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 id="2147483658" r:id="rId2"/>
    <p:sldMasterId id="2147483660" r:id="rId3"/>
    <p:sldMasterId id="2147483670" r:id="rId4"/>
    <p:sldMasterId id="2147483671" r:id="rId5"/>
    <p:sldMasterId id="2147483676" r:id="rId6"/>
    <p:sldMasterId id="2147483682" r:id="rId7"/>
    <p:sldMasterId id="2147483684" r:id="rId8"/>
    <p:sldMasterId id="2147483694" r:id="rId9"/>
    <p:sldMasterId id="2147483695" r:id="rId10"/>
    <p:sldMasterId id="2147483708" r:id="rId11"/>
    <p:sldMasterId id="2147483709" r:id="rId12"/>
    <p:sldMasterId id="2147483710" r:id="rId13"/>
    <p:sldMasterId id="2147483714" r:id="rId14"/>
    <p:sldMasterId id="2147483715" r:id="rId15"/>
    <p:sldMasterId id="2147483724" r:id="rId16"/>
    <p:sldMasterId id="2147483725" r:id="rId17"/>
    <p:sldMasterId id="2147483728" r:id="rId18"/>
    <p:sldMasterId id="2147483729" r:id="rId19"/>
    <p:sldMasterId id="2147483742" r:id="rId20"/>
    <p:sldMasterId id="2147483743" r:id="rId21"/>
    <p:sldMasterId id="2147483754" r:id="rId22"/>
    <p:sldMasterId id="2147483755" r:id="rId23"/>
    <p:sldMasterId id="2147483766" r:id="rId24"/>
  </p:sldMasterIdLst>
  <p:notesMasterIdLst>
    <p:notesMasterId r:id="rId95"/>
  </p:notesMasterIdLst>
  <p:sldIdLst>
    <p:sldId id="267" r:id="rId25"/>
    <p:sldId id="359" r:id="rId26"/>
    <p:sldId id="298" r:id="rId27"/>
    <p:sldId id="299" r:id="rId28"/>
    <p:sldId id="300" r:id="rId29"/>
    <p:sldId id="301" r:id="rId30"/>
    <p:sldId id="302" r:id="rId31"/>
    <p:sldId id="303" r:id="rId32"/>
    <p:sldId id="257" r:id="rId33"/>
    <p:sldId id="256" r:id="rId34"/>
    <p:sldId id="305" r:id="rId35"/>
    <p:sldId id="304" r:id="rId36"/>
    <p:sldId id="360" r:id="rId37"/>
    <p:sldId id="284" r:id="rId38"/>
    <p:sldId id="308" r:id="rId39"/>
    <p:sldId id="309" r:id="rId40"/>
    <p:sldId id="310" r:id="rId41"/>
    <p:sldId id="307" r:id="rId42"/>
    <p:sldId id="311" r:id="rId43"/>
    <p:sldId id="312" r:id="rId44"/>
    <p:sldId id="313" r:id="rId45"/>
    <p:sldId id="314" r:id="rId46"/>
    <p:sldId id="315" r:id="rId47"/>
    <p:sldId id="316" r:id="rId48"/>
    <p:sldId id="260" r:id="rId49"/>
    <p:sldId id="362" r:id="rId50"/>
    <p:sldId id="317" r:id="rId51"/>
    <p:sldId id="319" r:id="rId52"/>
    <p:sldId id="263" r:id="rId53"/>
    <p:sldId id="320" r:id="rId54"/>
    <p:sldId id="321" r:id="rId55"/>
    <p:sldId id="322" r:id="rId56"/>
    <p:sldId id="323" r:id="rId57"/>
    <p:sldId id="324" r:id="rId58"/>
    <p:sldId id="325" r:id="rId59"/>
    <p:sldId id="326" r:id="rId60"/>
    <p:sldId id="328" r:id="rId61"/>
    <p:sldId id="363" r:id="rId62"/>
    <p:sldId id="364" r:id="rId63"/>
    <p:sldId id="365" r:id="rId64"/>
    <p:sldId id="270" r:id="rId65"/>
    <p:sldId id="330" r:id="rId66"/>
    <p:sldId id="331" r:id="rId67"/>
    <p:sldId id="332" r:id="rId68"/>
    <p:sldId id="334" r:id="rId69"/>
    <p:sldId id="335" r:id="rId70"/>
    <p:sldId id="336" r:id="rId71"/>
    <p:sldId id="333" r:id="rId72"/>
    <p:sldId id="262" r:id="rId73"/>
    <p:sldId id="337" r:id="rId74"/>
    <p:sldId id="339" r:id="rId75"/>
    <p:sldId id="341" r:id="rId76"/>
    <p:sldId id="342" r:id="rId77"/>
    <p:sldId id="343" r:id="rId78"/>
    <p:sldId id="344" r:id="rId79"/>
    <p:sldId id="366" r:id="rId80"/>
    <p:sldId id="367" r:id="rId81"/>
    <p:sldId id="368" r:id="rId82"/>
    <p:sldId id="349" r:id="rId83"/>
    <p:sldId id="350" r:id="rId84"/>
    <p:sldId id="340" r:id="rId85"/>
    <p:sldId id="351" r:id="rId86"/>
    <p:sldId id="352" r:id="rId87"/>
    <p:sldId id="353" r:id="rId88"/>
    <p:sldId id="354" r:id="rId89"/>
    <p:sldId id="355" r:id="rId90"/>
    <p:sldId id="356" r:id="rId91"/>
    <p:sldId id="357" r:id="rId92"/>
    <p:sldId id="358" r:id="rId93"/>
    <p:sldId id="259" r:id="rId9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000"/>
    <a:srgbClr val="33CC00"/>
    <a:srgbClr val="339900"/>
    <a:srgbClr val="00FF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97" autoAdjust="0"/>
    <p:restoredTop sz="96839" autoAdjust="0"/>
  </p:normalViewPr>
  <p:slideViewPr>
    <p:cSldViewPr>
      <p:cViewPr>
        <p:scale>
          <a:sx n="75" d="100"/>
          <a:sy n="75" d="100"/>
        </p:scale>
        <p:origin x="-1122" y="-12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slide" Target="slides/slide39.xml"/><Relationship Id="rId68" Type="http://schemas.openxmlformats.org/officeDocument/2006/relationships/slide" Target="slides/slide44.xml"/><Relationship Id="rId76" Type="http://schemas.openxmlformats.org/officeDocument/2006/relationships/slide" Target="slides/slide52.xml"/><Relationship Id="rId84" Type="http://schemas.openxmlformats.org/officeDocument/2006/relationships/slide" Target="slides/slide60.xml"/><Relationship Id="rId89" Type="http://schemas.openxmlformats.org/officeDocument/2006/relationships/slide" Target="slides/slide65.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slide" Target="slides/slide50.xml"/><Relationship Id="rId79" Type="http://schemas.openxmlformats.org/officeDocument/2006/relationships/slide" Target="slides/slide55.xml"/><Relationship Id="rId87" Type="http://schemas.openxmlformats.org/officeDocument/2006/relationships/slide" Target="slides/slide63.xml"/><Relationship Id="rId5" Type="http://schemas.openxmlformats.org/officeDocument/2006/relationships/slideMaster" Target="slideMasters/slideMaster5.xml"/><Relationship Id="rId61" Type="http://schemas.openxmlformats.org/officeDocument/2006/relationships/slide" Target="slides/slide37.xml"/><Relationship Id="rId82" Type="http://schemas.openxmlformats.org/officeDocument/2006/relationships/slide" Target="slides/slide58.xml"/><Relationship Id="rId90" Type="http://schemas.openxmlformats.org/officeDocument/2006/relationships/slide" Target="slides/slide66.xml"/><Relationship Id="rId95"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slide" Target="slides/slide61.xml"/><Relationship Id="rId93" Type="http://schemas.openxmlformats.org/officeDocument/2006/relationships/slide" Target="slides/slide69.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slide" Target="slides/slide67.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cs typeface="+mn-cs"/>
              </a:defRPr>
            </a:lvl1pPr>
          </a:lstStyle>
          <a:p>
            <a:pPr>
              <a:defRPr/>
            </a:pPr>
            <a:endParaRPr lang="es-MX"/>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cs typeface="+mn-cs"/>
              </a:defRPr>
            </a:lvl1pPr>
          </a:lstStyle>
          <a:p>
            <a:pPr>
              <a:defRPr/>
            </a:pPr>
            <a:endParaRPr lang="es-MX"/>
          </a:p>
        </p:txBody>
      </p:sp>
      <p:sp>
        <p:nvSpPr>
          <p:cNvPr id="431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MX" noProof="0"/>
              <a:t>Haga clic para modificar el estilo de texto del patrón</a:t>
            </a:r>
          </a:p>
          <a:p>
            <a:pPr lvl="1"/>
            <a:r>
              <a:rPr lang="es-MX" noProof="0"/>
              <a:t>Segundo nivel</a:t>
            </a:r>
          </a:p>
          <a:p>
            <a:pPr lvl="2"/>
            <a:r>
              <a:rPr lang="es-MX" noProof="0"/>
              <a:t>Tercer nivel</a:t>
            </a:r>
          </a:p>
          <a:p>
            <a:pPr lvl="3"/>
            <a:r>
              <a:rPr lang="es-MX" noProof="0"/>
              <a:t>Cuarto nivel</a:t>
            </a:r>
          </a:p>
          <a:p>
            <a:pPr lvl="4"/>
            <a:r>
              <a:rPr lang="es-MX" noProof="0"/>
              <a:t>Quinto nivel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cs typeface="+mn-cs"/>
              </a:defRPr>
            </a:lvl1pPr>
          </a:lstStyle>
          <a:p>
            <a:pPr>
              <a:defRPr/>
            </a:pPr>
            <a:endParaRPr lang="es-MX"/>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12" charset="0"/>
                <a:cs typeface="+mn-cs"/>
              </a:defRPr>
            </a:lvl1pPr>
          </a:lstStyle>
          <a:p>
            <a:pPr>
              <a:defRPr/>
            </a:pPr>
            <a:fld id="{DBC2A78D-1DEA-42DA-B13A-7153D6D06FA4}" type="slidenum">
              <a:rPr lang="es-MX"/>
              <a:pPr>
                <a:defRPr/>
              </a:pPr>
              <a:t>‹Nº›</a:t>
            </a:fld>
            <a:endParaRPr lang="es-MX"/>
          </a:p>
        </p:txBody>
      </p:sp>
    </p:spTree>
    <p:extLst>
      <p:ext uri="{BB962C8B-B14F-4D97-AF65-F5344CB8AC3E}">
        <p14:creationId xmlns:p14="http://schemas.microsoft.com/office/powerpoint/2010/main" val="5188134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p:spPr>
        <p:txBody>
          <a:bodyPr/>
          <a:lstStyle/>
          <a:p>
            <a:fld id="{5E3B1C06-9821-4C0C-A61F-F350C8D730F2}" type="slidenum">
              <a:rPr lang="es-MX" smtClean="0">
                <a:latin typeface="Arial" charset="0"/>
                <a:cs typeface="Arial" charset="0"/>
              </a:rPr>
              <a:pPr/>
              <a:t>1</a:t>
            </a:fld>
            <a:endParaRPr lang="es-MX" smtClean="0">
              <a:latin typeface="Arial" charset="0"/>
              <a:cs typeface="Arial"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p:spPr>
        <p:txBody>
          <a:bodyPr/>
          <a:lstStyle/>
          <a:p>
            <a:pPr eaLnBrk="1" hangingPunct="1"/>
            <a:endParaRPr lang="es-MX" smtClean="0">
              <a:latin typeface="Arial"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p:spPr>
        <p:txBody>
          <a:bodyPr/>
          <a:lstStyle/>
          <a:p>
            <a:fld id="{8708DBAC-D7E8-44D0-A06E-365600BF883B}" type="slidenum">
              <a:rPr lang="es-MX" smtClean="0">
                <a:latin typeface="Arial" charset="0"/>
                <a:cs typeface="Arial" charset="0"/>
              </a:rPr>
              <a:pPr/>
              <a:t>10</a:t>
            </a:fld>
            <a:endParaRPr lang="es-MX" smtClean="0">
              <a:latin typeface="Arial" charset="0"/>
              <a:cs typeface="Arial" charset="0"/>
            </a:endParaRPr>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a:noFill/>
          <a:ln/>
        </p:spPr>
        <p:txBody>
          <a:bodyPr/>
          <a:lstStyle/>
          <a:p>
            <a:pPr eaLnBrk="1" hangingPunct="1"/>
            <a:endParaRPr lang="es-MX" dirty="0" smtClean="0">
              <a:latin typeface="Arial"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Rot="1" noChangeAspect="1" noChangeArrowheads="1" noTextEdit="1"/>
          </p:cNvSpPr>
          <p:nvPr>
            <p:ph type="sldImg"/>
          </p:nvPr>
        </p:nvSpPr>
        <p:spPr>
          <a:ln/>
        </p:spPr>
      </p:sp>
      <p:sp>
        <p:nvSpPr>
          <p:cNvPr id="635907"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p:cNvSpPr>
            <a:spLocks noGrp="1" noRot="1" noChangeAspect="1" noChangeArrowheads="1" noTextEdit="1"/>
          </p:cNvSpPr>
          <p:nvPr>
            <p:ph type="sldImg"/>
          </p:nvPr>
        </p:nvSpPr>
        <p:spPr>
          <a:ln/>
        </p:spPr>
      </p:sp>
      <p:sp>
        <p:nvSpPr>
          <p:cNvPr id="636931"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Rot="1" noChangeAspect="1" noChangeArrowheads="1" noTextEdit="1"/>
          </p:cNvSpPr>
          <p:nvPr>
            <p:ph type="sldImg"/>
          </p:nvPr>
        </p:nvSpPr>
        <p:spPr>
          <a:ln/>
        </p:spPr>
      </p:sp>
      <p:sp>
        <p:nvSpPr>
          <p:cNvPr id="637955"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p:spPr>
        <p:txBody>
          <a:bodyPr/>
          <a:lstStyle/>
          <a:p>
            <a:fld id="{886307A1-11EB-4BC0-A29C-E81921F83C42}" type="slidenum">
              <a:rPr lang="es-MX" smtClean="0">
                <a:latin typeface="Arial" charset="0"/>
                <a:cs typeface="Arial" charset="0"/>
              </a:rPr>
              <a:pPr/>
              <a:t>14</a:t>
            </a:fld>
            <a:endParaRPr lang="es-MX" smtClean="0">
              <a:latin typeface="Arial" charset="0"/>
              <a:cs typeface="Arial"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p:spPr>
        <p:txBody>
          <a:bodyPr/>
          <a:lstStyle/>
          <a:p>
            <a:pPr eaLnBrk="1" hangingPunct="1"/>
            <a:endParaRPr lang="es-MX" smtClean="0">
              <a:latin typeface="Arial"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Rot="1" noChangeAspect="1" noChangeArrowheads="1" noTextEdit="1"/>
          </p:cNvSpPr>
          <p:nvPr>
            <p:ph type="sldImg"/>
          </p:nvPr>
        </p:nvSpPr>
        <p:spPr>
          <a:ln/>
        </p:spPr>
      </p:sp>
      <p:sp>
        <p:nvSpPr>
          <p:cNvPr id="638979"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Rot="1" noChangeAspect="1" noChangeArrowheads="1" noTextEdit="1"/>
          </p:cNvSpPr>
          <p:nvPr>
            <p:ph type="sldImg"/>
          </p:nvPr>
        </p:nvSpPr>
        <p:spPr>
          <a:ln/>
        </p:spPr>
      </p:sp>
      <p:sp>
        <p:nvSpPr>
          <p:cNvPr id="640003"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Grp="1" noRot="1" noChangeAspect="1" noChangeArrowheads="1" noTextEdit="1"/>
          </p:cNvSpPr>
          <p:nvPr>
            <p:ph type="sldImg"/>
          </p:nvPr>
        </p:nvSpPr>
        <p:spPr>
          <a:ln/>
        </p:spPr>
      </p:sp>
      <p:sp>
        <p:nvSpPr>
          <p:cNvPr id="628739"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noRot="1" noChangeAspect="1" noChangeArrowheads="1" noTextEdit="1"/>
          </p:cNvSpPr>
          <p:nvPr>
            <p:ph type="sldImg"/>
          </p:nvPr>
        </p:nvSpPr>
        <p:spPr>
          <a:ln/>
        </p:spPr>
      </p:sp>
      <p:sp>
        <p:nvSpPr>
          <p:cNvPr id="644099"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Rot="1" noChangeAspect="1" noChangeArrowheads="1" noTextEdit="1"/>
          </p:cNvSpPr>
          <p:nvPr>
            <p:ph type="sldImg"/>
          </p:nvPr>
        </p:nvSpPr>
        <p:spPr>
          <a:ln/>
        </p:spPr>
      </p:sp>
      <p:sp>
        <p:nvSpPr>
          <p:cNvPr id="646147"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Rot="1" noChangeAspect="1" noChangeArrowheads="1" noTextEdit="1"/>
          </p:cNvSpPr>
          <p:nvPr>
            <p:ph type="sldImg"/>
          </p:nvPr>
        </p:nvSpPr>
        <p:spPr>
          <a:ln/>
        </p:spPr>
      </p:sp>
      <p:sp>
        <p:nvSpPr>
          <p:cNvPr id="648195"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p:spPr>
        <p:txBody>
          <a:bodyPr/>
          <a:lstStyle/>
          <a:p>
            <a:fld id="{EC41A2DA-89C1-4D20-A1C8-2ED6EFB6D31D}" type="slidenum">
              <a:rPr lang="es-MX" smtClean="0">
                <a:latin typeface="Arial" charset="0"/>
                <a:cs typeface="Arial" charset="0"/>
              </a:rPr>
              <a:pPr/>
              <a:t>25</a:t>
            </a:fld>
            <a:endParaRPr lang="es-MX" smtClean="0">
              <a:latin typeface="Arial" charset="0"/>
              <a:cs typeface="Arial" charset="0"/>
            </a:endParaRPr>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a:noFill/>
          <a:ln/>
        </p:spPr>
        <p:txBody>
          <a:bodyPr/>
          <a:lstStyle/>
          <a:p>
            <a:pPr eaLnBrk="1" hangingPunct="1"/>
            <a:endParaRPr lang="es-MX" smtClean="0">
              <a:latin typeface="Arial"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p:spPr>
        <p:txBody>
          <a:bodyPr/>
          <a:lstStyle/>
          <a:p>
            <a:fld id="{EC41A2DA-89C1-4D20-A1C8-2ED6EFB6D31D}" type="slidenum">
              <a:rPr lang="es-MX" smtClean="0">
                <a:latin typeface="Arial" charset="0"/>
                <a:cs typeface="Arial" charset="0"/>
              </a:rPr>
              <a:pPr/>
              <a:t>26</a:t>
            </a:fld>
            <a:endParaRPr lang="es-MX" smtClean="0">
              <a:latin typeface="Arial" charset="0"/>
              <a:cs typeface="Arial" charset="0"/>
            </a:endParaRPr>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a:noFill/>
          <a:ln/>
        </p:spPr>
        <p:txBody>
          <a:bodyPr/>
          <a:lstStyle/>
          <a:p>
            <a:pPr eaLnBrk="1" hangingPunct="1"/>
            <a:endParaRPr lang="es-MX" smtClean="0">
              <a:latin typeface="Arial"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Rot="1" noChangeAspect="1" noChangeArrowheads="1" noTextEdit="1"/>
          </p:cNvSpPr>
          <p:nvPr>
            <p:ph type="sldImg"/>
          </p:nvPr>
        </p:nvSpPr>
        <p:spPr>
          <a:ln/>
        </p:spPr>
      </p:sp>
      <p:sp>
        <p:nvSpPr>
          <p:cNvPr id="650243"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p:spPr>
        <p:txBody>
          <a:bodyPr/>
          <a:lstStyle/>
          <a:p>
            <a:fld id="{0A6B97BC-DEDC-4639-BE52-D2E7BC1962EB}" type="slidenum">
              <a:rPr lang="es-MX" smtClean="0">
                <a:latin typeface="Arial" charset="0"/>
                <a:cs typeface="Arial" charset="0"/>
              </a:rPr>
              <a:pPr/>
              <a:t>29</a:t>
            </a:fld>
            <a:endParaRPr lang="es-MX" smtClean="0">
              <a:latin typeface="Arial" charset="0"/>
              <a:cs typeface="Arial" charset="0"/>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p:spPr>
        <p:txBody>
          <a:bodyPr/>
          <a:lstStyle/>
          <a:p>
            <a:pPr eaLnBrk="1" hangingPunct="1"/>
            <a:endParaRPr lang="es-MX" smtClean="0">
              <a:latin typeface="Arial"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noRot="1" noChangeAspect="1" noChangeArrowheads="1" noTextEdit="1"/>
          </p:cNvSpPr>
          <p:nvPr>
            <p:ph type="sldImg"/>
          </p:nvPr>
        </p:nvSpPr>
        <p:spPr>
          <a:ln/>
        </p:spPr>
      </p:sp>
      <p:sp>
        <p:nvSpPr>
          <p:cNvPr id="652291"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Marcador de imagen de diapositiva 1"/>
          <p:cNvSpPr>
            <a:spLocks noGrp="1" noRot="1" noChangeAspect="1"/>
          </p:cNvSpPr>
          <p:nvPr>
            <p:ph type="sldImg"/>
          </p:nvPr>
        </p:nvSpPr>
        <p:spPr>
          <a:ln/>
        </p:spPr>
      </p:sp>
      <p:sp>
        <p:nvSpPr>
          <p:cNvPr id="472066" name="Marcador de notas 2"/>
          <p:cNvSpPr>
            <a:spLocks noGrp="1"/>
          </p:cNvSpPr>
          <p:nvPr>
            <p:ph type="body" idx="1"/>
          </p:nvPr>
        </p:nvSpPr>
        <p:spPr>
          <a:noFill/>
          <a:ln/>
        </p:spPr>
        <p:txBody>
          <a:bodyPr/>
          <a:lstStyle/>
          <a:p>
            <a:endParaRPr lang="es-MX" smtClean="0">
              <a:latin typeface="Arial" charset="0"/>
              <a:ea typeface="ＭＳ Ｐゴシック" pitchFamily="34" charset="-128"/>
            </a:endParaRPr>
          </a:p>
        </p:txBody>
      </p:sp>
      <p:sp>
        <p:nvSpPr>
          <p:cNvPr id="472067" name="Marcador de número de diapositiva 3"/>
          <p:cNvSpPr>
            <a:spLocks noGrp="1"/>
          </p:cNvSpPr>
          <p:nvPr>
            <p:ph type="sldNum" sz="quarter" idx="5"/>
          </p:nvPr>
        </p:nvSpPr>
        <p:spPr>
          <a:noFill/>
        </p:spPr>
        <p:txBody>
          <a:bodyPr/>
          <a:lstStyle/>
          <a:p>
            <a:fld id="{94618DCE-F2F4-4808-97C2-F603E24B50D9}" type="slidenum">
              <a:rPr lang="es-MX" smtClean="0">
                <a:latin typeface="Arial" charset="0"/>
                <a:cs typeface="Arial" charset="0"/>
              </a:rPr>
              <a:pPr/>
              <a:t>34</a:t>
            </a:fld>
            <a:endParaRPr lang="es-MX" smtClean="0">
              <a:latin typeface="Arial" charset="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2"/>
          <p:cNvSpPr>
            <a:spLocks noGrp="1" noRot="1" noChangeAspect="1" noChangeArrowheads="1" noTextEdit="1"/>
          </p:cNvSpPr>
          <p:nvPr>
            <p:ph type="sldImg"/>
          </p:nvPr>
        </p:nvSpPr>
        <p:spPr>
          <a:ln/>
        </p:spPr>
      </p:sp>
      <p:sp>
        <p:nvSpPr>
          <p:cNvPr id="655363"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Rot="1" noChangeAspect="1" noChangeArrowheads="1" noTextEdit="1"/>
          </p:cNvSpPr>
          <p:nvPr>
            <p:ph type="sldImg"/>
          </p:nvPr>
        </p:nvSpPr>
        <p:spPr>
          <a:ln/>
        </p:spPr>
      </p:sp>
      <p:sp>
        <p:nvSpPr>
          <p:cNvPr id="630787"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p:spPr>
        <p:txBody>
          <a:bodyPr/>
          <a:lstStyle/>
          <a:p>
            <a:fld id="{C246F5D7-105E-4ABC-AC25-193434072578}" type="slidenum">
              <a:rPr lang="es-MX" smtClean="0">
                <a:latin typeface="Arial" charset="0"/>
                <a:cs typeface="Arial" charset="0"/>
              </a:rPr>
              <a:pPr/>
              <a:t>41</a:t>
            </a:fld>
            <a:endParaRPr lang="es-MX" smtClean="0">
              <a:latin typeface="Arial" charset="0"/>
              <a:cs typeface="Arial" charset="0"/>
            </a:endParaRPr>
          </a:p>
        </p:txBody>
      </p:sp>
      <p:sp>
        <p:nvSpPr>
          <p:cNvPr id="479234"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a:noFill/>
          <a:ln/>
        </p:spPr>
        <p:txBody>
          <a:bodyPr/>
          <a:lstStyle/>
          <a:p>
            <a:pPr eaLnBrk="1" hangingPunct="1"/>
            <a:endParaRPr lang="es-MX" smtClean="0">
              <a:latin typeface="Arial"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Grp="1" noRot="1" noChangeAspect="1" noChangeArrowheads="1" noTextEdit="1"/>
          </p:cNvSpPr>
          <p:nvPr>
            <p:ph type="sldImg"/>
          </p:nvPr>
        </p:nvSpPr>
        <p:spPr>
          <a:ln/>
        </p:spPr>
      </p:sp>
      <p:sp>
        <p:nvSpPr>
          <p:cNvPr id="660483"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Rot="1" noChangeAspect="1" noChangeArrowheads="1" noTextEdit="1"/>
          </p:cNvSpPr>
          <p:nvPr>
            <p:ph type="sldImg"/>
          </p:nvPr>
        </p:nvSpPr>
        <p:spPr>
          <a:ln/>
        </p:spPr>
      </p:sp>
      <p:sp>
        <p:nvSpPr>
          <p:cNvPr id="661507"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Rot="1" noChangeAspect="1" noChangeArrowheads="1" noTextEdit="1"/>
          </p:cNvSpPr>
          <p:nvPr>
            <p:ph type="sldImg"/>
          </p:nvPr>
        </p:nvSpPr>
        <p:spPr>
          <a:ln/>
        </p:spPr>
      </p:sp>
      <p:sp>
        <p:nvSpPr>
          <p:cNvPr id="663555"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Rot="1" noChangeAspect="1" noChangeArrowheads="1" noTextEdit="1"/>
          </p:cNvSpPr>
          <p:nvPr>
            <p:ph type="sldImg"/>
          </p:nvPr>
        </p:nvSpPr>
        <p:spPr>
          <a:ln/>
        </p:spPr>
      </p:sp>
      <p:sp>
        <p:nvSpPr>
          <p:cNvPr id="665603"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p:spPr>
        <p:txBody>
          <a:bodyPr/>
          <a:lstStyle/>
          <a:p>
            <a:fld id="{F8C119E1-3AC7-4B15-BA7E-CEFD82261E6A}" type="slidenum">
              <a:rPr lang="es-MX" smtClean="0">
                <a:latin typeface="Arial" charset="0"/>
                <a:cs typeface="Arial" charset="0"/>
              </a:rPr>
              <a:pPr/>
              <a:t>49</a:t>
            </a:fld>
            <a:endParaRPr lang="es-MX" smtClean="0">
              <a:latin typeface="Arial" charset="0"/>
              <a:cs typeface="Arial"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p:spPr>
        <p:txBody>
          <a:bodyPr/>
          <a:lstStyle/>
          <a:p>
            <a:pPr eaLnBrk="1" hangingPunct="1"/>
            <a:endParaRPr lang="es-MX" smtClean="0">
              <a:latin typeface="Arial"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Grp="1" noRot="1" noChangeAspect="1" noChangeArrowheads="1" noTextEdit="1"/>
          </p:cNvSpPr>
          <p:nvPr>
            <p:ph type="sldImg"/>
          </p:nvPr>
        </p:nvSpPr>
        <p:spPr>
          <a:ln/>
        </p:spPr>
      </p:sp>
      <p:sp>
        <p:nvSpPr>
          <p:cNvPr id="667651"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Rot="1" noChangeAspect="1" noChangeArrowheads="1" noTextEdit="1"/>
          </p:cNvSpPr>
          <p:nvPr>
            <p:ph type="sldImg"/>
          </p:nvPr>
        </p:nvSpPr>
        <p:spPr>
          <a:ln/>
        </p:spPr>
      </p:sp>
      <p:sp>
        <p:nvSpPr>
          <p:cNvPr id="669699"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Rot="1" noChangeAspect="1" noChangeArrowheads="1" noTextEdit="1"/>
          </p:cNvSpPr>
          <p:nvPr>
            <p:ph type="sldImg"/>
          </p:nvPr>
        </p:nvSpPr>
        <p:spPr>
          <a:ln/>
        </p:spPr>
      </p:sp>
      <p:sp>
        <p:nvSpPr>
          <p:cNvPr id="671747"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Marcador de imagen de diapositiva 1"/>
          <p:cNvSpPr>
            <a:spLocks noGrp="1" noRot="1" noChangeAspect="1"/>
          </p:cNvSpPr>
          <p:nvPr>
            <p:ph type="sldImg"/>
          </p:nvPr>
        </p:nvSpPr>
        <p:spPr>
          <a:ln/>
        </p:spPr>
      </p:sp>
      <p:sp>
        <p:nvSpPr>
          <p:cNvPr id="500738" name="Marcador de notas 2"/>
          <p:cNvSpPr>
            <a:spLocks noGrp="1"/>
          </p:cNvSpPr>
          <p:nvPr>
            <p:ph type="body" idx="1"/>
          </p:nvPr>
        </p:nvSpPr>
        <p:spPr>
          <a:noFill/>
          <a:ln/>
        </p:spPr>
        <p:txBody>
          <a:bodyPr/>
          <a:lstStyle/>
          <a:p>
            <a:endParaRPr lang="es-MX" smtClean="0">
              <a:latin typeface="Arial" charset="0"/>
              <a:ea typeface="ＭＳ Ｐゴシック" pitchFamily="34" charset="-128"/>
            </a:endParaRPr>
          </a:p>
        </p:txBody>
      </p:sp>
      <p:sp>
        <p:nvSpPr>
          <p:cNvPr id="500739" name="Marcador de número de diapositiva 3"/>
          <p:cNvSpPr>
            <a:spLocks noGrp="1"/>
          </p:cNvSpPr>
          <p:nvPr>
            <p:ph type="sldNum" sz="quarter" idx="5"/>
          </p:nvPr>
        </p:nvSpPr>
        <p:spPr>
          <a:noFill/>
        </p:spPr>
        <p:txBody>
          <a:bodyPr/>
          <a:lstStyle/>
          <a:p>
            <a:fld id="{E7690BE2-E688-4564-85FD-7F5DCE39219A}" type="slidenum">
              <a:rPr lang="es-MX" smtClean="0">
                <a:latin typeface="Arial" charset="0"/>
                <a:cs typeface="Arial" charset="0"/>
              </a:rPr>
              <a:pPr/>
              <a:t>59</a:t>
            </a:fld>
            <a:endParaRPr lang="es-MX"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Rot="1" noChangeAspect="1" noChangeArrowheads="1" noTextEdit="1"/>
          </p:cNvSpPr>
          <p:nvPr>
            <p:ph type="sldImg"/>
          </p:nvPr>
        </p:nvSpPr>
        <p:spPr>
          <a:ln/>
        </p:spPr>
      </p:sp>
      <p:sp>
        <p:nvSpPr>
          <p:cNvPr id="632835"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Rot="1" noChangeAspect="1" noChangeArrowheads="1" noTextEdit="1"/>
          </p:cNvSpPr>
          <p:nvPr>
            <p:ph type="sldImg"/>
          </p:nvPr>
        </p:nvSpPr>
        <p:spPr>
          <a:ln/>
        </p:spPr>
      </p:sp>
      <p:sp>
        <p:nvSpPr>
          <p:cNvPr id="677891"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Grp="1" noRot="1" noChangeAspect="1" noChangeArrowheads="1" noTextEdit="1"/>
          </p:cNvSpPr>
          <p:nvPr>
            <p:ph type="sldImg"/>
          </p:nvPr>
        </p:nvSpPr>
        <p:spPr>
          <a:ln/>
        </p:spPr>
      </p:sp>
      <p:sp>
        <p:nvSpPr>
          <p:cNvPr id="678915"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Grp="1" noRot="1" noChangeAspect="1" noChangeArrowheads="1" noTextEdit="1"/>
          </p:cNvSpPr>
          <p:nvPr>
            <p:ph type="sldImg"/>
          </p:nvPr>
        </p:nvSpPr>
        <p:spPr>
          <a:ln/>
        </p:spPr>
      </p:sp>
      <p:sp>
        <p:nvSpPr>
          <p:cNvPr id="679939"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2"/>
          <p:cNvSpPr>
            <a:spLocks noGrp="1" noRot="1" noChangeAspect="1" noChangeArrowheads="1" noTextEdit="1"/>
          </p:cNvSpPr>
          <p:nvPr>
            <p:ph type="sldImg"/>
          </p:nvPr>
        </p:nvSpPr>
        <p:spPr>
          <a:ln/>
        </p:spPr>
      </p:sp>
      <p:sp>
        <p:nvSpPr>
          <p:cNvPr id="680963"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p:cNvSpPr>
            <a:spLocks noGrp="1" noRot="1" noChangeAspect="1" noChangeArrowheads="1" noTextEdit="1"/>
          </p:cNvSpPr>
          <p:nvPr>
            <p:ph type="sldImg"/>
          </p:nvPr>
        </p:nvSpPr>
        <p:spPr>
          <a:ln/>
        </p:spPr>
      </p:sp>
      <p:sp>
        <p:nvSpPr>
          <p:cNvPr id="683011"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p:cNvSpPr>
            <a:spLocks noGrp="1" noRot="1" noChangeAspect="1" noChangeArrowheads="1" noTextEdit="1"/>
          </p:cNvSpPr>
          <p:nvPr>
            <p:ph type="sldImg"/>
          </p:nvPr>
        </p:nvSpPr>
        <p:spPr>
          <a:ln/>
        </p:spPr>
      </p:sp>
      <p:sp>
        <p:nvSpPr>
          <p:cNvPr id="684035"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
          <p:cNvSpPr>
            <a:spLocks noGrp="1" noRot="1" noChangeAspect="1" noChangeArrowheads="1" noTextEdit="1"/>
          </p:cNvSpPr>
          <p:nvPr>
            <p:ph type="sldImg"/>
          </p:nvPr>
        </p:nvSpPr>
        <p:spPr>
          <a:ln/>
        </p:spPr>
      </p:sp>
      <p:sp>
        <p:nvSpPr>
          <p:cNvPr id="685059"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Grp="1" noRot="1" noChangeAspect="1" noChangeArrowheads="1" noTextEdit="1"/>
          </p:cNvSpPr>
          <p:nvPr>
            <p:ph type="sldImg"/>
          </p:nvPr>
        </p:nvSpPr>
        <p:spPr>
          <a:ln/>
        </p:spPr>
      </p:sp>
      <p:sp>
        <p:nvSpPr>
          <p:cNvPr id="687107"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Rot="1" noChangeAspect="1" noChangeArrowheads="1" noTextEdit="1"/>
          </p:cNvSpPr>
          <p:nvPr>
            <p:ph type="sldImg"/>
          </p:nvPr>
        </p:nvSpPr>
        <p:spPr>
          <a:ln/>
        </p:spPr>
      </p:sp>
      <p:sp>
        <p:nvSpPr>
          <p:cNvPr id="633859"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p:spPr>
        <p:txBody>
          <a:bodyPr/>
          <a:lstStyle/>
          <a:p>
            <a:fld id="{5684DAED-9BE3-4A68-A625-BEB4A36E20CE}" type="slidenum">
              <a:rPr lang="es-MX" smtClean="0">
                <a:latin typeface="Arial" charset="0"/>
                <a:cs typeface="Arial" charset="0"/>
              </a:rPr>
              <a:pPr/>
              <a:t>70</a:t>
            </a:fld>
            <a:endParaRPr lang="es-MX" smtClean="0">
              <a:latin typeface="Arial" charset="0"/>
              <a:cs typeface="Arial" charset="0"/>
            </a:endParaRPr>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noFill/>
          <a:ln/>
        </p:spPr>
        <p:txBody>
          <a:bodyPr/>
          <a:lstStyle/>
          <a:p>
            <a:pPr eaLnBrk="1" hangingPunct="1"/>
            <a:endParaRPr lang="es-MX" smtClean="0">
              <a:latin typeface="Arial"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a:noFill/>
          <a:ln/>
        </p:spPr>
        <p:txBody>
          <a:bodyPr/>
          <a:lstStyle/>
          <a:p>
            <a:endParaRPr lang="es-MX" smtClean="0">
              <a:latin typeface="Arial"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p:spPr>
        <p:txBody>
          <a:bodyPr/>
          <a:lstStyle/>
          <a:p>
            <a:fld id="{D715670E-7FFD-4679-A6C9-ABB748140096}" type="slidenum">
              <a:rPr lang="es-MX" smtClean="0">
                <a:latin typeface="Arial" charset="0"/>
                <a:cs typeface="Arial" charset="0"/>
              </a:rPr>
              <a:pPr/>
              <a:t>9</a:t>
            </a:fld>
            <a:endParaRPr lang="es-MX" smtClean="0">
              <a:latin typeface="Arial" charset="0"/>
              <a:cs typeface="Arial" charset="0"/>
            </a:endParaRPr>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a:noFill/>
          <a:ln/>
        </p:spPr>
        <p:txBody>
          <a:bodyPr/>
          <a:lstStyle/>
          <a:p>
            <a:pPr eaLnBrk="1" hangingPunct="1"/>
            <a:endParaRPr lang="es-MX" smtClean="0">
              <a:latin typeface="Arial"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1066800" y="76200"/>
            <a:ext cx="7010400" cy="917575"/>
          </a:xfrm>
        </p:spPr>
        <p:txBody>
          <a:bodyPr/>
          <a:lstStyle>
            <a:lvl1pPr algn="ctr">
              <a:defRPr>
                <a:solidFill>
                  <a:schemeClr val="tx2"/>
                </a:solidFill>
                <a:effectLst>
                  <a:outerShdw blurRad="38100" dist="38100" dir="2700000" algn="tl">
                    <a:srgbClr val="000000"/>
                  </a:outerShdw>
                </a:effectLst>
              </a:defRPr>
            </a:lvl1pPr>
          </a:lstStyle>
          <a:p>
            <a:r>
              <a:rPr lang="en-US"/>
              <a:t>Haga clic para cambiar el estilo de título	</a:t>
            </a:r>
          </a:p>
        </p:txBody>
      </p:sp>
      <p:sp>
        <p:nvSpPr>
          <p:cNvPr id="102403" name="Rectangle 3"/>
          <p:cNvSpPr>
            <a:spLocks noGrp="1" noChangeArrowheads="1"/>
          </p:cNvSpPr>
          <p:nvPr>
            <p:ph type="subTitle" idx="1"/>
          </p:nvPr>
        </p:nvSpPr>
        <p:spPr>
          <a:xfrm>
            <a:off x="1371600" y="914400"/>
            <a:ext cx="6400800" cy="533400"/>
          </a:xfrm>
        </p:spPr>
        <p:txBody>
          <a:bodyPr/>
          <a:lstStyle>
            <a:lvl1pPr marL="0" indent="0" algn="ctr">
              <a:buFontTx/>
              <a:buNone/>
              <a:defRPr sz="2800">
                <a:solidFill>
                  <a:schemeClr val="tx1"/>
                </a:solidFill>
                <a:effectLst>
                  <a:outerShdw blurRad="38100" dist="38100" dir="2700000" algn="tl">
                    <a:srgbClr val="000000"/>
                  </a:outerShdw>
                </a:effectLst>
              </a:defRPr>
            </a:lvl1pPr>
          </a:lstStyle>
          <a:p>
            <a:r>
              <a:rPr lang="en-US"/>
              <a:t>Haga clic para modificar el estilo de subtítulo del patrón</a:t>
            </a:r>
          </a:p>
        </p:txBody>
      </p:sp>
      <p:sp>
        <p:nvSpPr>
          <p:cNvPr id="4" name="Rectangle 4"/>
          <p:cNvSpPr>
            <a:spLocks noGrp="1" noChangeArrowheads="1"/>
          </p:cNvSpPr>
          <p:nvPr>
            <p:ph type="dt" sz="half" idx="10"/>
          </p:nvPr>
        </p:nvSpPr>
        <p:spPr>
          <a:xfrm>
            <a:off x="457200" y="6324600"/>
            <a:ext cx="2133600" cy="457200"/>
          </a:xfrm>
        </p:spPr>
        <p:txBody>
          <a:bodyPr/>
          <a:lstStyle>
            <a:lvl1pPr>
              <a:defRPr>
                <a:solidFill>
                  <a:srgbClr val="FFFFFF"/>
                </a:solidFill>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a:xfrm>
            <a:off x="6553200" y="6324600"/>
            <a:ext cx="2133600" cy="457200"/>
          </a:xfrm>
        </p:spPr>
        <p:txBody>
          <a:bodyPr/>
          <a:lstStyle>
            <a:lvl1pPr>
              <a:defRPr>
                <a:solidFill>
                  <a:srgbClr val="FFFFFF"/>
                </a:solidFill>
              </a:defRPr>
            </a:lvl1pPr>
          </a:lstStyle>
          <a:p>
            <a:pPr>
              <a:defRPr/>
            </a:pPr>
            <a:fld id="{A82968D8-4509-4EA0-A349-C7AFAC158F6B}"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4E6F26-FCFA-4258-B9E2-67AE337B619B}" type="slidenum">
              <a:rPr lang="en-US"/>
              <a:pPr>
                <a:defRPr/>
              </a:pPr>
              <a:t>‹Nº›</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MX"/>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5E2257-53F7-463C-9807-2ACE8A670AC0}" type="slidenum">
              <a:rPr lang="en-US"/>
              <a:pPr>
                <a:defRPr/>
              </a:pPr>
              <a:t>‹Nº›</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5509D3-6745-482D-8B34-DE4D93D28481}" type="slidenum">
              <a:rPr lang="en-US"/>
              <a:pPr>
                <a:defRPr/>
              </a:pPr>
              <a:t>‹Nº›</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1F2DFA-474C-46A7-AF4F-0F4A8E2E2744}" type="slidenum">
              <a:rPr lang="en-US"/>
              <a:pPr>
                <a:defRPr/>
              </a:pPr>
              <a:t>‹Nº›</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59862B-C86F-4412-80AA-C642A86C1D8B}" type="slidenum">
              <a:rPr lang="en-US"/>
              <a:pPr>
                <a:defRPr/>
              </a:pPr>
              <a:t>‹Nº›</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6B99DE-2B22-421B-A5A3-3467F14BC064}" type="slidenum">
              <a:rPr lang="en-US"/>
              <a:pPr>
                <a:defRPr/>
              </a:pPr>
              <a:t>‹Nº›</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CB6B0B-FBC3-4028-B3DD-6C9EBA0C0E6F}" type="slidenum">
              <a:rPr lang="en-US"/>
              <a:pPr>
                <a:defRPr/>
              </a:pPr>
              <a:t>‹Nº›</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D4DE59-CEE4-470D-A29A-2EF6429680A3}" type="slidenum">
              <a:rPr lang="en-US"/>
              <a:pPr>
                <a:defRPr/>
              </a:pPr>
              <a:t>‹Nº›</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6C69B0-EF59-47DE-ABF0-A7656403FB74}" type="slidenum">
              <a:rPr lang="en-US"/>
              <a:pPr>
                <a:defRPr/>
              </a:pPr>
              <a:t>‹Nº›</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3152E9-9A7A-4335-93F0-8C64515454C4}" type="slidenum">
              <a:rPr lang="en-US"/>
              <a:pPr>
                <a:defRPr/>
              </a:pPr>
              <a:t>‹Nº›</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5F6667-05CD-435D-9F86-5768EC576A02}"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76200"/>
            <a:ext cx="2057400" cy="5029200"/>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76200"/>
            <a:ext cx="6019800" cy="50292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F6C764-3D83-4A17-B403-42A008B7BCAA}" type="slidenum">
              <a:rPr lang="en-US"/>
              <a:pPr>
                <a:defRPr/>
              </a:pPr>
              <a:t>‹Nº›</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2400"/>
            <a:ext cx="2057400" cy="5943600"/>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152400"/>
            <a:ext cx="6019800" cy="59436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F90428-181D-4F08-988F-6467CED5FFD4}" type="slidenum">
              <a:rPr lang="en-US"/>
              <a:pPr>
                <a:defRPr/>
              </a:pPr>
              <a:t>‹Nº›</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MX"/>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13F2CF-AA21-4336-8387-6AF775CE7805}" type="slidenum">
              <a:rPr lang="en-US"/>
              <a:pPr>
                <a:defRPr/>
              </a:pPr>
              <a:t>‹Nº›</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7ACF65-D66C-4923-9AF0-9372F06782FF}" type="slidenum">
              <a:rPr lang="en-US"/>
              <a:pPr>
                <a:defRPr/>
              </a:pPr>
              <a:t>‹Nº›</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845C5C-BBF5-45C2-A452-ECDD39EA71E6}" type="slidenum">
              <a:rPr lang="en-US"/>
              <a:pPr>
                <a:defRPr/>
              </a:pPr>
              <a:t>‹Nº›</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989D13-7896-43D4-A591-9D1E6D22B175}" type="slidenum">
              <a:rPr lang="en-US"/>
              <a:pPr>
                <a:defRPr/>
              </a:pPr>
              <a:t>‹Nº›</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472BA1-2997-4B6B-8ED7-32C09466954D}" type="slidenum">
              <a:rPr lang="en-US"/>
              <a:pPr>
                <a:defRPr/>
              </a:pPr>
              <a:t>‹Nº›</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89C210-E64C-4FEE-8A4D-D8D54FE14806}" type="slidenum">
              <a:rPr lang="en-US"/>
              <a:pPr>
                <a:defRPr/>
              </a:pPr>
              <a:t>‹Nº›</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D7FB85-9264-439A-99B9-3290D21F6D60}" type="slidenum">
              <a:rPr lang="en-US"/>
              <a:pPr>
                <a:defRPr/>
              </a:pPr>
              <a:t>‹Nº›</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21B620-E712-4858-8A81-37FACD2E9ABF}" type="slidenum">
              <a:rPr lang="en-US"/>
              <a:pPr>
                <a:defRPr/>
              </a:pPr>
              <a:t>‹Nº›</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1D4E60-DAE0-4AEE-9F3D-83425E4E9394}" type="slidenum">
              <a:rPr lang="en-US"/>
              <a:pPr>
                <a:defRPr/>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ctrTitle"/>
          </p:nvPr>
        </p:nvSpPr>
        <p:spPr>
          <a:xfrm>
            <a:off x="1143000" y="4953000"/>
            <a:ext cx="7010400" cy="917575"/>
          </a:xfrm>
        </p:spPr>
        <p:txBody>
          <a:bodyPr/>
          <a:lstStyle>
            <a:lvl1pPr algn="ctr">
              <a:defRPr>
                <a:solidFill>
                  <a:schemeClr val="tx2"/>
                </a:solidFill>
                <a:effectLst>
                  <a:outerShdw blurRad="38100" dist="38100" dir="2700000" algn="tl">
                    <a:srgbClr val="000000"/>
                  </a:outerShdw>
                </a:effectLst>
              </a:defRPr>
            </a:lvl1pPr>
          </a:lstStyle>
          <a:p>
            <a:r>
              <a:rPr lang="en-US"/>
              <a:t>Haga clic para cambiar el estilo de título	</a:t>
            </a:r>
          </a:p>
        </p:txBody>
      </p:sp>
      <p:sp>
        <p:nvSpPr>
          <p:cNvPr id="105475" name="Rectangle 3"/>
          <p:cNvSpPr>
            <a:spLocks noGrp="1" noChangeArrowheads="1"/>
          </p:cNvSpPr>
          <p:nvPr>
            <p:ph type="subTitle" idx="1"/>
          </p:nvPr>
        </p:nvSpPr>
        <p:spPr>
          <a:xfrm>
            <a:off x="1447800" y="5791200"/>
            <a:ext cx="6400800" cy="533400"/>
          </a:xfrm>
        </p:spPr>
        <p:txBody>
          <a:bodyPr/>
          <a:lstStyle>
            <a:lvl1pPr marL="0" indent="0" algn="ctr">
              <a:buFontTx/>
              <a:buNone/>
              <a:defRPr sz="2800">
                <a:solidFill>
                  <a:schemeClr val="tx1"/>
                </a:solidFill>
                <a:effectLst>
                  <a:outerShdw blurRad="38100" dist="38100" dir="2700000" algn="tl">
                    <a:srgbClr val="000000"/>
                  </a:outerShdw>
                </a:effectLst>
              </a:defRPr>
            </a:lvl1pPr>
          </a:lstStyle>
          <a:p>
            <a:r>
              <a:rPr lang="en-US"/>
              <a:t>Haga clic para modificar el estilo de subtítulo del patrón</a:t>
            </a:r>
          </a:p>
        </p:txBody>
      </p:sp>
      <p:sp>
        <p:nvSpPr>
          <p:cNvPr id="4" name="Rectangle 4"/>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a:xfrm>
            <a:off x="6553200" y="6324600"/>
            <a:ext cx="2133600" cy="457200"/>
          </a:xfrm>
        </p:spPr>
        <p:txBody>
          <a:bodyPr/>
          <a:lstStyle>
            <a:lvl1pPr>
              <a:defRPr>
                <a:solidFill>
                  <a:srgbClr val="FFFFFF"/>
                </a:solidFill>
              </a:defRPr>
            </a:lvl1pPr>
          </a:lstStyle>
          <a:p>
            <a:pPr>
              <a:defRPr/>
            </a:pPr>
            <a:fld id="{6D1E6F66-A5E1-41C1-954E-B3FD845823ED}" type="slidenum">
              <a:rPr lang="en-US"/>
              <a:pPr>
                <a:defRPr/>
              </a:pPr>
              <a:t>‹Nº›</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FD1950-A542-40C1-8D7C-36F2ED604500}" type="slidenum">
              <a:rPr lang="en-US"/>
              <a:pPr>
                <a:defRPr/>
              </a:pPr>
              <a:t>‹Nº›</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492125"/>
            <a:ext cx="2057400" cy="5634038"/>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492125"/>
            <a:ext cx="6019800" cy="56340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029FE2-7BD1-41CC-955D-75ACF16096A5}" type="slidenum">
              <a:rPr lang="en-US"/>
              <a:pPr>
                <a:defRPr/>
              </a:pPr>
              <a:t>‹Nº›</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MX"/>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50F308-2DE2-4E48-9DC6-823EEE26BD60}" type="slidenum">
              <a:rPr lang="en-US"/>
              <a:pPr>
                <a:defRPr/>
              </a:pPr>
              <a:t>‹Nº›</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D397BD-1C7F-48B0-95A9-CF8D171C8680}" type="slidenum">
              <a:rPr lang="en-US"/>
              <a:pPr>
                <a:defRPr/>
              </a:pPr>
              <a:t>‹Nº›</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6E3384-26BC-44D9-9B6F-74CDA5B51EED}" type="slidenum">
              <a:rPr lang="en-US"/>
              <a:pPr>
                <a:defRPr/>
              </a:pPr>
              <a:t>‹Nº›</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FB0049-80A1-455C-A943-A4FC92389A00}" type="slidenum">
              <a:rPr lang="en-US"/>
              <a:pPr>
                <a:defRPr/>
              </a:pPr>
              <a:t>‹Nº›</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70C53B-73D6-4066-B34A-2DBFD2EE58A1}" type="slidenum">
              <a:rPr lang="en-US"/>
              <a:pPr>
                <a:defRPr/>
              </a:pPr>
              <a:t>‹Nº›</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35BFE01-4F9E-4A1A-B57C-FA516C92E9D3}" type="slidenum">
              <a:rPr lang="en-US"/>
              <a:pPr>
                <a:defRPr/>
              </a:pPr>
              <a:t>‹Nº›</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BBEED56-B1C4-4353-8552-8BACA3B1EB45}" type="slidenum">
              <a:rPr lang="en-US"/>
              <a:pPr>
                <a:defRPr/>
              </a:pPr>
              <a:t>‹Nº›</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451EF7-387E-4110-B4C7-1F0AA47899FF}" type="slidenum">
              <a:rPr lang="en-US"/>
              <a:pPr>
                <a:defRPr/>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94D538-D663-4DED-A8E4-E92B193EA90C}" type="slidenum">
              <a:rPr lang="en-US"/>
              <a:pPr>
                <a:defRPr/>
              </a:pPr>
              <a:t>‹Nº›</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BADED1-3185-47D0-889C-46F03B86A9F2}" type="slidenum">
              <a:rPr lang="en-US"/>
              <a:pPr>
                <a:defRPr/>
              </a:pPr>
              <a:t>‹Nº›</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BF6797-0CD9-43B9-BD1E-B5A2518C9935}" type="slidenum">
              <a:rPr lang="en-US"/>
              <a:pPr>
                <a:defRPr/>
              </a:pPr>
              <a:t>‹Nº›</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492125"/>
            <a:ext cx="2057400" cy="5634038"/>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492125"/>
            <a:ext cx="6019800" cy="56340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69DAE9-8647-411B-9A3D-CD7AE8A7AE93}" type="slidenum">
              <a:rPr lang="en-US"/>
              <a:pPr>
                <a:defRPr/>
              </a:pPr>
              <a:t>‹Nº›</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de título">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ctrTitle"/>
          </p:nvPr>
        </p:nvSpPr>
        <p:spPr>
          <a:xfrm>
            <a:off x="352425" y="812800"/>
            <a:ext cx="8455025" cy="938213"/>
          </a:xfrm>
          <a:effectLst>
            <a:outerShdw blurRad="63500" dist="38099" dir="2700000" algn="ctr" rotWithShape="0">
              <a:srgbClr val="FFFFFF">
                <a:alpha val="74998"/>
              </a:srgbClr>
            </a:outerShdw>
          </a:effectLst>
        </p:spPr>
        <p:txBody>
          <a:bodyPr/>
          <a:lstStyle>
            <a:lvl1pPr>
              <a:defRPr sz="4600" b="1">
                <a:solidFill>
                  <a:srgbClr val="000000"/>
                </a:solidFill>
              </a:defRPr>
            </a:lvl1pPr>
          </a:lstStyle>
          <a:p>
            <a:r>
              <a:rPr lang="en-US"/>
              <a:t>Haga clic para cambiar el estilo de título	</a:t>
            </a:r>
          </a:p>
        </p:txBody>
      </p:sp>
      <p:sp>
        <p:nvSpPr>
          <p:cNvPr id="225283" name="Rectangle 3"/>
          <p:cNvSpPr>
            <a:spLocks noGrp="1" noChangeArrowheads="1"/>
          </p:cNvSpPr>
          <p:nvPr>
            <p:ph type="subTitle" idx="1"/>
          </p:nvPr>
        </p:nvSpPr>
        <p:spPr>
          <a:xfrm>
            <a:off x="1379538" y="1747838"/>
            <a:ext cx="6400800" cy="565150"/>
          </a:xfrm>
          <a:effectLst>
            <a:outerShdw blurRad="63500" dist="17961" dir="2700000" algn="ctr" rotWithShape="0">
              <a:srgbClr val="FFFFFF">
                <a:alpha val="74998"/>
              </a:srgbClr>
            </a:outerShdw>
          </a:effectLst>
        </p:spPr>
        <p:txBody>
          <a:bodyPr/>
          <a:lstStyle>
            <a:lvl1pPr marL="0" indent="0" algn="ctr">
              <a:buFontTx/>
              <a:buNone/>
              <a:defRPr sz="2400">
                <a:solidFill>
                  <a:srgbClr val="FF3300"/>
                </a:solidFill>
              </a:defRPr>
            </a:lvl1pPr>
          </a:lstStyle>
          <a:p>
            <a:r>
              <a:rPr lang="en-US"/>
              <a:t>Haga clic para modificar el estilo de subtítulo del patrón</a:t>
            </a:r>
          </a:p>
        </p:txBody>
      </p:sp>
      <p:sp>
        <p:nvSpPr>
          <p:cNvPr id="4" name="Rectangle 4"/>
          <p:cNvSpPr>
            <a:spLocks noGrp="1" noChangeArrowheads="1"/>
          </p:cNvSpPr>
          <p:nvPr>
            <p:ph type="dt" sz="half" idx="10"/>
          </p:nvPr>
        </p:nvSpPr>
        <p:spPr>
          <a:effectLst>
            <a:outerShdw blurRad="63500" dist="17961" dir="2700000" algn="ctr" rotWithShape="0">
              <a:srgbClr val="000000">
                <a:alpha val="74998"/>
              </a:srgbClr>
            </a:outerShdw>
          </a:effectLst>
        </p:spPr>
        <p:txBody>
          <a:bodyPr/>
          <a:lstStyle>
            <a:lvl1pPr>
              <a:defRPr>
                <a:solidFill>
                  <a:srgbClr val="FFFFFF"/>
                </a:solidFill>
              </a:defRPr>
            </a:lvl1pPr>
          </a:lstStyle>
          <a:p>
            <a:pPr>
              <a:defRPr/>
            </a:pPr>
            <a:endParaRPr lang="en-US"/>
          </a:p>
        </p:txBody>
      </p:sp>
      <p:sp>
        <p:nvSpPr>
          <p:cNvPr id="5" name="Rectangle 5"/>
          <p:cNvSpPr>
            <a:spLocks noGrp="1" noChangeArrowheads="1"/>
          </p:cNvSpPr>
          <p:nvPr>
            <p:ph type="ftr" sz="quarter" idx="11"/>
          </p:nvPr>
        </p:nvSpPr>
        <p:spPr>
          <a:effectLst>
            <a:outerShdw blurRad="63500" dist="17961" dir="2700000" algn="ctr" rotWithShape="0">
              <a:srgbClr val="000000">
                <a:alpha val="74998"/>
              </a:srgbClr>
            </a:outerShdw>
          </a:effectLst>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a:effectLst>
            <a:outerShdw blurRad="63500" dist="17961" dir="2700000" algn="ctr" rotWithShape="0">
              <a:srgbClr val="000000">
                <a:alpha val="74998"/>
              </a:srgbClr>
            </a:outerShdw>
          </a:effectLst>
        </p:spPr>
        <p:txBody>
          <a:bodyPr/>
          <a:lstStyle>
            <a:lvl1pPr>
              <a:defRPr>
                <a:solidFill>
                  <a:srgbClr val="FFFFFF"/>
                </a:solidFill>
              </a:defRPr>
            </a:lvl1pPr>
          </a:lstStyle>
          <a:p>
            <a:pPr>
              <a:defRPr/>
            </a:pPr>
            <a:fld id="{067EEF3E-EB21-4D18-9AC5-726EC733CFC3}" type="slidenum">
              <a:rPr lang="en-US"/>
              <a:pPr>
                <a:defRPr/>
              </a:pPr>
              <a:t>‹Nº›</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2EEC16-D29C-4F5A-8A19-224387EAF37F}" type="slidenum">
              <a:rPr lang="en-US"/>
              <a:pPr>
                <a:defRPr/>
              </a:pPr>
              <a:t>‹Nº›</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17C34E-C065-4E32-9B60-A23E28519527}" type="slidenum">
              <a:rPr lang="en-US"/>
              <a:pPr>
                <a:defRPr/>
              </a:pPr>
              <a:t>‹Nº›</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D19E43-9CF7-4EBD-B892-99285EF4CF9B}" type="slidenum">
              <a:rPr lang="en-US"/>
              <a:pPr>
                <a:defRPr/>
              </a:pPr>
              <a:t>‹Nº›</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125832-D58E-4506-801C-A3D016D392B0}" type="slidenum">
              <a:rPr lang="en-US"/>
              <a:pPr>
                <a:defRPr/>
              </a:pPr>
              <a:t>‹Nº›</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0DFE91F-AFBA-4BAB-9F81-C990AB56A10B}" type="slidenum">
              <a:rPr lang="en-US"/>
              <a:pPr>
                <a:defRPr/>
              </a:pPr>
              <a:t>‹Nº›</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9E35486-769F-46F3-BEEB-BA5F720474C7}" type="slidenum">
              <a:rPr lang="en-US"/>
              <a:pPr>
                <a:defRPr/>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7E00F2-2A14-4361-96E5-657D9ECCDCDA}" type="slidenum">
              <a:rPr lang="en-US"/>
              <a:pPr>
                <a:defRPr/>
              </a:pPr>
              <a:t>‹Nº›</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4410FB-EE78-417F-961F-C43A56B97663}" type="slidenum">
              <a:rPr lang="en-US"/>
              <a:pPr>
                <a:defRPr/>
              </a:pPr>
              <a:t>‹Nº›</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2C4038-5474-408F-8426-4FF9DA7541F3}" type="slidenum">
              <a:rPr lang="en-US"/>
              <a:pPr>
                <a:defRPr/>
              </a:pPr>
              <a:t>‹Nº›</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D0F74-CBBA-4E46-9F2B-B246F431568F}" type="slidenum">
              <a:rPr lang="en-US"/>
              <a:pPr>
                <a:defRPr/>
              </a:pPr>
              <a:t>‹Nº›</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485131-FF80-404A-841C-A103CBF02D5F}" type="slidenum">
              <a:rPr lang="en-US"/>
              <a:pPr>
                <a:defRPr/>
              </a:pPr>
              <a:t>‹Nº›</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MX"/>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AEF768-44C8-47CE-A4BA-9EAA748F1FBE}" type="slidenum">
              <a:rPr lang="en-US"/>
              <a:pPr>
                <a:defRPr/>
              </a:pPr>
              <a:t>‹Nº›</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A5FE1F-AC33-4240-93F0-6E90C28E88DB}" type="slidenum">
              <a:rPr lang="en-US"/>
              <a:pPr>
                <a:defRPr/>
              </a:pPr>
              <a:t>‹Nº›</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43330-E271-43B2-AA2B-B82D98145AE7}" type="slidenum">
              <a:rPr lang="en-US"/>
              <a:pPr>
                <a:defRPr/>
              </a:pPr>
              <a:t>‹Nº›</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39A4F1-6589-4B01-B8D0-CB1ACDC6678E}" type="slidenum">
              <a:rPr lang="en-US"/>
              <a:pPr>
                <a:defRPr/>
              </a:pPr>
              <a:t>‹Nº›</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7EA159-EBFE-4CD2-95FB-CCC4188CBBC4}" type="slidenum">
              <a:rPr lang="en-US"/>
              <a:pPr>
                <a:defRPr/>
              </a:pPr>
              <a:t>‹Nº›</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483096-6E7D-42C2-8DB5-B9105C83AE50}" type="slidenum">
              <a:rPr lang="en-US"/>
              <a:pPr>
                <a:defRPr/>
              </a:pPr>
              <a:t>‹Nº›</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600200"/>
            <a:ext cx="33147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3924300" y="1600200"/>
            <a:ext cx="33147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BB761-D2FF-46CE-9650-348922B5C54E}" type="slidenum">
              <a:rPr lang="en-US"/>
              <a:pPr>
                <a:defRPr/>
              </a:pPr>
              <a:t>‹Nº›</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17E700-E9E1-4174-98AA-F915082FC6EB}" type="slidenum">
              <a:rPr lang="en-US"/>
              <a:pPr>
                <a:defRPr/>
              </a:pPr>
              <a:t>‹Nº›</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9B6C82-FF5F-4E00-AF43-8B6894A21198}" type="slidenum">
              <a:rPr lang="en-US"/>
              <a:pPr>
                <a:defRPr/>
              </a:pPr>
              <a:t>‹Nº›</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3552D5-97EC-4FCF-97EC-8EFF7670BDC4}" type="slidenum">
              <a:rPr lang="en-US"/>
              <a:pPr>
                <a:defRPr/>
              </a:pPr>
              <a:t>‹Nº›</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7648F4-9AE9-4A39-85B0-FC6F1B6C6845}" type="slidenum">
              <a:rPr lang="en-US"/>
              <a:pPr>
                <a:defRPr/>
              </a:pPr>
              <a:t>‹Nº›</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ABB5B5-61BA-4F27-91BC-88858D4601E3}" type="slidenum">
              <a:rPr lang="en-US"/>
              <a:pPr>
                <a:defRPr/>
              </a:pPr>
              <a:t>‹Nº›</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MX"/>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82E1DF-FC1E-466E-B091-D304CDD56138}" type="slidenum">
              <a:rPr lang="en-US"/>
              <a:pPr>
                <a:defRPr/>
              </a:pPr>
              <a:t>‹Nº›</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1A6115-79E2-4BDC-9C1A-C2C0D4670311}" type="slidenum">
              <a:rPr lang="en-US"/>
              <a:pPr>
                <a:defRPr/>
              </a:pPr>
              <a:t>‹Nº›</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FFAAD2-5232-4775-86B3-AE2A955DF4EF}" type="slidenum">
              <a:rPr lang="en-US"/>
              <a:pPr>
                <a:defRPr/>
              </a:pPr>
              <a:t>‹Nº›</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4E69B6-5444-4F73-A61F-C5017DE5AF6D}" type="slidenum">
              <a:rPr lang="en-US"/>
              <a:pPr>
                <a:defRPr/>
              </a:pPr>
              <a:t>‹Nº›</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4BCFA75-C059-4434-AE6F-B548AE91B3B1}" type="slidenum">
              <a:rPr lang="en-US"/>
              <a:pPr>
                <a:defRPr/>
              </a:pPr>
              <a:t>‹Nº›</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205FAF-0042-40CE-BEE6-0CA34A2420BF}" type="slidenum">
              <a:rPr lang="en-US"/>
              <a:pPr>
                <a:defRPr/>
              </a:pPr>
              <a:t>‹Nº›</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871381-1D00-4A71-AEFE-3CE4A57875F5}" type="slidenum">
              <a:rPr lang="en-US"/>
              <a:pPr>
                <a:defRPr/>
              </a:pPr>
              <a:t>‹Nº›</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87A6B15-62B1-4430-AF71-AD6FD4F0DFE6}" type="slidenum">
              <a:rPr lang="en-US"/>
              <a:pPr>
                <a:defRPr/>
              </a:pPr>
              <a:t>‹Nº›</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E23631-11B7-4F8A-BE6B-1206C44781D9}" type="slidenum">
              <a:rPr lang="en-US"/>
              <a:pPr>
                <a:defRPr/>
              </a:pPr>
              <a:t>‹Nº›</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8F9758-CF0A-4412-A16F-319E5164E08D}" type="slidenum">
              <a:rPr lang="en-US"/>
              <a:pPr>
                <a:defRPr/>
              </a:pPr>
              <a:t>‹Nº›</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F0FCF9-62D7-4E99-9A3E-FB3D0FDF515F}" type="slidenum">
              <a:rPr lang="en-US"/>
              <a:pPr>
                <a:defRPr/>
              </a:pPr>
              <a:t>‹Nº›</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8AFA9C-666D-4724-B63D-BFBAB399FF0A}" type="slidenum">
              <a:rPr lang="en-US"/>
              <a:pPr>
                <a:defRPr/>
              </a:pPr>
              <a:t>‹Nº›</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MX"/>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63077-513E-42DA-A7ED-1D3564F7D017}" type="slidenum">
              <a:rPr lang="en-US"/>
              <a:pPr>
                <a:defRPr/>
              </a:pPr>
              <a:t>‹Nº›</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22259F-B56B-46BC-8BB1-3F0120B34BD5}" type="slidenum">
              <a:rPr lang="en-US"/>
              <a:pPr>
                <a:defRPr/>
              </a:pPr>
              <a:t>‹Nº›</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470CC9-D0C9-4090-B2E1-5B808904C448}" type="slidenum">
              <a:rPr lang="en-US"/>
              <a:pPr>
                <a:defRPr/>
              </a:pPr>
              <a:t>‹Nº›</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767018-C547-4432-A9ED-30BFEAC35784}" type="slidenum">
              <a:rPr lang="en-US"/>
              <a:pPr>
                <a:defRPr/>
              </a:pPr>
              <a:t>‹Nº›</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6A67F6E-4FB2-430F-BD80-A8629043697F}" type="slidenum">
              <a:rPr lang="en-US"/>
              <a:pPr>
                <a:defRPr/>
              </a:pPr>
              <a:t>‹Nº›</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0786FE-07DE-4E9E-A583-18912D8A4FA9}" type="slidenum">
              <a:rPr lang="en-US"/>
              <a:pPr>
                <a:defRPr/>
              </a:pPr>
              <a:t>‹Nº›</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86EE4B-DA82-4F50-B121-7844D3A0490B}" type="slidenum">
              <a:rPr lang="en-US"/>
              <a:pPr>
                <a:defRPr/>
              </a:pPr>
              <a:t>‹Nº›</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13E6CD-3216-468F-BD4C-78C7EBE476E7}" type="slidenum">
              <a:rPr lang="en-US"/>
              <a:pPr>
                <a:defRPr/>
              </a:pPr>
              <a:t>‹Nº›</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42FCEB-2F6E-4967-919A-FE9D0833825F}" type="slidenum">
              <a:rPr lang="en-US"/>
              <a:pPr>
                <a:defRPr/>
              </a:pPr>
              <a:t>‹Nº›</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92E08B-09DD-4984-AE44-4C9251365D9D}" type="slidenum">
              <a:rPr lang="en-US"/>
              <a:pPr>
                <a:defRPr/>
              </a:pPr>
              <a:t>‹Nº›</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C0874F-6324-4427-8991-2C5544062F96}" type="slidenum">
              <a:rPr lang="en-US"/>
              <a:pPr>
                <a:defRPr/>
              </a:pPr>
              <a:t>‹Nº›</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6EC812-219A-4278-8A2D-15B85283040B}" type="slidenum">
              <a:rPr lang="en-US"/>
              <a:pPr>
                <a:defRPr/>
              </a:pPr>
              <a:t>‹Nº›</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MX"/>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E211DC-1AD1-4911-9A15-F709AB0A05F4}" type="slidenum">
              <a:rPr lang="en-US"/>
              <a:pPr>
                <a:defRPr/>
              </a:pPr>
              <a:t>‹Nº›</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76C9AB-443A-4E2C-A6BD-B8B8805CE304}" type="slidenum">
              <a:rPr lang="en-US"/>
              <a:pPr>
                <a:defRPr/>
              </a:pPr>
              <a:t>‹Nº›</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3558F3-AC29-4CB3-8624-66C18961A478}" type="slidenum">
              <a:rPr lang="en-US"/>
              <a:pPr>
                <a:defRPr/>
              </a:pPr>
              <a:t>‹Nº›</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5E4E6B-5EB2-411D-B81A-CBE19004F329}" type="slidenum">
              <a:rPr lang="en-US"/>
              <a:pPr>
                <a:defRPr/>
              </a:pPr>
              <a:t>‹Nº›</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4C862-F5AE-4E78-B0E9-4D6D3C112E79}" type="slidenum">
              <a:rPr lang="en-US"/>
              <a:pPr>
                <a:defRPr/>
              </a:pPr>
              <a:t>‹Nº›</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68647A-F15E-478C-A64F-98540A386A53}" type="slidenum">
              <a:rPr lang="en-US"/>
              <a:pPr>
                <a:defRPr/>
              </a:pPr>
              <a:t>‹Nº›</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02AF79E-A4DB-4FAD-8A33-5F4E3CD81435}" type="slidenum">
              <a:rPr lang="en-US"/>
              <a:pPr>
                <a:defRPr/>
              </a:pPr>
              <a:t>‹Nº›</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3ECD0A-9096-41DF-A11A-2048ED622E9A}" type="slidenum">
              <a:rPr lang="en-US"/>
              <a:pPr>
                <a:defRPr/>
              </a:pPr>
              <a:t>‹Nº›</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13091F-38FA-45B1-9276-5523C6EC590E}" type="slidenum">
              <a:rPr lang="en-US"/>
              <a:pPr>
                <a:defRPr/>
              </a:pPr>
              <a:t>‹Nº›</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B6EE5F-0620-4245-8510-73AB9F0A70BA}" type="slidenum">
              <a:rPr lang="en-US"/>
              <a:pPr>
                <a:defRPr/>
              </a:pPr>
              <a:t>‹Nº›</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0C981C-A267-47C1-AEFD-E24B0A151B5E}" type="slidenum">
              <a:rPr lang="en-US"/>
              <a:pPr>
                <a:defRPr/>
              </a:pPr>
              <a:t>‹Nº›</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472DD7-FA5E-4886-A94B-2D260F3C7C0F}" type="slidenum">
              <a:rPr lang="en-US"/>
              <a:pPr>
                <a:defRPr/>
              </a:pPr>
              <a:t>‹Nº›</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MX"/>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FF8229-4029-4E57-8EF4-90583FD1F044}" type="slidenum">
              <a:rPr lang="en-US"/>
              <a:pPr>
                <a:defRPr/>
              </a:pPr>
              <a:t>‹Nº›</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6D37A4-80DE-4B4C-9812-A64BB0807E18}" type="slidenum">
              <a:rPr lang="en-US"/>
              <a:pPr>
                <a:defRPr/>
              </a:pPr>
              <a:t>‹Nº›</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AB1DF4-6087-4B57-A41A-CA3BA1B24904}" type="slidenum">
              <a:rPr lang="en-US"/>
              <a:pPr>
                <a:defRPr/>
              </a:pPr>
              <a:t>‹Nº›</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F88BD6-A671-4838-A7D4-B0870E8BDAC0}" type="slidenum">
              <a:rPr lang="en-US"/>
              <a:pPr>
                <a:defRPr/>
              </a:pPr>
              <a:t>‹Nº›</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7BD0F6-8CEF-4C14-AB96-A4540D8424AB}" type="slidenum">
              <a:rPr lang="en-US"/>
              <a:pPr>
                <a:defRPr/>
              </a:pPr>
              <a:t>‹Nº›</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398A210-E2E4-48F0-B61D-1FA1E6DAD76D}" type="slidenum">
              <a:rPr lang="en-US"/>
              <a:pPr>
                <a:defRPr/>
              </a:pPr>
              <a:t>‹Nº›</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351761-3F54-40B9-81C6-ABE85D45A1C8}" type="slidenum">
              <a:rPr lang="en-US"/>
              <a:pPr>
                <a:defRPr/>
              </a:pPr>
              <a:t>‹Nº›</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2F0DB79-98AC-4B81-B6CC-669AE49004BF}" type="slidenum">
              <a:rPr lang="en-US"/>
              <a:pPr>
                <a:defRPr/>
              </a:pPr>
              <a:t>‹Nº›</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50B204-0D34-4250-9903-0E697240F6CE}" type="slidenum">
              <a:rPr lang="en-US"/>
              <a:pPr>
                <a:defRPr/>
              </a:pPr>
              <a:t>‹Nº›</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A69BED-4596-42A5-A5A4-AE7FE671F87F}" type="slidenum">
              <a:rPr lang="en-US"/>
              <a:pPr>
                <a:defRPr/>
              </a:pPr>
              <a:t>‹Nº›</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B6DB1C-D088-4B33-8C51-11BAAC9D4D51}" type="slidenum">
              <a:rPr lang="en-US"/>
              <a:pPr>
                <a:defRPr/>
              </a:pPr>
              <a:t>‹Nº›</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414338"/>
            <a:ext cx="2057400" cy="5711825"/>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414338"/>
            <a:ext cx="6019800" cy="57118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5C7B9E-EBB4-4C79-9F77-206E7855732A}" type="slidenum">
              <a:rPr lang="en-US"/>
              <a:pPr>
                <a:defRPr/>
              </a:pPr>
              <a:t>‹Nº›</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MX"/>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725923-62D5-446C-861A-742128E79EB7}" type="slidenum">
              <a:rPr lang="en-US"/>
              <a:pPr>
                <a:defRPr/>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A84CD1-6BE5-496A-AB9F-B975EC5C238E}" type="slidenum">
              <a:rPr lang="en-US"/>
              <a:pPr>
                <a:defRPr/>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255E7C-E94B-4F1F-ACE4-3D8ABD02FC49}" type="slidenum">
              <a:rPr lang="en-US"/>
              <a:pPr>
                <a:defRPr/>
              </a:pPr>
              <a:t>‹Nº›</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66C6F2-D195-4500-9FCE-F78776800820}" type="slidenum">
              <a:rPr lang="en-US"/>
              <a:pPr>
                <a:defRPr/>
              </a:pPr>
              <a:t>‹Nº›</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FACBD0-7D94-4930-9E05-C96A0C778E02}" type="slidenum">
              <a:rPr lang="en-US"/>
              <a:pPr>
                <a:defRPr/>
              </a:pPr>
              <a:t>‹Nº›</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A3B016-ECA3-4978-A787-3E6E9274F866}" type="slidenum">
              <a:rPr lang="en-US"/>
              <a:pPr>
                <a:defRPr/>
              </a:pPr>
              <a:t>‹Nº›</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719E07-1BF4-415A-85CA-F94C60EB9D9E}" type="slidenum">
              <a:rPr lang="en-US"/>
              <a:pPr>
                <a:defRPr/>
              </a:pPr>
              <a:t>‹Nº›</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D4E83B8-5720-4CF0-ADBF-6B425816C80A}" type="slidenum">
              <a:rPr lang="en-US"/>
              <a:pPr>
                <a:defRPr/>
              </a:pPr>
              <a:t>‹Nº›</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F5E274-31ED-45C3-9881-55C9FF50A10F}" type="slidenum">
              <a:rPr lang="en-US"/>
              <a:pPr>
                <a:defRPr/>
              </a:pPr>
              <a:t>‹Nº›</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B410E7-9C23-44FA-B805-8047487763A5}" type="slidenum">
              <a:rPr lang="en-US"/>
              <a:pPr>
                <a:defRPr/>
              </a:pPr>
              <a:t>‹Nº›</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5DEBDC-DB1F-4465-A89C-BCD4D1955012}" type="slidenum">
              <a:rPr lang="en-US"/>
              <a:pPr>
                <a:defRPr/>
              </a:pPr>
              <a:t>‹Nº›</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338D3F-2271-4B00-AF81-7E6A21282067}" type="slidenum">
              <a:rPr lang="en-US"/>
              <a:pPr>
                <a:defRPr/>
              </a:pPr>
              <a:t>‹Nº›</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414338"/>
            <a:ext cx="2057400" cy="5711825"/>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414338"/>
            <a:ext cx="6019800" cy="57118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AF14-FDA5-4D3C-B002-CB0C47CA1D99}" type="slidenum">
              <a:rPr lang="en-US"/>
              <a:pPr>
                <a:defRPr/>
              </a:pPr>
              <a:t>‹Nº›</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5A70FC-17BE-41F1-BEF2-A4AD543E3B43}" type="slidenum">
              <a:rPr lang="en-US"/>
              <a:pPr>
                <a:defRPr/>
              </a:pPr>
              <a:t>‹Nº›</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MX"/>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A4AD0F-4B68-4DB0-B937-1CB268E3D6AE}" type="slidenum">
              <a:rPr lang="en-US"/>
              <a:pPr>
                <a:defRPr/>
              </a:pPr>
              <a:t>‹Nº›</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169DE1-F0A0-41A8-A7F3-3A67AC481AB3}" type="slidenum">
              <a:rPr lang="en-US"/>
              <a:pPr>
                <a:defRPr/>
              </a:pPr>
              <a:t>‹Nº›</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0B42F0-E590-4274-B44C-8C3444EA6CEE}" type="slidenum">
              <a:rPr lang="en-US"/>
              <a:pPr>
                <a:defRPr/>
              </a:pPr>
              <a:t>‹Nº›</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381000" y="1676400"/>
            <a:ext cx="40767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10100" y="1676400"/>
            <a:ext cx="40767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3FE78A-FBDA-464A-8394-7F32A55BAAB9}" type="slidenum">
              <a:rPr lang="en-US"/>
              <a:pPr>
                <a:defRPr/>
              </a:pPr>
              <a:t>‹Nº›</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9D8E59C-40EA-4ADD-AB7D-76972CAC24CD}" type="slidenum">
              <a:rPr lang="en-US"/>
              <a:pPr>
                <a:defRPr/>
              </a:pPr>
              <a:t>‹Nº›</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B2ACE4-6BCE-4C75-A719-759B3FCE67F6}" type="slidenum">
              <a:rPr lang="en-US"/>
              <a:pPr>
                <a:defRPr/>
              </a:pPr>
              <a:t>‹Nº›</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62DFF-80B9-444F-9375-FD48EA7E517A}" type="slidenum">
              <a:rPr lang="en-US"/>
              <a:pPr>
                <a:defRPr/>
              </a:pPr>
              <a:t>‹Nº›</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A55A10-D9AE-449D-8ED2-168ACFD3BDA1}" type="slidenum">
              <a:rPr lang="en-US"/>
              <a:pPr>
                <a:defRPr/>
              </a:pPr>
              <a:t>‹Nº›</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F336B-60D1-4B56-B499-C3BCDB55DE76}" type="slidenum">
              <a:rPr lang="en-US"/>
              <a:pPr>
                <a:defRPr/>
              </a:pPr>
              <a:t>‹Nº›</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76C568-B136-4A42-A161-AF4A3F66A6E2}" type="slidenum">
              <a:rPr lang="en-US"/>
              <a:pPr>
                <a:defRPr/>
              </a:pPr>
              <a:t>‹Nº›</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5543550" y="76200"/>
            <a:ext cx="1695450" cy="6172200"/>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76200"/>
            <a:ext cx="4933950" cy="61722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C1238F-90FD-4022-9C1B-7C3E118C8DEF}" type="slidenum">
              <a:rPr lang="en-US"/>
              <a:pPr>
                <a:defRPr/>
              </a:pPr>
              <a:t>‹Nº›</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10350" y="228600"/>
            <a:ext cx="2076450" cy="5867400"/>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381000" y="228600"/>
            <a:ext cx="6076950" cy="58674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91C287-8D72-4F7E-83D3-75DA1D22B7E9}" type="slidenum">
              <a:rPr lang="en-US"/>
              <a:pPr>
                <a:defRPr/>
              </a:pPr>
              <a:t>‹Nº›</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MX"/>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7444CC-1D98-4E46-82A9-FE5925D81C74}" type="slidenum">
              <a:rPr lang="en-US"/>
              <a:pPr>
                <a:defRPr/>
              </a:pPr>
              <a:t>‹Nº›</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A3859E-A051-4BC0-9D0B-4F83283DDE42}" type="slidenum">
              <a:rPr lang="en-US"/>
              <a:pPr>
                <a:defRPr/>
              </a:pPr>
              <a:t>‹Nº›</a:t>
            </a:fld>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E785EF-8B6B-4399-9C29-74DA9CF9E400}" type="slidenum">
              <a:rPr lang="en-US"/>
              <a:pPr>
                <a:defRPr/>
              </a:pPr>
              <a:t>‹Nº›</a:t>
            </a:fld>
            <a:endParaRPr 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381000" y="1676400"/>
            <a:ext cx="40767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10100" y="1676400"/>
            <a:ext cx="40767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56FB8E-D4EA-4A1B-99BF-EC0C09244ED0}" type="slidenum">
              <a:rPr lang="en-US"/>
              <a:pPr>
                <a:defRPr/>
              </a:pPr>
              <a:t>‹Nº›</a:t>
            </a:fld>
            <a:endParaRPr 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9FBC00-3659-4B79-9F22-ED14425EDC3C}" type="slidenum">
              <a:rPr lang="en-US"/>
              <a:pPr>
                <a:defRPr/>
              </a:pPr>
              <a:t>‹Nº›</a:t>
            </a:fld>
            <a:endParaRPr 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4FD6E1-0B0D-4E87-B1EA-D0AADB8A6978}" type="slidenum">
              <a:rPr lang="en-US"/>
              <a:pPr>
                <a:defRPr/>
              </a:pPr>
              <a:t>‹Nº›</a:t>
            </a:fld>
            <a:endParaRPr 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A49FA61-1998-49D1-9E5B-61CA1AE4C620}" type="slidenum">
              <a:rPr lang="en-US"/>
              <a:pPr>
                <a:defRPr/>
              </a:pPr>
              <a:t>‹Nº›</a:t>
            </a:fld>
            <a:endParaRPr 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56E253-29C7-411F-B455-E83282000A97}" type="slidenum">
              <a:rPr lang="en-US"/>
              <a:pPr>
                <a:defRPr/>
              </a:pPr>
              <a:t>‹Nº›</a:t>
            </a:fld>
            <a:endParaRPr 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5844FF-E969-4417-8A96-EF75FE8097A0}" type="slidenum">
              <a:rPr lang="en-US"/>
              <a:pPr>
                <a:defRPr/>
              </a:pPr>
              <a:t>‹Nº›</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ctrTitle"/>
          </p:nvPr>
        </p:nvSpPr>
        <p:spPr>
          <a:xfrm>
            <a:off x="457200" y="4648200"/>
            <a:ext cx="7086600" cy="933450"/>
          </a:xfrm>
        </p:spPr>
        <p:txBody>
          <a:bodyPr/>
          <a:lstStyle>
            <a:lvl1pPr algn="l">
              <a:defRPr/>
            </a:lvl1pPr>
          </a:lstStyle>
          <a:p>
            <a:r>
              <a:rPr lang="en-US"/>
              <a:t>Haga clic para cambiar el estilo de título	</a:t>
            </a:r>
          </a:p>
        </p:txBody>
      </p:sp>
      <p:sp>
        <p:nvSpPr>
          <p:cNvPr id="108547" name="Rectangle 3"/>
          <p:cNvSpPr>
            <a:spLocks noGrp="1" noChangeArrowheads="1"/>
          </p:cNvSpPr>
          <p:nvPr>
            <p:ph type="subTitle" idx="1"/>
          </p:nvPr>
        </p:nvSpPr>
        <p:spPr>
          <a:xfrm>
            <a:off x="457200" y="5486400"/>
            <a:ext cx="6400800" cy="609600"/>
          </a:xfrm>
        </p:spPr>
        <p:txBody>
          <a:bodyPr/>
          <a:lstStyle>
            <a:lvl1pPr marL="0" indent="0">
              <a:buFontTx/>
              <a:buNone/>
              <a:defRPr>
                <a:solidFill>
                  <a:schemeClr val="tx1"/>
                </a:solidFill>
              </a:defRPr>
            </a:lvl1pPr>
          </a:lstStyle>
          <a:p>
            <a:r>
              <a:rPr lang="en-US"/>
              <a:t>Haga clic para modificar el estilo de subtítulo del patrón</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D1D3DD18-0D17-4F28-9860-78F5746BE45F}" type="slidenum">
              <a:rPr lang="en-US"/>
              <a:pPr>
                <a:defRPr/>
              </a:pPr>
              <a:t>‹Nº›</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8B6578-F64D-42F9-ABEC-67E5BBB9A606}" type="slidenum">
              <a:rPr lang="en-US"/>
              <a:pPr>
                <a:defRPr/>
              </a:pPr>
              <a:t>‹Nº›</a:t>
            </a:fld>
            <a:endParaRPr lang="en-US"/>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10350" y="228600"/>
            <a:ext cx="2076450" cy="5867400"/>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381000" y="228600"/>
            <a:ext cx="6076950" cy="58674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3CF27F-B018-4503-A440-F10C4E2EAEA3}" type="slidenum">
              <a:rPr lang="en-US"/>
              <a:pPr>
                <a:defRPr/>
              </a:pPr>
              <a:t>‹Nº›</a:t>
            </a:fld>
            <a:endParaRPr lang="en-US"/>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MX"/>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1C1E7-5950-4646-B9C8-3CD28CC83011}" type="slidenum">
              <a:rPr lang="en-US"/>
              <a:pPr>
                <a:defRPr/>
              </a:pPr>
              <a:t>‹Nº›</a:t>
            </a:fld>
            <a:endParaRPr 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11E43D-848A-4E5B-8259-7CB2C9D8168A}" type="slidenum">
              <a:rPr lang="en-US"/>
              <a:pPr>
                <a:defRPr/>
              </a:pPr>
              <a:t>‹Nº›</a:t>
            </a:fld>
            <a:endParaRPr 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764EC-AF70-47BF-AF37-1807FAF5C26C}" type="slidenum">
              <a:rPr lang="en-US"/>
              <a:pPr>
                <a:defRPr/>
              </a:pPr>
              <a:t>‹Nº›</a:t>
            </a:fld>
            <a:endParaRPr 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7CF6AF-AE9A-4238-953D-972EA5896968}" type="slidenum">
              <a:rPr lang="en-US"/>
              <a:pPr>
                <a:defRPr/>
              </a:pPr>
              <a:t>‹Nº›</a:t>
            </a:fld>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3F90FE7-E245-47BF-8C44-7F365CA40BCF}" type="slidenum">
              <a:rPr lang="en-US"/>
              <a:pPr>
                <a:defRPr/>
              </a:pPr>
              <a:t>‹Nº›</a:t>
            </a:fld>
            <a:endParaRPr 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EBE4A9-100E-43E6-BC2D-4B2A88774D24}" type="slidenum">
              <a:rPr lang="en-US"/>
              <a:pPr>
                <a:defRPr/>
              </a:pPr>
              <a:t>‹Nº›</a:t>
            </a:fld>
            <a:endParaRPr 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EFA361-2471-477B-B06C-C17D9B8FE157}" type="slidenum">
              <a:rPr lang="en-US"/>
              <a:pPr>
                <a:defRPr/>
              </a:pPr>
              <a:t>‹Nº›</a:t>
            </a:fld>
            <a:endParaRPr 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BC3A13-F10C-4BF9-9CCC-46BF411E7CE8}" type="slidenum">
              <a:rPr lang="en-US"/>
              <a:pPr>
                <a:defRPr/>
              </a:pPr>
              <a:t>‹Nº›</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A95973-6B20-4B54-A681-F79163F60644}" type="slidenum">
              <a:rPr lang="en-US"/>
              <a:pPr>
                <a:defRPr/>
              </a:pPr>
              <a:t>‹Nº›</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0249E6-847B-43AD-8089-19D45074C0B2}" type="slidenum">
              <a:rPr lang="en-US"/>
              <a:pPr>
                <a:defRPr/>
              </a:pPr>
              <a:t>‹Nº›</a:t>
            </a:fld>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4EA0D9-5BCF-4898-B0A6-C4AD7C0A320E}" type="slidenum">
              <a:rPr lang="en-US"/>
              <a:pPr>
                <a:defRPr/>
              </a:pPr>
              <a:t>‹Nº›</a:t>
            </a:fld>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331788"/>
            <a:ext cx="2057400" cy="5794375"/>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331788"/>
            <a:ext cx="6019800" cy="579437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853F35-4DA7-4393-9666-230B88C9491B}" type="slidenum">
              <a:rPr lang="en-US"/>
              <a:pPr>
                <a:defRPr/>
              </a:pPr>
              <a:t>‹Nº›</a:t>
            </a:fld>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MX"/>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E34A4-3718-4194-96EF-7097A58E36C2}" type="slidenum">
              <a:rPr lang="en-US"/>
              <a:pPr>
                <a:defRPr/>
              </a:pPr>
              <a:t>‹Nº›</a:t>
            </a:fld>
            <a:endParaRPr lang="en-U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4EBD52-0D43-49ED-83BB-8993A2246C85}" type="slidenum">
              <a:rPr lang="en-US"/>
              <a:pPr>
                <a:defRPr/>
              </a:pPr>
              <a:t>‹Nº›</a:t>
            </a:fld>
            <a:endParaRPr lang="en-US"/>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82FF90-A57F-40B1-9EEC-E91B377F6C04}" type="slidenum">
              <a:rPr lang="en-US"/>
              <a:pPr>
                <a:defRPr/>
              </a:pPr>
              <a:t>‹Nº›</a:t>
            </a:fld>
            <a:endParaRPr lang="en-U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AA576E-C3FC-401A-817E-54179EE7C161}" type="slidenum">
              <a:rPr lang="en-US"/>
              <a:pPr>
                <a:defRPr/>
              </a:pPr>
              <a:t>‹Nº›</a:t>
            </a:fld>
            <a:endParaRPr 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067CBEE-1A2D-4B09-BE89-CD482A112B5A}" type="slidenum">
              <a:rPr lang="en-US"/>
              <a:pPr>
                <a:defRPr/>
              </a:pPr>
              <a:t>‹Nº›</a:t>
            </a:fld>
            <a:endParaRPr 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4172C32-8F73-4D06-8090-40CA7E5FF139}" type="slidenum">
              <a:rPr lang="en-US"/>
              <a:pPr>
                <a:defRPr/>
              </a:pPr>
              <a:t>‹Nº›</a:t>
            </a:fld>
            <a:endParaRPr lang="en-U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999B8B-A4D6-4515-BB42-37F52A52A4B3}" type="slidenum">
              <a:rPr lang="en-US"/>
              <a:pPr>
                <a:defRPr/>
              </a:pPr>
              <a:t>‹Nº›</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948345-FBEA-4489-B612-79EDEE7B863F}" type="slidenum">
              <a:rPr lang="en-US"/>
              <a:pPr>
                <a:defRPr/>
              </a:pPr>
              <a:t>‹Nº›</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5C5DFC-1912-424C-A4FF-F19FC1426410}" type="slidenum">
              <a:rPr lang="en-US"/>
              <a:pPr>
                <a:defRPr/>
              </a:pPr>
              <a:t>‹Nº›</a:t>
            </a:fld>
            <a:endParaRPr 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52FA7F-A64D-4070-AA93-26EF439AD90B}" type="slidenum">
              <a:rPr lang="en-US"/>
              <a:pPr>
                <a:defRPr/>
              </a:pPr>
              <a:t>‹Nº›</a:t>
            </a:fld>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1E8003-4894-45AA-8213-E93051535AA1}" type="slidenum">
              <a:rPr lang="en-US"/>
              <a:pPr>
                <a:defRPr/>
              </a:pPr>
              <a:t>‹Nº›</a:t>
            </a:fld>
            <a:endParaRPr 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331788"/>
            <a:ext cx="2057400" cy="5794375"/>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331788"/>
            <a:ext cx="6019800" cy="579437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C9869A-C7DC-4707-8A25-9AB7E9A81E75}" type="slidenum">
              <a:rPr lang="en-US"/>
              <a:pPr>
                <a:defRPr/>
              </a:pPr>
              <a:t>‹Nº›</a:t>
            </a:fld>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Diapositiva de título">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ctrTitle"/>
          </p:nvPr>
        </p:nvSpPr>
        <p:spPr>
          <a:xfrm>
            <a:off x="1676400" y="5029200"/>
            <a:ext cx="7010400" cy="917575"/>
          </a:xfrm>
        </p:spPr>
        <p:txBody>
          <a:bodyPr/>
          <a:lstStyle>
            <a:lvl1pPr algn="r">
              <a:defRPr>
                <a:solidFill>
                  <a:schemeClr val="tx2"/>
                </a:solidFill>
                <a:effectLst>
                  <a:outerShdw blurRad="38100" dist="38100" dir="2700000" algn="tl">
                    <a:srgbClr val="FFFFFF"/>
                  </a:outerShdw>
                </a:effectLst>
              </a:defRPr>
            </a:lvl1pPr>
          </a:lstStyle>
          <a:p>
            <a:r>
              <a:rPr lang="en-US"/>
              <a:t>Haga clic para cambiar el estilo de título	</a:t>
            </a:r>
          </a:p>
        </p:txBody>
      </p:sp>
      <p:sp>
        <p:nvSpPr>
          <p:cNvPr id="354307" name="Rectangle 3"/>
          <p:cNvSpPr>
            <a:spLocks noGrp="1" noChangeArrowheads="1"/>
          </p:cNvSpPr>
          <p:nvPr>
            <p:ph type="subTitle" idx="1"/>
          </p:nvPr>
        </p:nvSpPr>
        <p:spPr>
          <a:xfrm>
            <a:off x="2286000" y="5867400"/>
            <a:ext cx="6400800" cy="533400"/>
          </a:xfrm>
        </p:spPr>
        <p:txBody>
          <a:bodyPr/>
          <a:lstStyle>
            <a:lvl1pPr marL="0" indent="0" algn="r">
              <a:buFontTx/>
              <a:buNone/>
              <a:defRPr sz="2800">
                <a:solidFill>
                  <a:schemeClr val="tx1"/>
                </a:solidFill>
                <a:effectLst>
                  <a:outerShdw blurRad="38100" dist="38100" dir="2700000" algn="tl">
                    <a:srgbClr val="FFFFFF"/>
                  </a:outerShdw>
                </a:effectLst>
              </a:defRPr>
            </a:lvl1pPr>
          </a:lstStyle>
          <a:p>
            <a:r>
              <a:rPr lang="en-US"/>
              <a:t>Haga clic para modificar el estilo de subtítulo del patrón</a:t>
            </a:r>
          </a:p>
        </p:txBody>
      </p:sp>
      <p:sp>
        <p:nvSpPr>
          <p:cNvPr id="4" name="Rectangle 4"/>
          <p:cNvSpPr>
            <a:spLocks noGrp="1" noChangeArrowheads="1"/>
          </p:cNvSpPr>
          <p:nvPr>
            <p:ph type="dt" sz="half" idx="10"/>
          </p:nvPr>
        </p:nvSpPr>
        <p:spPr>
          <a:xfrm>
            <a:off x="457200" y="6477000"/>
            <a:ext cx="2133600" cy="3048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477000"/>
            <a:ext cx="2895600" cy="3048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477000"/>
            <a:ext cx="2133600" cy="304800"/>
          </a:xfrm>
        </p:spPr>
        <p:txBody>
          <a:bodyPr/>
          <a:lstStyle>
            <a:lvl1pPr>
              <a:defRPr/>
            </a:lvl1pPr>
          </a:lstStyle>
          <a:p>
            <a:pPr>
              <a:defRPr/>
            </a:pPr>
            <a:fld id="{91583DD4-FDC9-44DE-B181-258CF262D8E9}" type="slidenum">
              <a:rPr lang="en-US"/>
              <a:pPr>
                <a:defRPr/>
              </a:pPr>
              <a:t>‹Nº›</a:t>
            </a:fld>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BDE940-3DCE-4E9B-8036-5CDF3DF56341}" type="slidenum">
              <a:rPr lang="en-US"/>
              <a:pPr>
                <a:defRPr/>
              </a:pPr>
              <a:t>‹Nº›</a:t>
            </a:fld>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0FE12-423D-46D6-9ED0-21E2F467519A}" type="slidenum">
              <a:rPr lang="en-US"/>
              <a:pPr>
                <a:defRPr/>
              </a:pPr>
              <a:t>‹Nº›</a:t>
            </a:fld>
            <a:endParaRPr lang="en-US"/>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381000" y="1600200"/>
            <a:ext cx="411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600200"/>
            <a:ext cx="411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05BD24-5B81-469C-8CB7-EF92F712CE6F}" type="slidenum">
              <a:rPr lang="en-US"/>
              <a:pPr>
                <a:defRPr/>
              </a:pPr>
              <a:t>‹Nº›</a:t>
            </a:fld>
            <a:endParaRPr 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C13286-A7C5-45E7-B9E1-24D429931C43}" type="slidenum">
              <a:rPr lang="en-US"/>
              <a:pPr>
                <a:defRPr/>
              </a:pPr>
              <a:t>‹Nº›</a:t>
            </a:fld>
            <a:endParaRPr lang="en-US"/>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6C434C-11C5-41CC-B143-5759EBDE86B4}" type="slidenum">
              <a:rPr lang="en-US"/>
              <a:pPr>
                <a:defRPr/>
              </a:pPr>
              <a:t>‹Nº›</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524000"/>
            <a:ext cx="40386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524000"/>
            <a:ext cx="40386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529E91-E164-40CE-B675-65C0265FCCF9}" type="slidenum">
              <a:rPr lang="en-US"/>
              <a:pPr>
                <a:defRPr/>
              </a:pPr>
              <a:t>‹Nº›</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453319D-9ED8-42F3-B6B1-E9C32E975C97}" type="slidenum">
              <a:rPr lang="en-US"/>
              <a:pPr>
                <a:defRPr/>
              </a:pPr>
              <a:t>‹Nº›</a:t>
            </a:fld>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463C19-A928-46B0-9307-06C8C14ADB06}" type="slidenum">
              <a:rPr lang="en-US"/>
              <a:pPr>
                <a:defRPr/>
              </a:pPr>
              <a:t>‹Nº›</a:t>
            </a:fld>
            <a:endParaRPr 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6FC22E-B9AC-497B-B348-446015C8175C}" type="slidenum">
              <a:rPr lang="en-US"/>
              <a:pPr>
                <a:defRPr/>
              </a:pPr>
              <a:t>‹Nº›</a:t>
            </a:fld>
            <a:endParaRPr 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D7F08B-3B46-4F5A-8049-506219DADC54}" type="slidenum">
              <a:rPr lang="en-US"/>
              <a:pPr>
                <a:defRPr/>
              </a:pPr>
              <a:t>‹Nº›</a:t>
            </a:fld>
            <a:endParaRPr lang="en-US"/>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67500" y="76200"/>
            <a:ext cx="2095500" cy="6096000"/>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381000" y="76200"/>
            <a:ext cx="6134100" cy="60960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A3636B-6BF2-42B0-9883-84B25213B0FA}" type="slidenum">
              <a:rPr lang="en-US"/>
              <a:pPr>
                <a:defRPr/>
              </a:pPr>
              <a:t>‹Nº›</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33F9A7-375C-49FE-B3CE-81A42B6119B1}" type="slidenum">
              <a:rPr lang="en-US"/>
              <a:pPr>
                <a:defRPr/>
              </a:pPr>
              <a:t>‹Nº›</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B1A514-A554-4530-8366-00BA5CF56226}" type="slidenum">
              <a:rPr lang="en-US"/>
              <a:pPr>
                <a:defRPr/>
              </a:pPr>
              <a:t>‹Nº›</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8E6BD2-4A92-4D8C-A671-13BFE761A5A5}"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FF6354-343C-4CC5-9A86-2EEB99294D37}" type="slidenum">
              <a:rPr lang="en-US"/>
              <a:pPr>
                <a:defRPr/>
              </a:pPr>
              <a:t>‹Nº›</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07F2DE-BCDE-41B2-BCC8-E0986609B897}" type="slidenum">
              <a:rPr lang="en-US"/>
              <a:pPr>
                <a:defRPr/>
              </a:pPr>
              <a:t>‹Nº›</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1F4E06-7CB0-4A94-8CF4-8AF8A0655000}" type="slidenum">
              <a:rPr lang="en-US"/>
              <a:pPr>
                <a:defRPr/>
              </a:pPr>
              <a:t>‹Nº›</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130878-94F4-48F2-A76D-E3D4F951DD02}" type="slidenum">
              <a:rPr lang="en-US"/>
              <a:pPr>
                <a:defRPr/>
              </a:pPr>
              <a:t>‹Nº›</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76200"/>
            <a:ext cx="2057400" cy="6049963"/>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76200"/>
            <a:ext cx="6019800" cy="6049963"/>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58AE1F-F5A7-488B-985E-9FA92B60D282}" type="slidenum">
              <a:rPr lang="en-US"/>
              <a:pPr>
                <a:defRPr/>
              </a:pPr>
              <a:t>‹Nº›</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MX"/>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EBC336-A824-4C25-A1F9-3C5752D9E667}" type="slidenum">
              <a:rPr lang="en-US"/>
              <a:pPr>
                <a:defRPr/>
              </a:pPr>
              <a:t>‹Nº›</a:t>
            </a:fld>
            <a:endParaRPr lang="en-US"/>
          </a:p>
        </p:txBody>
      </p:sp>
      <p:pic>
        <p:nvPicPr>
          <p:cNvPr id="7" name="Picture 1"/>
          <p:cNvPicPr>
            <a:picLocks noChangeAspect="1" noChangeArrowheads="1"/>
          </p:cNvPicPr>
          <p:nvPr userDrawn="1"/>
        </p:nvPicPr>
        <p:blipFill>
          <a:blip r:embed="rId2"/>
          <a:srcRect/>
          <a:stretch>
            <a:fillRect/>
          </a:stretch>
        </p:blipFill>
        <p:spPr bwMode="auto">
          <a:xfrm>
            <a:off x="136525" y="6557963"/>
            <a:ext cx="838200" cy="330200"/>
          </a:xfrm>
          <a:prstGeom prst="rect">
            <a:avLst/>
          </a:prstGeom>
          <a:noFill/>
          <a:ln w="9525">
            <a:noFill/>
            <a:miter lim="800000"/>
            <a:headEnd/>
            <a:tailEnd/>
          </a:ln>
        </p:spPr>
      </p:pic>
      <p:sp>
        <p:nvSpPr>
          <p:cNvPr id="8"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0" cap="none" spc="0" dirty="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 Pearson Educación. Todos los derechos reservados.</a:t>
            </a:r>
          </a:p>
        </p:txBody>
      </p:sp>
      <p:sp>
        <p:nvSpPr>
          <p:cNvPr id="9"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0" cap="none" spc="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Fundamentos de Economía / Ana Graue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DFE921-734C-4DA0-B331-2736C230A783}" type="slidenum">
              <a:rPr lang="en-US"/>
              <a:pPr>
                <a:defRPr/>
              </a:pPr>
              <a:t>‹Nº›</a:t>
            </a:fld>
            <a:endParaRPr lang="en-US"/>
          </a:p>
        </p:txBody>
      </p:sp>
      <p:pic>
        <p:nvPicPr>
          <p:cNvPr id="7" name="Picture 1"/>
          <p:cNvPicPr>
            <a:picLocks noChangeAspect="1" noChangeArrowheads="1"/>
          </p:cNvPicPr>
          <p:nvPr userDrawn="1"/>
        </p:nvPicPr>
        <p:blipFill>
          <a:blip r:embed="rId2"/>
          <a:srcRect/>
          <a:stretch>
            <a:fillRect/>
          </a:stretch>
        </p:blipFill>
        <p:spPr bwMode="auto">
          <a:xfrm>
            <a:off x="136525" y="6557963"/>
            <a:ext cx="838200" cy="330200"/>
          </a:xfrm>
          <a:prstGeom prst="rect">
            <a:avLst/>
          </a:prstGeom>
          <a:noFill/>
          <a:ln w="9525">
            <a:noFill/>
            <a:miter lim="800000"/>
            <a:headEnd/>
            <a:tailEnd/>
          </a:ln>
        </p:spPr>
      </p:pic>
      <p:sp>
        <p:nvSpPr>
          <p:cNvPr id="8"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0" cap="none" spc="0" dirty="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 Pearson Educación. Todos los derechos reservados.</a:t>
            </a:r>
          </a:p>
        </p:txBody>
      </p:sp>
      <p:sp>
        <p:nvSpPr>
          <p:cNvPr id="9"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0" cap="none" spc="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Fundamentos de Economía / Ana Graue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9A624A-052A-4726-89B4-C9B4BD6CEC54}" type="slidenum">
              <a:rPr lang="en-US"/>
              <a:pPr>
                <a:defRPr/>
              </a:pPr>
              <a:t>‹Nº›</a:t>
            </a:fld>
            <a:endParaRPr lang="en-US"/>
          </a:p>
        </p:txBody>
      </p:sp>
      <p:pic>
        <p:nvPicPr>
          <p:cNvPr id="7" name="Picture 1"/>
          <p:cNvPicPr>
            <a:picLocks noChangeAspect="1" noChangeArrowheads="1"/>
          </p:cNvPicPr>
          <p:nvPr userDrawn="1"/>
        </p:nvPicPr>
        <p:blipFill>
          <a:blip r:embed="rId2"/>
          <a:srcRect/>
          <a:stretch>
            <a:fillRect/>
          </a:stretch>
        </p:blipFill>
        <p:spPr bwMode="auto">
          <a:xfrm>
            <a:off x="136525" y="6557963"/>
            <a:ext cx="838200" cy="330200"/>
          </a:xfrm>
          <a:prstGeom prst="rect">
            <a:avLst/>
          </a:prstGeom>
          <a:noFill/>
          <a:ln w="9525">
            <a:noFill/>
            <a:miter lim="800000"/>
            <a:headEnd/>
            <a:tailEnd/>
          </a:ln>
        </p:spPr>
      </p:pic>
      <p:sp>
        <p:nvSpPr>
          <p:cNvPr id="8"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0" cap="none" spc="0" dirty="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 Pearson Educación. Todos los derechos reservados.</a:t>
            </a:r>
          </a:p>
        </p:txBody>
      </p:sp>
      <p:sp>
        <p:nvSpPr>
          <p:cNvPr id="9"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0" cap="none" spc="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Fundamentos de Economía / Ana Graue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B07E39-3D7A-4C46-9E77-C2FAAEA2D00E}" type="slidenum">
              <a:rPr lang="en-US"/>
              <a:pPr>
                <a:defRPr/>
              </a:pPr>
              <a:t>‹Nº›</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BC135FA-C4EB-4F5F-BE90-F97EDD2C7890}" type="slidenum">
              <a:rPr lang="en-US"/>
              <a:pPr>
                <a:defRPr/>
              </a:pPr>
              <a:t>‹Nº›</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90A824-1BCA-43CC-9BE2-4E4B73300535}"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524000"/>
            <a:ext cx="40386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524000"/>
            <a:ext cx="40386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FF17D-C7E2-4B3E-983C-A6F1F64683AB}" type="slidenum">
              <a:rPr lang="en-US"/>
              <a:pPr>
                <a:defRPr/>
              </a:pPr>
              <a:t>‹Nº›</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9F7E1A9-4082-445B-9048-4495EAE4370E}" type="slidenum">
              <a:rPr lang="en-US"/>
              <a:pPr>
                <a:defRPr/>
              </a:pPr>
              <a:t>‹Nº›</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79F3C1-6B5D-4C9A-A9DE-2FA10219D126}" type="slidenum">
              <a:rPr lang="en-US"/>
              <a:pPr>
                <a:defRPr/>
              </a:pPr>
              <a:t>‹Nº›</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1593FD-1877-443B-95B9-A6AA7922EFAB}" type="slidenum">
              <a:rPr lang="en-US"/>
              <a:pPr>
                <a:defRPr/>
              </a:pPr>
              <a:t>‹Nº›</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724F44-0F0D-475F-AA24-D763B051CE09}" type="slidenum">
              <a:rPr lang="en-US"/>
              <a:pPr>
                <a:defRPr/>
              </a:pPr>
              <a:t>‹Nº›</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C39FC7-CC78-4DE1-B534-95A3417E1F90}" type="slidenum">
              <a:rPr lang="en-US"/>
              <a:pPr>
                <a:defRPr/>
              </a:pPr>
              <a:t>‹Nº›</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MX"/>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MX"/>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0BD42CE-CEE3-4CE9-9C15-78976D6E310C}" type="slidenum">
              <a:rPr lang="en-US"/>
              <a:pPr>
                <a:defRPr/>
              </a:pPr>
              <a:t>‹Nº›</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E08F35F-D57E-4552-AE38-8EC7E60F8624}" type="slidenum">
              <a:rPr lang="en-US"/>
              <a:pPr>
                <a:defRPr/>
              </a:pPr>
              <a:t>‹Nº›</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2939EAB-7604-419B-81BD-90AC8E63E464}" type="slidenum">
              <a:rPr lang="en-US"/>
              <a:pPr>
                <a:defRPr/>
              </a:pPr>
              <a:t>‹Nº›</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769549F-85D9-48D0-87F2-E2C3BF3CFD12}" type="slidenum">
              <a:rPr lang="en-US"/>
              <a:pPr>
                <a:defRPr/>
              </a:pPr>
              <a:t>‹Nº›</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D1CD20A-42AD-4013-9023-DEF80A0D6C9F}"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66A993-F030-4075-8D91-DA25858F2A10}" type="slidenum">
              <a:rPr lang="en-US"/>
              <a:pPr>
                <a:defRPr/>
              </a:pPr>
              <a:t>‹Nº›</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2740428-7363-452D-8E0A-FD66C17A0513}" type="slidenum">
              <a:rPr lang="en-US"/>
              <a:pPr>
                <a:defRPr/>
              </a:pPr>
              <a:t>‹Nº›</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E82C536-5CEB-4A05-8C21-9B8D9D7C62EE}" type="slidenum">
              <a:rPr lang="en-US"/>
              <a:pPr>
                <a:defRPr/>
              </a:pPr>
              <a:t>‹Nº›</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718A3D9-21A1-4E44-97F4-E355E954AE0B}" type="slidenum">
              <a:rPr lang="en-US"/>
              <a:pPr>
                <a:defRPr/>
              </a:pPr>
              <a:t>‹Nº›</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E7D6727-47EE-4262-8C9D-A7180D681FB5}" type="slidenum">
              <a:rPr lang="en-US"/>
              <a:pPr>
                <a:defRPr/>
              </a:pPr>
              <a:t>‹Nº›</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2290977-524D-4220-8B1E-AE913B59A200}" type="slidenum">
              <a:rPr lang="en-US"/>
              <a:pPr>
                <a:defRPr/>
              </a:pPr>
              <a:t>‹Nº›</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6CF8A0E-0F75-46B9-A1DA-A17381579F04}" type="slidenum">
              <a:rPr lang="en-US"/>
              <a:pPr>
                <a:defRPr/>
              </a:pPr>
              <a:t>‹Nº›</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76200" y="5483225"/>
            <a:ext cx="8001000" cy="841375"/>
          </a:xfrm>
        </p:spPr>
        <p:txBody>
          <a:bodyPr/>
          <a:lstStyle>
            <a:lvl1pPr algn="l">
              <a:defRPr/>
            </a:lvl1pPr>
          </a:lstStyle>
          <a:p>
            <a:r>
              <a:rPr lang="en-US"/>
              <a:t>Haga clic para cambiar el estilo de título	</a:t>
            </a:r>
          </a:p>
        </p:txBody>
      </p:sp>
      <p:sp>
        <p:nvSpPr>
          <p:cNvPr id="133123" name="Rectangle 3"/>
          <p:cNvSpPr>
            <a:spLocks noGrp="1" noChangeArrowheads="1"/>
          </p:cNvSpPr>
          <p:nvPr>
            <p:ph type="subTitle" idx="1"/>
          </p:nvPr>
        </p:nvSpPr>
        <p:spPr>
          <a:xfrm>
            <a:off x="76200" y="6324600"/>
            <a:ext cx="6400800" cy="533400"/>
          </a:xfrm>
        </p:spPr>
        <p:txBody>
          <a:bodyPr/>
          <a:lstStyle>
            <a:lvl1pPr marL="0" indent="0">
              <a:buFontTx/>
              <a:buNone/>
              <a:defRPr sz="2800">
                <a:solidFill>
                  <a:schemeClr val="bg1"/>
                </a:solidFill>
              </a:defRPr>
            </a:lvl1pPr>
          </a:lstStyle>
          <a:p>
            <a:r>
              <a:rPr lang="en-US"/>
              <a:t>Haga clic para modificar el estilo de subtítulo del patrón</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381000" y="1600200"/>
            <a:ext cx="41529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86300" y="1600200"/>
            <a:ext cx="41529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2441CC-480C-4A40-AFA7-4E3A3B0CD6D9}" type="slidenum">
              <a:rPr lang="en-US"/>
              <a:pPr>
                <a:defRPr/>
              </a:pPr>
              <a:t>‹Nº›</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838950" y="152400"/>
            <a:ext cx="2152650" cy="6477000"/>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381000" y="152400"/>
            <a:ext cx="6305550" cy="64770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ctrTitle"/>
          </p:nvPr>
        </p:nvSpPr>
        <p:spPr>
          <a:xfrm>
            <a:off x="330200" y="428625"/>
            <a:ext cx="8455025" cy="1028700"/>
          </a:xfrm>
        </p:spPr>
        <p:txBody>
          <a:bodyPr/>
          <a:lstStyle>
            <a:lvl1pPr>
              <a:defRPr sz="4600">
                <a:solidFill>
                  <a:srgbClr val="FEF202"/>
                </a:solidFill>
              </a:defRPr>
            </a:lvl1pPr>
          </a:lstStyle>
          <a:p>
            <a:r>
              <a:rPr lang="en-US"/>
              <a:t>Haga clic para cambiar el estilo de título	</a:t>
            </a:r>
          </a:p>
        </p:txBody>
      </p:sp>
      <p:sp>
        <p:nvSpPr>
          <p:cNvPr id="142339" name="Rectangle 3"/>
          <p:cNvSpPr>
            <a:spLocks noGrp="1" noChangeArrowheads="1"/>
          </p:cNvSpPr>
          <p:nvPr>
            <p:ph type="subTitle" idx="1"/>
          </p:nvPr>
        </p:nvSpPr>
        <p:spPr>
          <a:xfrm>
            <a:off x="1357313" y="1460500"/>
            <a:ext cx="6400800" cy="609600"/>
          </a:xfrm>
          <a:effectLst>
            <a:outerShdw blurRad="63500" dist="38099" dir="2700000" algn="ctr" rotWithShape="0">
              <a:srgbClr val="000000">
                <a:alpha val="74998"/>
              </a:srgbClr>
            </a:outerShdw>
          </a:effectLst>
        </p:spPr>
        <p:txBody>
          <a:bodyPr/>
          <a:lstStyle>
            <a:lvl1pPr marL="0" indent="0" algn="ctr">
              <a:buFontTx/>
              <a:buNone/>
              <a:defRPr sz="2400">
                <a:solidFill>
                  <a:srgbClr val="FFFFFF"/>
                </a:solidFill>
              </a:defRPr>
            </a:lvl1pPr>
          </a:lstStyle>
          <a:p>
            <a:r>
              <a:rPr lang="en-US"/>
              <a:t>Haga clic para modificar el estilo de subtítulo del patrón</a:t>
            </a:r>
          </a:p>
        </p:txBody>
      </p:sp>
      <p:sp>
        <p:nvSpPr>
          <p:cNvPr id="4" name="Rectangle 4"/>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5FCB5D7A-6EFD-4B90-B7A9-6C6745802098}" type="slidenum">
              <a:rPr lang="en-US"/>
              <a:pPr>
                <a:defRPr/>
              </a:pPr>
              <a:t>‹Nº›</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E20AF3-5696-4CCB-93A6-CCDFC2B877C1}" type="slidenum">
              <a:rPr lang="en-US"/>
              <a:pPr>
                <a:defRPr/>
              </a:pPr>
              <a:t>‹Nº›</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E4554C-EB09-46DC-BC2E-D6BB88BACA34}"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A2692E-46DE-42EE-BF82-DAD5074F2E0C}" type="slidenum">
              <a:rPr lang="en-US"/>
              <a:pPr>
                <a:defRPr/>
              </a:pPr>
              <a:t>‹Nº›</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D88517-5FED-49D4-9B67-A940E52308F3}" type="slidenum">
              <a:rPr lang="en-US"/>
              <a:pPr>
                <a:defRPr/>
              </a:pPr>
              <a:t>‹Nº›</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F4469C1-A3E2-428E-90FE-94C1A61BBE79}" type="slidenum">
              <a:rPr lang="en-US"/>
              <a:pPr>
                <a:defRPr/>
              </a:pPr>
              <a:t>‹Nº›</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4B525B-D2A2-428F-909B-C8C3641CCE25}" type="slidenum">
              <a:rPr lang="en-US"/>
              <a:pPr>
                <a:defRPr/>
              </a:pPr>
              <a:t>‹Nº›</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FE5D692-A7A3-48D5-B054-4CC0435C07EB}" type="slidenum">
              <a:rPr lang="en-US"/>
              <a:pPr>
                <a:defRPr/>
              </a:pPr>
              <a:t>‹Nº›</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DB51A6-80A5-437D-BB66-5A3E5022D29E}" type="slidenum">
              <a:rPr lang="en-US"/>
              <a:pPr>
                <a:defRPr/>
              </a:pPr>
              <a:t>‹Nº›</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34E3DE-BC09-403E-9AE4-0DC36C077FB3}" type="slidenum">
              <a:rPr lang="en-US"/>
              <a:pPr>
                <a:defRPr/>
              </a:pPr>
              <a:t>‹Nº›</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A65F4E-E85B-4FB7-99CF-2A7F345FB638}" type="slidenum">
              <a:rPr lang="en-US"/>
              <a:pPr>
                <a:defRPr/>
              </a:pPr>
              <a:t>‹Nº›</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11138"/>
            <a:ext cx="2057400" cy="5915025"/>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211138"/>
            <a:ext cx="6019800" cy="59150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93E243-6293-4D5D-AED4-96728132014C}" type="slidenum">
              <a:rPr lang="en-US"/>
              <a:pPr>
                <a:defRPr/>
              </a:pPr>
              <a:t>‹Nº›</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de título">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327025" y="354013"/>
            <a:ext cx="8455025" cy="1012825"/>
          </a:xfrm>
          <a:effectLst/>
        </p:spPr>
        <p:txBody>
          <a:bodyPr/>
          <a:lstStyle>
            <a:lvl1pPr algn="l">
              <a:defRPr sz="4600" b="1">
                <a:solidFill>
                  <a:srgbClr val="FFFFFF"/>
                </a:solidFill>
              </a:defRPr>
            </a:lvl1pPr>
          </a:lstStyle>
          <a:p>
            <a:r>
              <a:rPr lang="en-US"/>
              <a:t>Haga clic para cambiar el estilo de título	</a:t>
            </a:r>
          </a:p>
        </p:txBody>
      </p:sp>
      <p:sp>
        <p:nvSpPr>
          <p:cNvPr id="145411" name="Rectangle 3"/>
          <p:cNvSpPr>
            <a:spLocks noGrp="1" noChangeArrowheads="1"/>
          </p:cNvSpPr>
          <p:nvPr>
            <p:ph type="subTitle" idx="1"/>
          </p:nvPr>
        </p:nvSpPr>
        <p:spPr>
          <a:xfrm>
            <a:off x="327025" y="1365250"/>
            <a:ext cx="6400800" cy="590550"/>
          </a:xfrm>
        </p:spPr>
        <p:txBody>
          <a:bodyPr/>
          <a:lstStyle>
            <a:lvl1pPr marL="0" indent="0">
              <a:buFontTx/>
              <a:buNone/>
              <a:defRPr sz="2400">
                <a:solidFill>
                  <a:srgbClr val="FF3300"/>
                </a:solidFill>
              </a:defRPr>
            </a:lvl1pPr>
          </a:lstStyle>
          <a:p>
            <a:r>
              <a:rPr lang="en-US"/>
              <a:t>Haga clic para modificar el estilo de subtítulo del patrón</a:t>
            </a:r>
          </a:p>
        </p:txBody>
      </p:sp>
      <p:sp>
        <p:nvSpPr>
          <p:cNvPr id="4" name="Rectangle 4"/>
          <p:cNvSpPr>
            <a:spLocks noGrp="1" noChangeArrowheads="1"/>
          </p:cNvSpPr>
          <p:nvPr>
            <p:ph type="dt" sz="half" idx="10"/>
          </p:nvPr>
        </p:nvSpPr>
        <p:spPr>
          <a:effectLst>
            <a:outerShdw blurRad="63500" dist="38099" dir="2700000" algn="ctr" rotWithShape="0">
              <a:srgbClr val="000000">
                <a:alpha val="74998"/>
              </a:srgbClr>
            </a:outerShdw>
          </a:effectLst>
        </p:spPr>
        <p:txBody>
          <a:bodyPr/>
          <a:lstStyle>
            <a:lvl1pPr>
              <a:defRPr>
                <a:solidFill>
                  <a:srgbClr val="FFFFFF"/>
                </a:solidFill>
              </a:defRPr>
            </a:lvl1pPr>
          </a:lstStyle>
          <a:p>
            <a:pPr>
              <a:defRPr/>
            </a:pPr>
            <a:endParaRPr lang="en-US"/>
          </a:p>
        </p:txBody>
      </p:sp>
      <p:sp>
        <p:nvSpPr>
          <p:cNvPr id="5" name="Rectangle 5"/>
          <p:cNvSpPr>
            <a:spLocks noGrp="1" noChangeArrowheads="1"/>
          </p:cNvSpPr>
          <p:nvPr>
            <p:ph type="ftr" sz="quarter" idx="11"/>
          </p:nvPr>
        </p:nvSpPr>
        <p:spPr>
          <a:effectLst>
            <a:outerShdw blurRad="63500" dist="38099" dir="2700000" algn="ctr" rotWithShape="0">
              <a:srgbClr val="000000">
                <a:alpha val="74998"/>
              </a:srgbClr>
            </a:outerShdw>
          </a:effectLst>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a:effectLst>
            <a:outerShdw blurRad="63500" dist="38099" dir="2700000" algn="ctr" rotWithShape="0">
              <a:srgbClr val="000000">
                <a:alpha val="74998"/>
              </a:srgbClr>
            </a:outerShdw>
          </a:effectLst>
        </p:spPr>
        <p:txBody>
          <a:bodyPr/>
          <a:lstStyle>
            <a:lvl1pPr>
              <a:defRPr>
                <a:solidFill>
                  <a:srgbClr val="FFFFFF"/>
                </a:solidFill>
              </a:defRPr>
            </a:lvl1pPr>
          </a:lstStyle>
          <a:p>
            <a:pPr>
              <a:defRPr/>
            </a:pPr>
            <a:fld id="{670F9D97-D281-4F25-AE09-2DE7F763B100}" type="slidenum">
              <a:rPr lang="en-US"/>
              <a:pPr>
                <a:defRPr/>
              </a:pPr>
              <a:t>‹Nº›</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54BE9-5CD1-49D5-A93D-9E809FE20F19}"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E4D0C5-C7B5-49CF-9447-F00A0D0491EA}" type="slidenum">
              <a:rPr lang="en-US"/>
              <a:pPr>
                <a:defRPr/>
              </a:pPr>
              <a:t>‹Nº›</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A8C87C-056F-43A6-AF27-29A093012C39}" type="slidenum">
              <a:rPr lang="en-US"/>
              <a:pPr>
                <a:defRPr/>
              </a:pPr>
              <a:t>‹Nº›</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A05DBA-8996-46EB-A066-C78E1B690B8B}" type="slidenum">
              <a:rPr lang="en-US"/>
              <a:pPr>
                <a:defRPr/>
              </a:pPr>
              <a:t>‹Nº›</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76A8E63-B14C-4A25-9468-8371EF679D51}" type="slidenum">
              <a:rPr lang="en-US"/>
              <a:pPr>
                <a:defRPr/>
              </a:pPr>
              <a:t>‹Nº›</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D63E35C-F7E2-4C52-876A-3DAA50543F93}" type="slidenum">
              <a:rPr lang="en-US"/>
              <a:pPr>
                <a:defRPr/>
              </a:pPr>
              <a:t>‹Nº›</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073930-F814-44D2-BF50-EA4D8EB08DBF}" type="slidenum">
              <a:rPr lang="en-US"/>
              <a:pPr>
                <a:defRPr/>
              </a:pPr>
              <a:t>‹Nº›</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21B06A-2C0D-4E37-BF37-A338BD74BD37}" type="slidenum">
              <a:rPr lang="en-US"/>
              <a:pPr>
                <a:defRPr/>
              </a:pPr>
              <a:t>‹Nº›</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0CC5EF-9A77-4625-A457-C3CD6A6A9745}" type="slidenum">
              <a:rPr lang="en-US"/>
              <a:pPr>
                <a:defRPr/>
              </a:pPr>
              <a:t>‹Nº›</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6AF16B-B6D0-46AA-96BB-FA48354406AD}" type="slidenum">
              <a:rPr lang="en-US"/>
              <a:pPr>
                <a:defRPr/>
              </a:pPr>
              <a:t>‹Nº›</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43360C-CA11-45B5-AFDC-11FE68966BCD}" type="slidenum">
              <a:rPr lang="en-US"/>
              <a:pPr>
                <a:defRPr/>
              </a:pPr>
              <a:t>‹Nº›</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MX"/>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F4345B-6FD2-4FD1-8018-A91C6FD55826}"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1F1DAB-AF40-4ED0-8578-F1C74A17A492}" type="slidenum">
              <a:rPr lang="en-US"/>
              <a:pPr>
                <a:defRPr/>
              </a:pPr>
              <a:t>‹Nº›</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A4E1A9-DCB2-45F4-9A3A-F92F33BF1D0B}" type="slidenum">
              <a:rPr lang="en-US"/>
              <a:pPr>
                <a:defRPr/>
              </a:pPr>
              <a:t>‹Nº›</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F433BA-186C-4D9A-B152-DCA729F6E97D}" type="slidenum">
              <a:rPr lang="en-US"/>
              <a:pPr>
                <a:defRPr/>
              </a:pPr>
              <a:t>‹Nº›</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contenido 2"/>
          <p:cNvSpPr>
            <a:spLocks noGrp="1"/>
          </p:cNvSpPr>
          <p:nvPr>
            <p:ph sz="half" idx="1"/>
          </p:nvPr>
        </p:nvSpPr>
        <p:spPr>
          <a:xfrm>
            <a:off x="457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contenido 3"/>
          <p:cNvSpPr>
            <a:spLocks noGrp="1"/>
          </p:cNvSpPr>
          <p:nvPr>
            <p:ph sz="half" idx="2"/>
          </p:nvPr>
        </p:nvSpPr>
        <p:spPr>
          <a:xfrm>
            <a:off x="4648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B1373-7B9D-4899-B85A-B5ABFE0394B6}" type="slidenum">
              <a:rPr lang="en-US"/>
              <a:pPr>
                <a:defRPr/>
              </a:pPr>
              <a:t>‹Nº›</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MX"/>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0BCC9E-06F8-4E00-9630-E878AD5EF727}" type="slidenum">
              <a:rPr lang="en-US"/>
              <a:pPr>
                <a:defRPr/>
              </a:pPr>
              <a:t>‹Nº›</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DDA538-8DEF-4167-88A2-289EE66150AA}" type="slidenum">
              <a:rPr lang="en-US"/>
              <a:pPr>
                <a:defRPr/>
              </a:pPr>
              <a:t>‹Nº›</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FBB7C1-4C62-4676-BF95-F1F22CCC875F}" type="slidenum">
              <a:rPr lang="en-US"/>
              <a:pPr>
                <a:defRPr/>
              </a:pPr>
              <a:t>‹Nº›</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801506-584F-4FD0-8709-E89BCE497FDA}" type="slidenum">
              <a:rPr lang="en-US"/>
              <a:pPr>
                <a:defRPr/>
              </a:pPr>
              <a:t>‹Nº›</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349B3D-C219-4416-87FB-CA65952AE0C4}" type="slidenum">
              <a:rPr lang="en-US"/>
              <a:pPr>
                <a:defRPr/>
              </a:pPr>
              <a:t>‹Nº›</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MX"/>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0CEC83-C5CB-42E6-9D5F-854625685A76}" type="slidenum">
              <a:rPr lang="en-US"/>
              <a:pPr>
                <a:defRPr/>
              </a:pPr>
              <a:t>‹Nº›</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2400"/>
            <a:ext cx="2057400" cy="5943600"/>
          </a:xfrm>
        </p:spPr>
        <p:txBody>
          <a:bodyPr vert="eaVert"/>
          <a:lstStyle/>
          <a:p>
            <a:r>
              <a:rPr lang="es-ES_tradnl" smtClean="0"/>
              <a:t>Clic para editar título</a:t>
            </a:r>
            <a:endParaRPr lang="es-MX"/>
          </a:p>
        </p:txBody>
      </p:sp>
      <p:sp>
        <p:nvSpPr>
          <p:cNvPr id="3" name="Marcador de texto vertical 2"/>
          <p:cNvSpPr>
            <a:spLocks noGrp="1"/>
          </p:cNvSpPr>
          <p:nvPr>
            <p:ph type="body" orient="vert" idx="1"/>
          </p:nvPr>
        </p:nvSpPr>
        <p:spPr>
          <a:xfrm>
            <a:off x="457200" y="152400"/>
            <a:ext cx="6019800" cy="59436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6C0C76-0BD3-4F74-9EF1-9AA6B999A765}"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7.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8.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9.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0.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2.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2.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23.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2.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24.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2.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25.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2.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26.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2.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27.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28.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2.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29.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2.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30.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2.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31.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2.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32.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8.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9.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0.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4.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6.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76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25603" name="Rectangle 3"/>
          <p:cNvSpPr>
            <a:spLocks noGrp="1" noChangeArrowheads="1"/>
          </p:cNvSpPr>
          <p:nvPr>
            <p:ph type="body" idx="1"/>
          </p:nvPr>
        </p:nvSpPr>
        <p:spPr bwMode="auto">
          <a:xfrm>
            <a:off x="457200" y="1524000"/>
            <a:ext cx="82296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1380" name="Rectangle 4"/>
          <p:cNvSpPr>
            <a:spLocks noGrp="1" noChangeArrowheads="1"/>
          </p:cNvSpPr>
          <p:nvPr>
            <p:ph type="dt" sz="half" idx="2"/>
          </p:nvPr>
        </p:nvSpPr>
        <p:spPr bwMode="auto">
          <a:xfrm>
            <a:off x="457200" y="51816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cs typeface="+mn-cs"/>
              </a:defRPr>
            </a:lvl1pPr>
          </a:lstStyle>
          <a:p>
            <a:pPr>
              <a:defRPr/>
            </a:pPr>
            <a:endParaRPr lang="en-US"/>
          </a:p>
        </p:txBody>
      </p:sp>
      <p:sp>
        <p:nvSpPr>
          <p:cNvPr id="101381" name="Rectangle 5"/>
          <p:cNvSpPr>
            <a:spLocks noGrp="1" noChangeArrowheads="1"/>
          </p:cNvSpPr>
          <p:nvPr>
            <p:ph type="ftr" sz="quarter" idx="3"/>
          </p:nvPr>
        </p:nvSpPr>
        <p:spPr bwMode="auto">
          <a:xfrm>
            <a:off x="3124200" y="5181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cs typeface="+mn-cs"/>
              </a:defRPr>
            </a:lvl1pPr>
          </a:lstStyle>
          <a:p>
            <a:pPr>
              <a:defRPr/>
            </a:pPr>
            <a:endParaRPr lang="en-US"/>
          </a:p>
        </p:txBody>
      </p:sp>
      <p:sp>
        <p:nvSpPr>
          <p:cNvPr id="101382" name="Rectangle 6"/>
          <p:cNvSpPr>
            <a:spLocks noGrp="1" noChangeArrowheads="1"/>
          </p:cNvSpPr>
          <p:nvPr>
            <p:ph type="sldNum" sz="quarter" idx="4"/>
          </p:nvPr>
        </p:nvSpPr>
        <p:spPr bwMode="auto">
          <a:xfrm>
            <a:off x="6629400" y="5181600"/>
            <a:ext cx="2057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112" charset="0"/>
                <a:cs typeface="+mn-cs"/>
              </a:defRPr>
            </a:lvl1pPr>
          </a:lstStyle>
          <a:p>
            <a:pPr>
              <a:defRPr/>
            </a:pPr>
            <a:fld id="{4412B39F-AE5C-4DA3-BCF3-F80B864D2CB1}" type="slidenum">
              <a:rPr lang="en-US"/>
              <a:pPr>
                <a:defRPr/>
              </a:pPr>
              <a:t>‹Nº›</a:t>
            </a:fld>
            <a:endParaRPr lang="en-US"/>
          </a:p>
        </p:txBody>
      </p:sp>
      <p:pic>
        <p:nvPicPr>
          <p:cNvPr id="10"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11"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1" dirty="0">
                <a:solidFill>
                  <a:srgbClr val="000000"/>
                </a:solidFill>
                <a:latin typeface="Verdana" pitchFamily="34" charset="0"/>
                <a:cs typeface="Arial" charset="0"/>
              </a:rPr>
              <a:t>© Pearson Educación. Todos los derechos reservados.</a:t>
            </a:r>
          </a:p>
        </p:txBody>
      </p:sp>
      <p:sp>
        <p:nvSpPr>
          <p:cNvPr id="12"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1">
                <a:solidFill>
                  <a:srgbClr val="000000"/>
                </a:solidFill>
                <a:latin typeface="Verdana" pitchFamily="34" charset="0"/>
                <a:cs typeface="Arial" charset="0"/>
              </a:rPr>
              <a:t>Fundamentos de Economía / Ana Graue</a:t>
            </a:r>
          </a:p>
        </p:txBody>
      </p:sp>
    </p:spTree>
  </p:cSld>
  <p:clrMap bg1="dk2" tx1="lt1" bg2="dk1" tx2="lt2" accent1="accent1" accent2="accent2" accent3="accent3" accent4="accent4" accent5="accent5" accent6="accent6" hlink="hlink" folHlink="folHlink"/>
  <p:sldLayoutIdLst>
    <p:sldLayoutId id="2147484154" r:id="rId1"/>
    <p:sldLayoutId id="2147483815" r:id="rId2"/>
    <p:sldLayoutId id="2147483814" r:id="rId3"/>
    <p:sldLayoutId id="2147483813" r:id="rId4"/>
    <p:sldLayoutId id="2147483812" r:id="rId5"/>
    <p:sldLayoutId id="2147483811" r:id="rId6"/>
    <p:sldLayoutId id="2147483810" r:id="rId7"/>
    <p:sldLayoutId id="2147483809" r:id="rId8"/>
    <p:sldLayoutId id="2147483808" r:id="rId9"/>
    <p:sldLayoutId id="2147483807" r:id="rId10"/>
    <p:sldLayoutId id="2147483806" r:id="rId11"/>
  </p:sldLayoutIdLst>
  <p:txStyles>
    <p:titleStyle>
      <a:lvl1pPr algn="l" rtl="0" eaLnBrk="0" fontAlgn="base" hangingPunct="0">
        <a:spcBef>
          <a:spcPct val="0"/>
        </a:spcBef>
        <a:spcAft>
          <a:spcPct val="0"/>
        </a:spcAft>
        <a:defRPr sz="4400" b="1">
          <a:solidFill>
            <a:srgbClr val="000000"/>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b="1">
          <a:solidFill>
            <a:srgbClr val="000000"/>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b="1">
          <a:solidFill>
            <a:srgbClr val="000000"/>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b="1">
          <a:solidFill>
            <a:srgbClr val="000000"/>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b="1">
          <a:solidFill>
            <a:srgbClr val="000000"/>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b="1">
          <a:solidFill>
            <a:srgbClr val="000000"/>
          </a:solidFill>
          <a:latin typeface="Arial" pitchFamily="-112" charset="0"/>
        </a:defRPr>
      </a:lvl6pPr>
      <a:lvl7pPr marL="914400" algn="l" rtl="0" fontAlgn="base">
        <a:spcBef>
          <a:spcPct val="0"/>
        </a:spcBef>
        <a:spcAft>
          <a:spcPct val="0"/>
        </a:spcAft>
        <a:defRPr sz="4400" b="1">
          <a:solidFill>
            <a:srgbClr val="000000"/>
          </a:solidFill>
          <a:latin typeface="Arial" pitchFamily="-112" charset="0"/>
        </a:defRPr>
      </a:lvl7pPr>
      <a:lvl8pPr marL="1371600" algn="l" rtl="0" fontAlgn="base">
        <a:spcBef>
          <a:spcPct val="0"/>
        </a:spcBef>
        <a:spcAft>
          <a:spcPct val="0"/>
        </a:spcAft>
        <a:defRPr sz="4400" b="1">
          <a:solidFill>
            <a:srgbClr val="000000"/>
          </a:solidFill>
          <a:latin typeface="Arial" pitchFamily="-112" charset="0"/>
        </a:defRPr>
      </a:lvl8pPr>
      <a:lvl9pPr marL="1828800" algn="l" rtl="0" fontAlgn="base">
        <a:spcBef>
          <a:spcPct val="0"/>
        </a:spcBef>
        <a:spcAft>
          <a:spcPct val="0"/>
        </a:spcAft>
        <a:defRPr sz="4400" b="1">
          <a:solidFill>
            <a:srgbClr val="000000"/>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000000"/>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5pPr>
      <a:lvl6pPr marL="2514600" indent="-228600" algn="l" rtl="0" fontAlgn="base">
        <a:spcBef>
          <a:spcPct val="20000"/>
        </a:spcBef>
        <a:spcAft>
          <a:spcPct val="0"/>
        </a:spcAft>
        <a:buChar char="»"/>
        <a:defRPr sz="2000">
          <a:solidFill>
            <a:srgbClr val="000000"/>
          </a:solidFill>
          <a:latin typeface="+mn-lt"/>
          <a:ea typeface="ＭＳ Ｐゴシック" pitchFamily="-112" charset="-128"/>
        </a:defRPr>
      </a:lvl6pPr>
      <a:lvl7pPr marL="2971800" indent="-228600" algn="l" rtl="0" fontAlgn="base">
        <a:spcBef>
          <a:spcPct val="20000"/>
        </a:spcBef>
        <a:spcAft>
          <a:spcPct val="0"/>
        </a:spcAft>
        <a:buChar char="»"/>
        <a:defRPr sz="2000">
          <a:solidFill>
            <a:srgbClr val="000000"/>
          </a:solidFill>
          <a:latin typeface="+mn-lt"/>
          <a:ea typeface="ＭＳ Ｐゴシック" pitchFamily="-112" charset="-128"/>
        </a:defRPr>
      </a:lvl7pPr>
      <a:lvl8pPr marL="3429000" indent="-228600" algn="l" rtl="0" fontAlgn="base">
        <a:spcBef>
          <a:spcPct val="20000"/>
        </a:spcBef>
        <a:spcAft>
          <a:spcPct val="0"/>
        </a:spcAft>
        <a:buChar char="»"/>
        <a:defRPr sz="2000">
          <a:solidFill>
            <a:srgbClr val="000000"/>
          </a:solidFill>
          <a:latin typeface="+mn-lt"/>
          <a:ea typeface="ＭＳ Ｐゴシック" pitchFamily="-112" charset="-128"/>
        </a:defRPr>
      </a:lvl8pPr>
      <a:lvl9pPr marL="3886200" indent="-228600" algn="l" rtl="0" fontAlgn="base">
        <a:spcBef>
          <a:spcPct val="20000"/>
        </a:spcBef>
        <a:spcAft>
          <a:spcPct val="0"/>
        </a:spcAft>
        <a:buChar char="»"/>
        <a:defRPr sz="2000">
          <a:solidFill>
            <a:srgbClr val="000000"/>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bwMode="auto">
          <a:xfrm>
            <a:off x="457200" y="1524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197635" name="Rectangle 3"/>
          <p:cNvSpPr>
            <a:spLocks noGrp="1" noChangeArrowheads="1"/>
          </p:cNvSpPr>
          <p:nvPr>
            <p:ph type="body" idx="1"/>
          </p:nvPr>
        </p:nvSpPr>
        <p:spPr bwMode="auto">
          <a:xfrm>
            <a:off x="457200" y="1524000"/>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28" name="Rectangle 4"/>
          <p:cNvSpPr>
            <a:spLocks noGrp="1" noChangeArrowheads="1"/>
          </p:cNvSpPr>
          <p:nvPr>
            <p:ph type="dt" sz="half" idx="2"/>
          </p:nvPr>
        </p:nvSpPr>
        <p:spPr bwMode="auto">
          <a:xfrm>
            <a:off x="457200" y="6248400"/>
            <a:ext cx="23622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505200" y="6248400"/>
            <a:ext cx="27432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781800" y="6248400"/>
            <a:ext cx="1905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112" charset="0"/>
                <a:cs typeface="+mn-cs"/>
              </a:defRPr>
            </a:lvl1pPr>
          </a:lstStyle>
          <a:p>
            <a:pPr>
              <a:defRPr/>
            </a:pPr>
            <a:fld id="{28080EB7-180E-416C-998A-DAC6FF66224F}" type="slidenum">
              <a:rPr lang="en-US"/>
              <a:pPr>
                <a:defRPr/>
              </a:pPr>
              <a:t>‹Nº›</a:t>
            </a:fld>
            <a:endParaRPr lang="en-US"/>
          </a:p>
        </p:txBody>
      </p:sp>
      <p:pic>
        <p:nvPicPr>
          <p:cNvPr id="7"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8"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1" dirty="0">
                <a:solidFill>
                  <a:srgbClr val="0D2144"/>
                </a:solidFill>
                <a:latin typeface="Verdana" pitchFamily="34" charset="0"/>
                <a:cs typeface="Arial" charset="0"/>
              </a:rPr>
              <a:t>© Pearson Educación. Todos los derechos reservados.</a:t>
            </a:r>
          </a:p>
        </p:txBody>
      </p:sp>
      <p:sp>
        <p:nvSpPr>
          <p:cNvPr id="9"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1">
                <a:solidFill>
                  <a:srgbClr val="0D2144"/>
                </a:solidFill>
                <a:latin typeface="Verdana" pitchFamily="34" charset="0"/>
                <a:cs typeface="Arial" charset="0"/>
              </a:rPr>
              <a:t>Fundamentos de Economía / Ana Graue</a:t>
            </a:r>
          </a:p>
        </p:txBody>
      </p:sp>
    </p:spTree>
  </p:cSld>
  <p:clrMap bg1="dk2" tx1="lt1" bg2="dk1" tx2="lt2" accent1="accent1" accent2="accent2" accent3="accent3" accent4="accent4" accent5="accent5" accent6="accent6" hlink="hlink" folHlink="folHlink"/>
  <p:sldLayoutIdLst>
    <p:sldLayoutId id="2147483959" r:id="rId1"/>
    <p:sldLayoutId id="2147483958" r:id="rId2"/>
    <p:sldLayoutId id="2147483957" r:id="rId3"/>
    <p:sldLayoutId id="2147483956" r:id="rId4"/>
    <p:sldLayoutId id="2147483955" r:id="rId5"/>
    <p:sldLayoutId id="2147483954" r:id="rId6"/>
    <p:sldLayoutId id="2147483953" r:id="rId7"/>
    <p:sldLayoutId id="2147483952" r:id="rId8"/>
    <p:sldLayoutId id="2147483951" r:id="rId9"/>
    <p:sldLayoutId id="2147483950" r:id="rId10"/>
    <p:sldLayoutId id="2147483949" r:id="rId11"/>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b="1">
          <a:solidFill>
            <a:schemeClr val="tx2"/>
          </a:solidFill>
          <a:latin typeface="Arial" pitchFamily="-112" charset="0"/>
        </a:defRPr>
      </a:lvl6pPr>
      <a:lvl7pPr marL="914400" algn="l" rtl="0" eaLnBrk="0" fontAlgn="base" hangingPunct="0">
        <a:spcBef>
          <a:spcPct val="0"/>
        </a:spcBef>
        <a:spcAft>
          <a:spcPct val="0"/>
        </a:spcAft>
        <a:defRPr sz="4400" b="1">
          <a:solidFill>
            <a:schemeClr val="tx2"/>
          </a:solidFill>
          <a:latin typeface="Arial" pitchFamily="-112" charset="0"/>
        </a:defRPr>
      </a:lvl7pPr>
      <a:lvl8pPr marL="1371600" algn="l" rtl="0" eaLnBrk="0" fontAlgn="base" hangingPunct="0">
        <a:spcBef>
          <a:spcPct val="0"/>
        </a:spcBef>
        <a:spcAft>
          <a:spcPct val="0"/>
        </a:spcAft>
        <a:defRPr sz="4400" b="1">
          <a:solidFill>
            <a:schemeClr val="tx2"/>
          </a:solidFill>
          <a:latin typeface="Arial" pitchFamily="-112" charset="0"/>
        </a:defRPr>
      </a:lvl8pPr>
      <a:lvl9pPr marL="1828800" algn="l" rtl="0" eaLnBrk="0" fontAlgn="base" hangingPunct="0">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000000"/>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92125"/>
            <a:ext cx="8229600" cy="99695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259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a:outerShdw blurRad="63500" dist="1796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a:outerShdw blurRad="63500" dist="1796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a:outerShdw blurRad="63500" dist="1796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112" charset="0"/>
                <a:cs typeface="+mn-cs"/>
              </a:defRPr>
            </a:lvl1pPr>
          </a:lstStyle>
          <a:p>
            <a:pPr>
              <a:defRPr/>
            </a:pPr>
            <a:fld id="{07785075-DC7D-4A99-A74F-586CB7253D03}" type="slidenum">
              <a:rPr lang="en-US"/>
              <a:pPr>
                <a:defRPr/>
              </a:pPr>
              <a:t>‹Nº›</a:t>
            </a:fld>
            <a:endParaRPr lang="en-US"/>
          </a:p>
        </p:txBody>
      </p:sp>
      <p:pic>
        <p:nvPicPr>
          <p:cNvPr id="10"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11"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0" cap="none" spc="0" dirty="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 Pearson Educación. Todos los derechos reservados.</a:t>
            </a:r>
          </a:p>
        </p:txBody>
      </p:sp>
      <p:sp>
        <p:nvSpPr>
          <p:cNvPr id="12"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0" cap="none" spc="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Fundamentos de Economía / Ana Graue</a:t>
            </a:r>
          </a:p>
        </p:txBody>
      </p:sp>
    </p:spTree>
  </p:cSld>
  <p:clrMap bg1="lt1" tx1="dk1" bg2="lt2" tx2="dk2" accent1="accent1" accent2="accent2" accent3="accent3" accent4="accent4" accent5="accent5" accent6="accent6" hlink="hlink" folHlink="folHlink"/>
  <p:sldLayoutIdLst>
    <p:sldLayoutId id="2147484010" r:id="rId1"/>
    <p:sldLayoutId id="2147484009" r:id="rId2"/>
    <p:sldLayoutId id="2147484008" r:id="rId3"/>
    <p:sldLayoutId id="2147484007" r:id="rId4"/>
    <p:sldLayoutId id="2147484006" r:id="rId5"/>
    <p:sldLayoutId id="2147484005" r:id="rId6"/>
    <p:sldLayoutId id="2147484004" r:id="rId7"/>
    <p:sldLayoutId id="2147484003" r:id="rId8"/>
    <p:sldLayoutId id="2147484002" r:id="rId9"/>
    <p:sldLayoutId id="2147484001" r:id="rId10"/>
    <p:sldLayoutId id="2147484000" r:id="rId11"/>
  </p:sldLayoutIdLst>
  <p:timing>
    <p:tnLst>
      <p:par>
        <p:cTn id="1" dur="indefinite" restart="never" nodeType="tmRoot"/>
      </p:par>
    </p:tnLst>
  </p:timing>
  <p:hf sldNum="0" hdr="0"/>
  <p:txStyles>
    <p:titleStyle>
      <a:lvl1pPr algn="ctr" rtl="0" eaLnBrk="0" fontAlgn="base" hangingPunct="0">
        <a:spcBef>
          <a:spcPct val="0"/>
        </a:spcBef>
        <a:spcAft>
          <a:spcPct val="0"/>
        </a:spcAft>
        <a:defRPr sz="42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200" b="1">
          <a:solidFill>
            <a:schemeClr val="tx2"/>
          </a:solidFill>
          <a:latin typeface="Arial" pitchFamily="-112" charset="0"/>
        </a:defRPr>
      </a:lvl6pPr>
      <a:lvl7pPr marL="914400" algn="ctr" rtl="0" eaLnBrk="0" fontAlgn="base" hangingPunct="0">
        <a:spcBef>
          <a:spcPct val="0"/>
        </a:spcBef>
        <a:spcAft>
          <a:spcPct val="0"/>
        </a:spcAft>
        <a:defRPr sz="4200" b="1">
          <a:solidFill>
            <a:schemeClr val="tx2"/>
          </a:solidFill>
          <a:latin typeface="Arial" pitchFamily="-112" charset="0"/>
        </a:defRPr>
      </a:lvl7pPr>
      <a:lvl8pPr marL="1371600" algn="ctr" rtl="0" eaLnBrk="0" fontAlgn="base" hangingPunct="0">
        <a:spcBef>
          <a:spcPct val="0"/>
        </a:spcBef>
        <a:spcAft>
          <a:spcPct val="0"/>
        </a:spcAft>
        <a:defRPr sz="4200" b="1">
          <a:solidFill>
            <a:schemeClr val="tx2"/>
          </a:solidFill>
          <a:latin typeface="Arial" pitchFamily="-112" charset="0"/>
        </a:defRPr>
      </a:lvl8pPr>
      <a:lvl9pPr marL="1828800" algn="ctr" rtl="0" eaLnBrk="0" fontAlgn="base" hangingPunct="0">
        <a:spcBef>
          <a:spcPct val="0"/>
        </a:spcBef>
        <a:spcAft>
          <a:spcPct val="0"/>
        </a:spcAft>
        <a:defRPr sz="4200" b="1">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92125"/>
            <a:ext cx="8229600" cy="99695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271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12" charset="0"/>
                <a:cs typeface="+mn-cs"/>
              </a:defRPr>
            </a:lvl1pPr>
          </a:lstStyle>
          <a:p>
            <a:pPr>
              <a:defRPr/>
            </a:pPr>
            <a:fld id="{B49881B4-37E2-4215-B70D-675E8F5661AB}" type="slidenum">
              <a:rPr lang="en-US"/>
              <a:pPr>
                <a:defRPr/>
              </a:pPr>
              <a:t>‹Nº›</a:t>
            </a:fld>
            <a:endParaRPr lang="en-US"/>
          </a:p>
        </p:txBody>
      </p:sp>
      <p:pic>
        <p:nvPicPr>
          <p:cNvPr id="7"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8"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1" dirty="0">
                <a:solidFill>
                  <a:srgbClr val="0D2144"/>
                </a:solidFill>
                <a:latin typeface="Verdana" pitchFamily="34" charset="0"/>
                <a:cs typeface="Arial" charset="0"/>
              </a:rPr>
              <a:t>© Pearson Educación. Todos los derechos reservados.</a:t>
            </a:r>
          </a:p>
        </p:txBody>
      </p:sp>
      <p:sp>
        <p:nvSpPr>
          <p:cNvPr id="9"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1">
                <a:solidFill>
                  <a:srgbClr val="0D2144"/>
                </a:solidFill>
                <a:latin typeface="Verdana" pitchFamily="34" charset="0"/>
                <a:cs typeface="Arial" charset="0"/>
              </a:rPr>
              <a:t>Fundamentos de Economía / Ana Graue</a:t>
            </a:r>
          </a:p>
        </p:txBody>
      </p:sp>
    </p:spTree>
  </p:cSld>
  <p:clrMap bg1="lt1" tx1="dk1" bg2="lt2" tx2="dk2" accent1="accent1" accent2="accent2" accent3="accent3" accent4="accent4" accent5="accent5" accent6="accent6" hlink="hlink" folHlink="folHlink"/>
  <p:sldLayoutIdLst>
    <p:sldLayoutId id="2147484021" r:id="rId1"/>
    <p:sldLayoutId id="2147484020" r:id="rId2"/>
    <p:sldLayoutId id="2147484019" r:id="rId3"/>
    <p:sldLayoutId id="2147484018" r:id="rId4"/>
    <p:sldLayoutId id="2147484017" r:id="rId5"/>
    <p:sldLayoutId id="2147484016" r:id="rId6"/>
    <p:sldLayoutId id="2147484015" r:id="rId7"/>
    <p:sldLayoutId id="2147484014" r:id="rId8"/>
    <p:sldLayoutId id="2147484013" r:id="rId9"/>
    <p:sldLayoutId id="2147484012" r:id="rId10"/>
    <p:sldLayoutId id="2147484011" r:id="rId11"/>
  </p:sldLayoutIdLst>
  <p:timing>
    <p:tnLst>
      <p:par>
        <p:cTn id="1" dur="indefinite" restart="never" nodeType="tmRoot"/>
      </p:par>
    </p:tnLst>
  </p:timing>
  <p:txStyles>
    <p:titleStyle>
      <a:lvl1pPr algn="ctr" rtl="0" eaLnBrk="0" fontAlgn="base" hangingPunct="0">
        <a:spcBef>
          <a:spcPct val="0"/>
        </a:spcBef>
        <a:spcAft>
          <a:spcPct val="0"/>
        </a:spcAft>
        <a:defRPr sz="42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200" b="1">
          <a:solidFill>
            <a:schemeClr val="tx2"/>
          </a:solidFill>
          <a:latin typeface="Arial" pitchFamily="-112" charset="0"/>
        </a:defRPr>
      </a:lvl6pPr>
      <a:lvl7pPr marL="914400" algn="ctr" rtl="0" eaLnBrk="0" fontAlgn="base" hangingPunct="0">
        <a:spcBef>
          <a:spcPct val="0"/>
        </a:spcBef>
        <a:spcAft>
          <a:spcPct val="0"/>
        </a:spcAft>
        <a:defRPr sz="4200" b="1">
          <a:solidFill>
            <a:schemeClr val="tx2"/>
          </a:solidFill>
          <a:latin typeface="Arial" pitchFamily="-112" charset="0"/>
        </a:defRPr>
      </a:lvl7pPr>
      <a:lvl8pPr marL="1371600" algn="ctr" rtl="0" eaLnBrk="0" fontAlgn="base" hangingPunct="0">
        <a:spcBef>
          <a:spcPct val="0"/>
        </a:spcBef>
        <a:spcAft>
          <a:spcPct val="0"/>
        </a:spcAft>
        <a:defRPr sz="4200" b="1">
          <a:solidFill>
            <a:schemeClr val="tx2"/>
          </a:solidFill>
          <a:latin typeface="Arial" pitchFamily="-112" charset="0"/>
        </a:defRPr>
      </a:lvl8pPr>
      <a:lvl9pPr marL="1828800" algn="ctr" rtl="0" eaLnBrk="0" fontAlgn="base" hangingPunct="0">
        <a:spcBef>
          <a:spcPct val="0"/>
        </a:spcBef>
        <a:spcAft>
          <a:spcPct val="0"/>
        </a:spcAft>
        <a:defRPr sz="4200" b="1">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2836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224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224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224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12" charset="0"/>
                <a:ea typeface="+mn-ea"/>
                <a:cs typeface="+mn-cs"/>
              </a:defRPr>
            </a:lvl1pPr>
          </a:lstStyle>
          <a:p>
            <a:pPr>
              <a:defRPr/>
            </a:pPr>
            <a:fld id="{DD7D780C-5E99-4293-A29C-DCA4ED40D0E7}" type="slidenum">
              <a:rPr lang="en-US"/>
              <a:pPr>
                <a:defRPr/>
              </a:pPr>
              <a:t>‹Nº›</a:t>
            </a:fld>
            <a:endParaRPr lang="en-US"/>
          </a:p>
        </p:txBody>
      </p:sp>
      <p:pic>
        <p:nvPicPr>
          <p:cNvPr id="7"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8"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0" cap="none" spc="0" dirty="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 Pearson Educación. Todos los derechos reservados.</a:t>
            </a:r>
          </a:p>
        </p:txBody>
      </p:sp>
      <p:sp>
        <p:nvSpPr>
          <p:cNvPr id="9"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0" cap="none" spc="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Fundamentos de Economía / Ana Graue</a:t>
            </a:r>
          </a:p>
        </p:txBody>
      </p:sp>
    </p:spTree>
  </p:cSld>
  <p:clrMap bg1="lt1" tx1="dk1" bg2="lt2" tx2="dk2" accent1="accent1" accent2="accent2" accent3="accent3" accent4="accent4" accent5="accent5" accent6="accent6" hlink="hlink" folHlink="folHlink"/>
  <p:sldLayoutIdLst>
    <p:sldLayoutId id="2147484169" r:id="rId1"/>
    <p:sldLayoutId id="2147484031" r:id="rId2"/>
    <p:sldLayoutId id="2147484030" r:id="rId3"/>
    <p:sldLayoutId id="2147484029" r:id="rId4"/>
    <p:sldLayoutId id="2147484028" r:id="rId5"/>
    <p:sldLayoutId id="2147484027" r:id="rId6"/>
    <p:sldLayoutId id="2147484026" r:id="rId7"/>
    <p:sldLayoutId id="2147484025" r:id="rId8"/>
    <p:sldLayoutId id="2147484024" r:id="rId9"/>
    <p:sldLayoutId id="2147484023" r:id="rId10"/>
    <p:sldLayoutId id="2147484022"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2959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7" name="Rectangle 4"/>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rgbClr val="FFFFFF"/>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112" charset="0"/>
                <a:cs typeface="+mn-cs"/>
              </a:defRPr>
            </a:lvl1pPr>
          </a:lstStyle>
          <a:p>
            <a:pPr>
              <a:defRPr/>
            </a:pPr>
            <a:fld id="{E34E80EE-CBB2-4631-91FA-8CD149FC3980}" type="slidenum">
              <a:rPr lang="en-US"/>
              <a:pPr>
                <a:defRPr/>
              </a:pPr>
              <a:t>‹Nº›</a:t>
            </a:fld>
            <a:endParaRPr lang="en-US"/>
          </a:p>
        </p:txBody>
      </p:sp>
      <p:pic>
        <p:nvPicPr>
          <p:cNvPr id="10"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11"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0" cap="none" spc="0" dirty="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 Pearson Educación. Todos los derechos reservados.</a:t>
            </a:r>
          </a:p>
        </p:txBody>
      </p:sp>
      <p:sp>
        <p:nvSpPr>
          <p:cNvPr id="12"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0" cap="none" spc="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Fundamentos de Economía / Ana Graue</a:t>
            </a:r>
          </a:p>
        </p:txBody>
      </p:sp>
    </p:spTree>
  </p:cSld>
  <p:clrMap bg1="lt1" tx1="dk1" bg2="lt2" tx2="dk2" accent1="accent1" accent2="accent2" accent3="accent3" accent4="accent4" accent5="accent5" accent6="accent6" hlink="hlink" folHlink="folHlink"/>
  <p:sldLayoutIdLst>
    <p:sldLayoutId id="2147484042" r:id="rId1"/>
    <p:sldLayoutId id="2147484041" r:id="rId2"/>
    <p:sldLayoutId id="2147484040" r:id="rId3"/>
    <p:sldLayoutId id="2147484039" r:id="rId4"/>
    <p:sldLayoutId id="2147484038" r:id="rId5"/>
    <p:sldLayoutId id="2147484037" r:id="rId6"/>
    <p:sldLayoutId id="2147484036" r:id="rId7"/>
    <p:sldLayoutId id="2147484035" r:id="rId8"/>
    <p:sldLayoutId id="2147484034" r:id="rId9"/>
    <p:sldLayoutId id="2147484033" r:id="rId10"/>
    <p:sldLayoutId id="2147484032" r:id="rId11"/>
  </p:sldLayoutIdLst>
  <p:timing>
    <p:tnLst>
      <p:par>
        <p:cTn id="1" dur="indefinite" restart="never" nodeType="tmRoot"/>
      </p:par>
    </p:tnLst>
  </p:timing>
  <p:txStyles>
    <p:titleStyle>
      <a:lvl1pPr algn="ctr" rtl="0" eaLnBrk="0" fontAlgn="base" hangingPunct="0">
        <a:spcBef>
          <a:spcPct val="0"/>
        </a:spcBef>
        <a:spcAft>
          <a:spcPct val="0"/>
        </a:spcAft>
        <a:defRPr sz="42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200">
          <a:solidFill>
            <a:schemeClr val="tx2"/>
          </a:solidFill>
          <a:latin typeface="Arial" pitchFamily="-112" charset="0"/>
        </a:defRPr>
      </a:lvl6pPr>
      <a:lvl7pPr marL="914400" algn="ctr" rtl="0" eaLnBrk="0" fontAlgn="base" hangingPunct="0">
        <a:spcBef>
          <a:spcPct val="0"/>
        </a:spcBef>
        <a:spcAft>
          <a:spcPct val="0"/>
        </a:spcAft>
        <a:defRPr sz="4200">
          <a:solidFill>
            <a:schemeClr val="tx2"/>
          </a:solidFill>
          <a:latin typeface="Arial" pitchFamily="-112" charset="0"/>
        </a:defRPr>
      </a:lvl7pPr>
      <a:lvl8pPr marL="1371600" algn="ctr" rtl="0" eaLnBrk="0" fontAlgn="base" hangingPunct="0">
        <a:spcBef>
          <a:spcPct val="0"/>
        </a:spcBef>
        <a:spcAft>
          <a:spcPct val="0"/>
        </a:spcAft>
        <a:defRPr sz="4200">
          <a:solidFill>
            <a:schemeClr val="tx2"/>
          </a:solidFill>
          <a:latin typeface="Arial" pitchFamily="-112" charset="0"/>
        </a:defRPr>
      </a:lvl8pPr>
      <a:lvl9pPr marL="1828800" algn="ctr" rtl="0" eaLnBrk="0" fontAlgn="base" hangingPunct="0">
        <a:spcBef>
          <a:spcPct val="0"/>
        </a:spcBef>
        <a:spcAft>
          <a:spcPct val="0"/>
        </a:spcAft>
        <a:defRPr sz="42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3082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12" charset="0"/>
                <a:cs typeface="+mn-cs"/>
              </a:defRPr>
            </a:lvl1pPr>
          </a:lstStyle>
          <a:p>
            <a:pPr>
              <a:defRPr/>
            </a:pPr>
            <a:fld id="{7653FDA4-36D0-40A3-B695-F987F30357D3}" type="slidenum">
              <a:rPr lang="en-US"/>
              <a:pPr>
                <a:defRPr/>
              </a:pPr>
              <a:t>‹Nº›</a:t>
            </a:fld>
            <a:endParaRPr lang="en-US"/>
          </a:p>
        </p:txBody>
      </p:sp>
      <p:pic>
        <p:nvPicPr>
          <p:cNvPr id="7"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8"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1" dirty="0">
                <a:solidFill>
                  <a:srgbClr val="0D2144"/>
                </a:solidFill>
                <a:latin typeface="Verdana" pitchFamily="34" charset="0"/>
                <a:cs typeface="Arial" charset="0"/>
              </a:rPr>
              <a:t>© Pearson Educación. Todos los derechos reservados.</a:t>
            </a:r>
          </a:p>
        </p:txBody>
      </p:sp>
      <p:sp>
        <p:nvSpPr>
          <p:cNvPr id="9"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1">
                <a:solidFill>
                  <a:srgbClr val="0D2144"/>
                </a:solidFill>
                <a:latin typeface="Verdana" pitchFamily="34" charset="0"/>
                <a:cs typeface="Arial" charset="0"/>
              </a:rPr>
              <a:t>Fundamentos de Economía / Ana Graue</a:t>
            </a:r>
          </a:p>
        </p:txBody>
      </p:sp>
    </p:spTree>
  </p:cSld>
  <p:clrMap bg1="lt1" tx1="dk1" bg2="lt2" tx2="dk2" accent1="accent1" accent2="accent2" accent3="accent3" accent4="accent4" accent5="accent5" accent6="accent6" hlink="hlink" folHlink="folHlink"/>
  <p:sldLayoutIdLst>
    <p:sldLayoutId id="2147484053" r:id="rId1"/>
    <p:sldLayoutId id="2147484052" r:id="rId2"/>
    <p:sldLayoutId id="2147484051" r:id="rId3"/>
    <p:sldLayoutId id="2147484050" r:id="rId4"/>
    <p:sldLayoutId id="2147484049" r:id="rId5"/>
    <p:sldLayoutId id="2147484048" r:id="rId6"/>
    <p:sldLayoutId id="2147484047" r:id="rId7"/>
    <p:sldLayoutId id="2147484046" r:id="rId8"/>
    <p:sldLayoutId id="2147484045" r:id="rId9"/>
    <p:sldLayoutId id="2147484044" r:id="rId10"/>
    <p:sldLayoutId id="2147484043" r:id="rId11"/>
  </p:sldLayoutIdLst>
  <p:timing>
    <p:tnLst>
      <p:par>
        <p:cTn id="1" dur="indefinite" restart="never" nodeType="tmRoot"/>
      </p:par>
    </p:tnLst>
  </p:timing>
  <p:txStyles>
    <p:titleStyle>
      <a:lvl1pPr algn="ctr" rtl="0" eaLnBrk="0" fontAlgn="base" hangingPunct="0">
        <a:spcBef>
          <a:spcPct val="0"/>
        </a:spcBef>
        <a:spcAft>
          <a:spcPct val="0"/>
        </a:spcAft>
        <a:defRPr sz="42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200">
          <a:solidFill>
            <a:schemeClr val="tx2"/>
          </a:solidFill>
          <a:latin typeface="Arial" pitchFamily="-112" charset="0"/>
        </a:defRPr>
      </a:lvl6pPr>
      <a:lvl7pPr marL="914400" algn="ctr" rtl="0" eaLnBrk="0" fontAlgn="base" hangingPunct="0">
        <a:spcBef>
          <a:spcPct val="0"/>
        </a:spcBef>
        <a:spcAft>
          <a:spcPct val="0"/>
        </a:spcAft>
        <a:defRPr sz="4200">
          <a:solidFill>
            <a:schemeClr val="tx2"/>
          </a:solidFill>
          <a:latin typeface="Arial" pitchFamily="-112" charset="0"/>
        </a:defRPr>
      </a:lvl7pPr>
      <a:lvl8pPr marL="1371600" algn="ctr" rtl="0" eaLnBrk="0" fontAlgn="base" hangingPunct="0">
        <a:spcBef>
          <a:spcPct val="0"/>
        </a:spcBef>
        <a:spcAft>
          <a:spcPct val="0"/>
        </a:spcAft>
        <a:defRPr sz="4200">
          <a:solidFill>
            <a:schemeClr val="tx2"/>
          </a:solidFill>
          <a:latin typeface="Arial" pitchFamily="-112" charset="0"/>
        </a:defRPr>
      </a:lvl8pPr>
      <a:lvl9pPr marL="1828800" algn="ctr" rtl="0" eaLnBrk="0" fontAlgn="base" hangingPunct="0">
        <a:spcBef>
          <a:spcPct val="0"/>
        </a:spcBef>
        <a:spcAft>
          <a:spcPct val="0"/>
        </a:spcAft>
        <a:defRPr sz="42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320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a:outerShdw blurRad="63500" dist="1796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a:outerShdw blurRad="63500" dist="1796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a:outerShdw blurRad="63500" dist="1796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112" charset="0"/>
                <a:cs typeface="+mn-cs"/>
              </a:defRPr>
            </a:lvl1pPr>
          </a:lstStyle>
          <a:p>
            <a:pPr>
              <a:defRPr/>
            </a:pPr>
            <a:fld id="{EBA6F5D7-0D47-4854-9D9C-28BBF844C275}" type="slidenum">
              <a:rPr lang="en-US"/>
              <a:pPr>
                <a:defRPr/>
              </a:pPr>
              <a:t>‹Nº›</a:t>
            </a:fld>
            <a:endParaRPr lang="en-US"/>
          </a:p>
        </p:txBody>
      </p:sp>
      <p:pic>
        <p:nvPicPr>
          <p:cNvPr id="10"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11"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0" cap="none" spc="0" dirty="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 Pearson Educación. Todos los derechos reservados.</a:t>
            </a:r>
          </a:p>
        </p:txBody>
      </p:sp>
      <p:sp>
        <p:nvSpPr>
          <p:cNvPr id="12"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0" cap="none" spc="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Fundamentos de Economía / Ana Graue</a:t>
            </a:r>
          </a:p>
        </p:txBody>
      </p:sp>
    </p:spTree>
  </p:cSld>
  <p:clrMap bg1="lt1" tx1="dk1" bg2="lt2" tx2="dk2" accent1="accent1" accent2="accent2" accent3="accent3" accent4="accent4" accent5="accent5" accent6="accent6" hlink="hlink" folHlink="folHlink"/>
  <p:sldLayoutIdLst>
    <p:sldLayoutId id="2147484064" r:id="rId1"/>
    <p:sldLayoutId id="2147484063" r:id="rId2"/>
    <p:sldLayoutId id="2147484062" r:id="rId3"/>
    <p:sldLayoutId id="2147484061" r:id="rId4"/>
    <p:sldLayoutId id="2147484060" r:id="rId5"/>
    <p:sldLayoutId id="2147484059" r:id="rId6"/>
    <p:sldLayoutId id="2147484058" r:id="rId7"/>
    <p:sldLayoutId id="2147484057" r:id="rId8"/>
    <p:sldLayoutId id="2147484056" r:id="rId9"/>
    <p:sldLayoutId id="2147484055" r:id="rId10"/>
    <p:sldLayoutId id="2147484054" r:id="rId11"/>
  </p:sldLayoutIdLst>
  <p:timing>
    <p:tnLst>
      <p:par>
        <p:cTn id="1" dur="indefinite" restart="never" nodeType="tmRoot"/>
      </p:par>
    </p:tnLst>
  </p:timing>
  <p:hf sldNum="0" hdr="0"/>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b="1">
          <a:solidFill>
            <a:schemeClr val="tx2"/>
          </a:solidFill>
          <a:latin typeface="Arial" pitchFamily="-112" charset="0"/>
        </a:defRPr>
      </a:lvl6pPr>
      <a:lvl7pPr marL="914400" algn="ctr" rtl="0" eaLnBrk="0" fontAlgn="base" hangingPunct="0">
        <a:spcBef>
          <a:spcPct val="0"/>
        </a:spcBef>
        <a:spcAft>
          <a:spcPct val="0"/>
        </a:spcAft>
        <a:defRPr sz="4400" b="1">
          <a:solidFill>
            <a:schemeClr val="tx2"/>
          </a:solidFill>
          <a:latin typeface="Arial" pitchFamily="-112" charset="0"/>
        </a:defRPr>
      </a:lvl7pPr>
      <a:lvl8pPr marL="1371600" algn="ctr" rtl="0" eaLnBrk="0" fontAlgn="base" hangingPunct="0">
        <a:spcBef>
          <a:spcPct val="0"/>
        </a:spcBef>
        <a:spcAft>
          <a:spcPct val="0"/>
        </a:spcAft>
        <a:defRPr sz="4400" b="1">
          <a:solidFill>
            <a:schemeClr val="tx2"/>
          </a:solidFill>
          <a:latin typeface="Arial" pitchFamily="-112" charset="0"/>
        </a:defRPr>
      </a:lvl8pPr>
      <a:lvl9pPr marL="1828800" algn="ctr" rtl="0" eaLnBrk="0" fontAlgn="base" hangingPunct="0">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3328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12" charset="0"/>
                <a:cs typeface="+mn-cs"/>
              </a:defRPr>
            </a:lvl1pPr>
          </a:lstStyle>
          <a:p>
            <a:pPr>
              <a:defRPr/>
            </a:pPr>
            <a:fld id="{CC69BE64-39ED-4BE5-B81A-C5CC6EAD0C65}" type="slidenum">
              <a:rPr lang="en-US"/>
              <a:pPr>
                <a:defRPr/>
              </a:pPr>
              <a:t>‹Nº›</a:t>
            </a:fld>
            <a:endParaRPr lang="en-US"/>
          </a:p>
        </p:txBody>
      </p:sp>
      <p:pic>
        <p:nvPicPr>
          <p:cNvPr id="7"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8"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1" dirty="0">
                <a:solidFill>
                  <a:srgbClr val="0D2144"/>
                </a:solidFill>
                <a:latin typeface="Verdana" pitchFamily="34" charset="0"/>
                <a:cs typeface="Arial" charset="0"/>
              </a:rPr>
              <a:t>© Pearson Educación. Todos los derechos reservados.</a:t>
            </a:r>
          </a:p>
        </p:txBody>
      </p:sp>
      <p:sp>
        <p:nvSpPr>
          <p:cNvPr id="9"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1">
                <a:solidFill>
                  <a:srgbClr val="0D2144"/>
                </a:solidFill>
                <a:latin typeface="Verdana" pitchFamily="34" charset="0"/>
                <a:cs typeface="Arial" charset="0"/>
              </a:rPr>
              <a:t>Fundamentos de Economía / Ana Graue</a:t>
            </a:r>
          </a:p>
        </p:txBody>
      </p:sp>
    </p:spTree>
  </p:cSld>
  <p:clrMap bg1="lt1" tx1="dk1" bg2="lt2" tx2="dk2" accent1="accent1" accent2="accent2" accent3="accent3" accent4="accent4" accent5="accent5" accent6="accent6" hlink="hlink" folHlink="folHlink"/>
  <p:sldLayoutIdLst>
    <p:sldLayoutId id="2147484075" r:id="rId1"/>
    <p:sldLayoutId id="2147484074" r:id="rId2"/>
    <p:sldLayoutId id="2147484073" r:id="rId3"/>
    <p:sldLayoutId id="2147484072" r:id="rId4"/>
    <p:sldLayoutId id="2147484071" r:id="rId5"/>
    <p:sldLayoutId id="2147484070" r:id="rId6"/>
    <p:sldLayoutId id="2147484069" r:id="rId7"/>
    <p:sldLayoutId id="2147484068" r:id="rId8"/>
    <p:sldLayoutId id="2147484067" r:id="rId9"/>
    <p:sldLayoutId id="2147484066" r:id="rId10"/>
    <p:sldLayoutId id="2147484065"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b="1">
          <a:solidFill>
            <a:schemeClr val="tx2"/>
          </a:solidFill>
          <a:latin typeface="Arial" pitchFamily="-112" charset="0"/>
        </a:defRPr>
      </a:lvl6pPr>
      <a:lvl7pPr marL="914400" algn="ctr" rtl="0" eaLnBrk="0" fontAlgn="base" hangingPunct="0">
        <a:spcBef>
          <a:spcPct val="0"/>
        </a:spcBef>
        <a:spcAft>
          <a:spcPct val="0"/>
        </a:spcAft>
        <a:defRPr sz="4400" b="1">
          <a:solidFill>
            <a:schemeClr val="tx2"/>
          </a:solidFill>
          <a:latin typeface="Arial" pitchFamily="-112" charset="0"/>
        </a:defRPr>
      </a:lvl7pPr>
      <a:lvl8pPr marL="1371600" algn="ctr" rtl="0" eaLnBrk="0" fontAlgn="base" hangingPunct="0">
        <a:spcBef>
          <a:spcPct val="0"/>
        </a:spcBef>
        <a:spcAft>
          <a:spcPct val="0"/>
        </a:spcAft>
        <a:defRPr sz="4400" b="1">
          <a:solidFill>
            <a:schemeClr val="tx2"/>
          </a:solidFill>
          <a:latin typeface="Arial" pitchFamily="-112" charset="0"/>
        </a:defRPr>
      </a:lvl8pPr>
      <a:lvl9pPr marL="1828800" algn="ctr" rtl="0" eaLnBrk="0" fontAlgn="base" hangingPunct="0">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14338"/>
            <a:ext cx="8229600" cy="106680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3450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a:outerShdw blurRad="63500" dist="1796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a:outerShdw blurRad="63500" dist="1796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a:outerShdw blurRad="63500" dist="1796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112" charset="0"/>
                <a:cs typeface="+mn-cs"/>
              </a:defRPr>
            </a:lvl1pPr>
          </a:lstStyle>
          <a:p>
            <a:pPr>
              <a:defRPr/>
            </a:pPr>
            <a:fld id="{61CDF5EB-EB79-4B47-B08C-B91997FEDEDB}" type="slidenum">
              <a:rPr lang="en-US"/>
              <a:pPr>
                <a:defRPr/>
              </a:pPr>
              <a:t>‹Nº›</a:t>
            </a:fld>
            <a:endParaRPr lang="en-US"/>
          </a:p>
        </p:txBody>
      </p:sp>
      <p:pic>
        <p:nvPicPr>
          <p:cNvPr id="10"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11"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0" cap="none" spc="0" dirty="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 Pearson Educación. Todos los derechos reservados.</a:t>
            </a:r>
          </a:p>
        </p:txBody>
      </p:sp>
      <p:sp>
        <p:nvSpPr>
          <p:cNvPr id="12"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0" cap="none" spc="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Fundamentos de Economía / Ana Graue</a:t>
            </a:r>
          </a:p>
        </p:txBody>
      </p:sp>
    </p:spTree>
  </p:cSld>
  <p:clrMap bg1="lt1" tx1="dk1" bg2="lt2" tx2="dk2" accent1="accent1" accent2="accent2" accent3="accent3" accent4="accent4" accent5="accent5" accent6="accent6" hlink="hlink" folHlink="folHlink"/>
  <p:sldLayoutIdLst>
    <p:sldLayoutId id="2147484086" r:id="rId1"/>
    <p:sldLayoutId id="2147484085" r:id="rId2"/>
    <p:sldLayoutId id="2147484084" r:id="rId3"/>
    <p:sldLayoutId id="2147484083" r:id="rId4"/>
    <p:sldLayoutId id="2147484082" r:id="rId5"/>
    <p:sldLayoutId id="2147484081" r:id="rId6"/>
    <p:sldLayoutId id="2147484080" r:id="rId7"/>
    <p:sldLayoutId id="2147484079" r:id="rId8"/>
    <p:sldLayoutId id="2147484078" r:id="rId9"/>
    <p:sldLayoutId id="2147484077" r:id="rId10"/>
    <p:sldLayoutId id="2147484076" r:id="rId11"/>
  </p:sldLayoutIdLst>
  <p:timing>
    <p:tnLst>
      <p:par>
        <p:cTn id="1" dur="indefinite" restart="never" nodeType="tmRoot"/>
      </p:par>
    </p:tnLst>
  </p:timing>
  <p:hf sldNum="0" hdr="0"/>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b="1">
          <a:solidFill>
            <a:schemeClr val="tx2"/>
          </a:solidFill>
          <a:latin typeface="Arial" pitchFamily="-112" charset="0"/>
        </a:defRPr>
      </a:lvl6pPr>
      <a:lvl7pPr marL="914400" algn="ctr" rtl="0" eaLnBrk="0" fontAlgn="base" hangingPunct="0">
        <a:spcBef>
          <a:spcPct val="0"/>
        </a:spcBef>
        <a:spcAft>
          <a:spcPct val="0"/>
        </a:spcAft>
        <a:defRPr sz="4400" b="1">
          <a:solidFill>
            <a:schemeClr val="tx2"/>
          </a:solidFill>
          <a:latin typeface="Arial" pitchFamily="-112" charset="0"/>
        </a:defRPr>
      </a:lvl7pPr>
      <a:lvl8pPr marL="1371600" algn="ctr" rtl="0" eaLnBrk="0" fontAlgn="base" hangingPunct="0">
        <a:spcBef>
          <a:spcPct val="0"/>
        </a:spcBef>
        <a:spcAft>
          <a:spcPct val="0"/>
        </a:spcAft>
        <a:defRPr sz="4400" b="1">
          <a:solidFill>
            <a:schemeClr val="tx2"/>
          </a:solidFill>
          <a:latin typeface="Arial" pitchFamily="-112" charset="0"/>
        </a:defRPr>
      </a:lvl8pPr>
      <a:lvl9pPr marL="1828800" algn="ctr" rtl="0" eaLnBrk="0" fontAlgn="base" hangingPunct="0">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14338"/>
            <a:ext cx="8229600" cy="106680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35737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12" charset="0"/>
                <a:cs typeface="+mn-cs"/>
              </a:defRPr>
            </a:lvl1pPr>
          </a:lstStyle>
          <a:p>
            <a:pPr>
              <a:defRPr/>
            </a:pPr>
            <a:fld id="{327EEA8B-B7E1-4636-ACA7-8F08412261EB}" type="slidenum">
              <a:rPr lang="en-US"/>
              <a:pPr>
                <a:defRPr/>
              </a:pPr>
              <a:t>‹Nº›</a:t>
            </a:fld>
            <a:endParaRPr lang="en-US"/>
          </a:p>
        </p:txBody>
      </p:sp>
      <p:pic>
        <p:nvPicPr>
          <p:cNvPr id="7"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8"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1" dirty="0">
                <a:solidFill>
                  <a:srgbClr val="0D2144"/>
                </a:solidFill>
                <a:latin typeface="Verdana" pitchFamily="34" charset="0"/>
                <a:cs typeface="Arial" charset="0"/>
              </a:rPr>
              <a:t>© Pearson Educación. Todos los derechos reservados.</a:t>
            </a:r>
          </a:p>
        </p:txBody>
      </p:sp>
      <p:sp>
        <p:nvSpPr>
          <p:cNvPr id="9"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1">
                <a:solidFill>
                  <a:srgbClr val="0D2144"/>
                </a:solidFill>
                <a:latin typeface="Verdana" pitchFamily="34" charset="0"/>
                <a:cs typeface="Arial" charset="0"/>
              </a:rPr>
              <a:t>Fundamentos de Economía / Ana Graue</a:t>
            </a:r>
          </a:p>
        </p:txBody>
      </p:sp>
    </p:spTree>
  </p:cSld>
  <p:clrMap bg1="lt1" tx1="dk1" bg2="lt2" tx2="dk2" accent1="accent1" accent2="accent2" accent3="accent3" accent4="accent4" accent5="accent5" accent6="accent6" hlink="hlink" folHlink="folHlink"/>
  <p:sldLayoutIdLst>
    <p:sldLayoutId id="2147484097" r:id="rId1"/>
    <p:sldLayoutId id="2147484096" r:id="rId2"/>
    <p:sldLayoutId id="2147484095" r:id="rId3"/>
    <p:sldLayoutId id="2147484094" r:id="rId4"/>
    <p:sldLayoutId id="2147484093" r:id="rId5"/>
    <p:sldLayoutId id="2147484092" r:id="rId6"/>
    <p:sldLayoutId id="2147484091" r:id="rId7"/>
    <p:sldLayoutId id="2147484090" r:id="rId8"/>
    <p:sldLayoutId id="2147484089" r:id="rId9"/>
    <p:sldLayoutId id="2147484088" r:id="rId10"/>
    <p:sldLayoutId id="2147484087"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b="1">
          <a:solidFill>
            <a:schemeClr val="tx2"/>
          </a:solidFill>
          <a:latin typeface="Arial" pitchFamily="-112" charset="0"/>
        </a:defRPr>
      </a:lvl6pPr>
      <a:lvl7pPr marL="914400" algn="ctr" rtl="0" eaLnBrk="0" fontAlgn="base" hangingPunct="0">
        <a:spcBef>
          <a:spcPct val="0"/>
        </a:spcBef>
        <a:spcAft>
          <a:spcPct val="0"/>
        </a:spcAft>
        <a:defRPr sz="4400" b="1">
          <a:solidFill>
            <a:schemeClr val="tx2"/>
          </a:solidFill>
          <a:latin typeface="Arial" pitchFamily="-112" charset="0"/>
        </a:defRPr>
      </a:lvl7pPr>
      <a:lvl8pPr marL="1371600" algn="ctr" rtl="0" eaLnBrk="0" fontAlgn="base" hangingPunct="0">
        <a:spcBef>
          <a:spcPct val="0"/>
        </a:spcBef>
        <a:spcAft>
          <a:spcPct val="0"/>
        </a:spcAft>
        <a:defRPr sz="4400" b="1">
          <a:solidFill>
            <a:schemeClr val="tx2"/>
          </a:solidFill>
          <a:latin typeface="Arial" pitchFamily="-112" charset="0"/>
        </a:defRPr>
      </a:lvl8pPr>
      <a:lvl9pPr marL="1828800" algn="ctr" rtl="0" eaLnBrk="0" fontAlgn="base" hangingPunct="0">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76200"/>
            <a:ext cx="6781800" cy="1447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37891" name="Rectangle 3"/>
          <p:cNvSpPr>
            <a:spLocks noGrp="1" noChangeArrowheads="1"/>
          </p:cNvSpPr>
          <p:nvPr>
            <p:ph type="body" idx="1"/>
          </p:nvPr>
        </p:nvSpPr>
        <p:spPr bwMode="auto">
          <a:xfrm>
            <a:off x="457200" y="1600200"/>
            <a:ext cx="6781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4452" name="Rectangle 4"/>
          <p:cNvSpPr>
            <a:spLocks noGrp="1" noChangeArrowheads="1"/>
          </p:cNvSpPr>
          <p:nvPr>
            <p:ph type="dt" sz="half" idx="2"/>
          </p:nvPr>
        </p:nvSpPr>
        <p:spPr bwMode="auto">
          <a:xfrm>
            <a:off x="457200" y="63246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cs typeface="+mn-cs"/>
              </a:defRPr>
            </a:lvl1pPr>
          </a:lstStyle>
          <a:p>
            <a:pPr>
              <a:defRPr/>
            </a:pPr>
            <a:endParaRPr lang="en-US"/>
          </a:p>
        </p:txBody>
      </p:sp>
      <p:sp>
        <p:nvSpPr>
          <p:cNvPr id="104453" name="Rectangle 5"/>
          <p:cNvSpPr>
            <a:spLocks noGrp="1" noChangeArrowheads="1"/>
          </p:cNvSpPr>
          <p:nvPr>
            <p:ph type="ftr" sz="quarter" idx="3"/>
          </p:nvPr>
        </p:nvSpPr>
        <p:spPr bwMode="auto">
          <a:xfrm>
            <a:off x="2971800" y="6324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cs typeface="+mn-cs"/>
              </a:defRPr>
            </a:lvl1pPr>
          </a:lstStyle>
          <a:p>
            <a:pPr>
              <a:defRPr/>
            </a:pPr>
            <a:endParaRPr lang="en-US"/>
          </a:p>
        </p:txBody>
      </p:sp>
      <p:sp>
        <p:nvSpPr>
          <p:cNvPr id="104454" name="Rectangle 6"/>
          <p:cNvSpPr>
            <a:spLocks noGrp="1" noChangeArrowheads="1"/>
          </p:cNvSpPr>
          <p:nvPr>
            <p:ph type="sldNum" sz="quarter" idx="4"/>
          </p:nvPr>
        </p:nvSpPr>
        <p:spPr bwMode="auto">
          <a:xfrm>
            <a:off x="6248400" y="6324600"/>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112" charset="0"/>
                <a:cs typeface="+mn-cs"/>
              </a:defRPr>
            </a:lvl1pPr>
          </a:lstStyle>
          <a:p>
            <a:pPr>
              <a:defRPr/>
            </a:pPr>
            <a:fld id="{8B4033A1-100A-4DC8-B99E-EBC32484069D}" type="slidenum">
              <a:rPr lang="en-US"/>
              <a:pPr>
                <a:defRPr/>
              </a:pPr>
              <a:t>‹Nº›</a:t>
            </a:fld>
            <a:endParaRPr lang="en-US"/>
          </a:p>
        </p:txBody>
      </p:sp>
      <p:pic>
        <p:nvPicPr>
          <p:cNvPr id="7"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8"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1" dirty="0">
                <a:solidFill>
                  <a:srgbClr val="0D2144"/>
                </a:solidFill>
                <a:latin typeface="Verdana" pitchFamily="34" charset="0"/>
                <a:cs typeface="Arial" charset="0"/>
              </a:rPr>
              <a:t>© Pearson Educación. Todos los derechos reservados.</a:t>
            </a:r>
          </a:p>
        </p:txBody>
      </p:sp>
      <p:sp>
        <p:nvSpPr>
          <p:cNvPr id="9"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1">
                <a:solidFill>
                  <a:srgbClr val="0D2144"/>
                </a:solidFill>
                <a:latin typeface="Verdana" pitchFamily="34" charset="0"/>
                <a:cs typeface="Arial" charset="0"/>
              </a:rPr>
              <a:t>Fundamentos de Economía / Ana Graue</a:t>
            </a:r>
          </a:p>
        </p:txBody>
      </p:sp>
    </p:spTree>
  </p:cSld>
  <p:clrMap bg1="dk2" tx1="lt1" bg2="dk1" tx2="lt2" accent1="accent1" accent2="accent2" accent3="accent3" accent4="accent4" accent5="accent5" accent6="accent6" hlink="hlink" folHlink="folHlink"/>
  <p:sldLayoutIdLst>
    <p:sldLayoutId id="2147484155" r:id="rId1"/>
    <p:sldLayoutId id="2147483825" r:id="rId2"/>
    <p:sldLayoutId id="2147483824" r:id="rId3"/>
    <p:sldLayoutId id="2147483823" r:id="rId4"/>
    <p:sldLayoutId id="2147483822" r:id="rId5"/>
    <p:sldLayoutId id="2147483821" r:id="rId6"/>
    <p:sldLayoutId id="2147483820" r:id="rId7"/>
    <p:sldLayoutId id="2147483819" r:id="rId8"/>
    <p:sldLayoutId id="2147483818" r:id="rId9"/>
    <p:sldLayoutId id="2147483817" r:id="rId10"/>
    <p:sldLayoutId id="2147483816" r:id="rId11"/>
  </p:sldLayoutIdLst>
  <p:timing>
    <p:tnLst>
      <p:par>
        <p:cTn id="1" dur="indefinite" restart="never" nodeType="tmRoot"/>
      </p:par>
    </p:tnLst>
  </p:timing>
  <p:txStyles>
    <p:titleStyle>
      <a:lvl1pPr algn="l" rtl="0" eaLnBrk="0" fontAlgn="base" hangingPunct="0">
        <a:spcBef>
          <a:spcPct val="0"/>
        </a:spcBef>
        <a:spcAft>
          <a:spcPct val="0"/>
        </a:spcAft>
        <a:defRPr sz="4400" b="1">
          <a:solidFill>
            <a:srgbClr val="000000"/>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b="1">
          <a:solidFill>
            <a:srgbClr val="000000"/>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b="1">
          <a:solidFill>
            <a:srgbClr val="000000"/>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b="1">
          <a:solidFill>
            <a:srgbClr val="000000"/>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b="1">
          <a:solidFill>
            <a:srgbClr val="000000"/>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b="1">
          <a:solidFill>
            <a:srgbClr val="000000"/>
          </a:solidFill>
          <a:latin typeface="Arial" pitchFamily="-112" charset="0"/>
        </a:defRPr>
      </a:lvl6pPr>
      <a:lvl7pPr marL="914400" algn="l" rtl="0" fontAlgn="base">
        <a:spcBef>
          <a:spcPct val="0"/>
        </a:spcBef>
        <a:spcAft>
          <a:spcPct val="0"/>
        </a:spcAft>
        <a:defRPr sz="4400" b="1">
          <a:solidFill>
            <a:srgbClr val="000000"/>
          </a:solidFill>
          <a:latin typeface="Arial" pitchFamily="-112" charset="0"/>
        </a:defRPr>
      </a:lvl7pPr>
      <a:lvl8pPr marL="1371600" algn="l" rtl="0" fontAlgn="base">
        <a:spcBef>
          <a:spcPct val="0"/>
        </a:spcBef>
        <a:spcAft>
          <a:spcPct val="0"/>
        </a:spcAft>
        <a:defRPr sz="4400" b="1">
          <a:solidFill>
            <a:srgbClr val="000000"/>
          </a:solidFill>
          <a:latin typeface="Arial" pitchFamily="-112" charset="0"/>
        </a:defRPr>
      </a:lvl8pPr>
      <a:lvl9pPr marL="1828800" algn="l" rtl="0" fontAlgn="base">
        <a:spcBef>
          <a:spcPct val="0"/>
        </a:spcBef>
        <a:spcAft>
          <a:spcPct val="0"/>
        </a:spcAft>
        <a:defRPr sz="4400" b="1">
          <a:solidFill>
            <a:srgbClr val="000000"/>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000000"/>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5pPr>
      <a:lvl6pPr marL="2514600" indent="-228600" algn="l" rtl="0" fontAlgn="base">
        <a:spcBef>
          <a:spcPct val="20000"/>
        </a:spcBef>
        <a:spcAft>
          <a:spcPct val="0"/>
        </a:spcAft>
        <a:buChar char="»"/>
        <a:defRPr sz="2000">
          <a:solidFill>
            <a:srgbClr val="000000"/>
          </a:solidFill>
          <a:latin typeface="+mn-lt"/>
          <a:ea typeface="ＭＳ Ｐゴシック" pitchFamily="-112" charset="-128"/>
        </a:defRPr>
      </a:lvl6pPr>
      <a:lvl7pPr marL="2971800" indent="-228600" algn="l" rtl="0" fontAlgn="base">
        <a:spcBef>
          <a:spcPct val="20000"/>
        </a:spcBef>
        <a:spcAft>
          <a:spcPct val="0"/>
        </a:spcAft>
        <a:buChar char="»"/>
        <a:defRPr sz="2000">
          <a:solidFill>
            <a:srgbClr val="000000"/>
          </a:solidFill>
          <a:latin typeface="+mn-lt"/>
          <a:ea typeface="ＭＳ Ｐゴシック" pitchFamily="-112" charset="-128"/>
        </a:defRPr>
      </a:lvl7pPr>
      <a:lvl8pPr marL="3429000" indent="-228600" algn="l" rtl="0" fontAlgn="base">
        <a:spcBef>
          <a:spcPct val="20000"/>
        </a:spcBef>
        <a:spcAft>
          <a:spcPct val="0"/>
        </a:spcAft>
        <a:buChar char="»"/>
        <a:defRPr sz="2000">
          <a:solidFill>
            <a:srgbClr val="000000"/>
          </a:solidFill>
          <a:latin typeface="+mn-lt"/>
          <a:ea typeface="ＭＳ Ｐゴシック" pitchFamily="-112" charset="-128"/>
        </a:defRPr>
      </a:lvl8pPr>
      <a:lvl9pPr marL="3886200" indent="-228600" algn="l" rtl="0" fontAlgn="base">
        <a:spcBef>
          <a:spcPct val="20000"/>
        </a:spcBef>
        <a:spcAft>
          <a:spcPct val="0"/>
        </a:spcAft>
        <a:buChar char="»"/>
        <a:defRPr sz="2000">
          <a:solidFill>
            <a:srgbClr val="000000"/>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381000" y="228600"/>
            <a:ext cx="83058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369667" name="Rectangle 3"/>
          <p:cNvSpPr>
            <a:spLocks noGrp="1" noChangeArrowheads="1"/>
          </p:cNvSpPr>
          <p:nvPr>
            <p:ph type="body" idx="1"/>
          </p:nvPr>
        </p:nvSpPr>
        <p:spPr bwMode="auto">
          <a:xfrm>
            <a:off x="381000" y="1676400"/>
            <a:ext cx="8305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7" name="Rectangle 4"/>
          <p:cNvSpPr>
            <a:spLocks noGrp="1" noChangeArrowheads="1"/>
          </p:cNvSpPr>
          <p:nvPr>
            <p:ph type="dt" sz="half" idx="2"/>
          </p:nvPr>
        </p:nvSpPr>
        <p:spPr bwMode="auto">
          <a:xfrm>
            <a:off x="457200" y="6477000"/>
            <a:ext cx="2133600" cy="3048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rgbClr val="FFFFFF"/>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477000"/>
            <a:ext cx="2895600" cy="3048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477000"/>
            <a:ext cx="2133600" cy="3048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112" charset="0"/>
                <a:cs typeface="+mn-cs"/>
              </a:defRPr>
            </a:lvl1pPr>
          </a:lstStyle>
          <a:p>
            <a:pPr>
              <a:defRPr/>
            </a:pPr>
            <a:fld id="{0356C3A6-151A-4C4A-9745-6BD751B58959}" type="slidenum">
              <a:rPr lang="en-US"/>
              <a:pPr>
                <a:defRPr/>
              </a:pPr>
              <a:t>‹Nº›</a:t>
            </a:fld>
            <a:endParaRPr lang="en-US"/>
          </a:p>
        </p:txBody>
      </p:sp>
      <p:pic>
        <p:nvPicPr>
          <p:cNvPr id="10"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11"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0" cap="none" spc="0" dirty="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 Pearson Educación. Todos los derechos reservados.</a:t>
            </a:r>
          </a:p>
        </p:txBody>
      </p:sp>
      <p:sp>
        <p:nvSpPr>
          <p:cNvPr id="12"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0" cap="none" spc="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Fundamentos de Economía / Ana Graue</a:t>
            </a:r>
          </a:p>
        </p:txBody>
      </p:sp>
    </p:spTree>
  </p:cSld>
  <p:clrMap bg1="dk2" tx1="lt1" bg2="dk1" tx2="lt2" accent1="accent1" accent2="accent2" accent3="accent3" accent4="accent4" accent5="accent5" accent6="accent6" hlink="hlink" folHlink="folHlink"/>
  <p:sldLayoutIdLst>
    <p:sldLayoutId id="2147484108" r:id="rId1"/>
    <p:sldLayoutId id="2147484107" r:id="rId2"/>
    <p:sldLayoutId id="2147484106" r:id="rId3"/>
    <p:sldLayoutId id="2147484105" r:id="rId4"/>
    <p:sldLayoutId id="2147484104" r:id="rId5"/>
    <p:sldLayoutId id="2147484103" r:id="rId6"/>
    <p:sldLayoutId id="2147484102" r:id="rId7"/>
    <p:sldLayoutId id="2147484101" r:id="rId8"/>
    <p:sldLayoutId id="2147484100" r:id="rId9"/>
    <p:sldLayoutId id="2147484099" r:id="rId10"/>
    <p:sldLayoutId id="2147484098" r:id="rId11"/>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b="1">
          <a:solidFill>
            <a:schemeClr val="tx2"/>
          </a:solidFill>
          <a:latin typeface="Arial" pitchFamily="-112" charset="0"/>
        </a:defRPr>
      </a:lvl6pPr>
      <a:lvl7pPr marL="914400" algn="l" rtl="0" eaLnBrk="0" fontAlgn="base" hangingPunct="0">
        <a:spcBef>
          <a:spcPct val="0"/>
        </a:spcBef>
        <a:spcAft>
          <a:spcPct val="0"/>
        </a:spcAft>
        <a:defRPr sz="4400" b="1">
          <a:solidFill>
            <a:schemeClr val="tx2"/>
          </a:solidFill>
          <a:latin typeface="Arial" pitchFamily="-112" charset="0"/>
        </a:defRPr>
      </a:lvl7pPr>
      <a:lvl8pPr marL="1371600" algn="l" rtl="0" eaLnBrk="0" fontAlgn="base" hangingPunct="0">
        <a:spcBef>
          <a:spcPct val="0"/>
        </a:spcBef>
        <a:spcAft>
          <a:spcPct val="0"/>
        </a:spcAft>
        <a:defRPr sz="4400" b="1">
          <a:solidFill>
            <a:schemeClr val="tx2"/>
          </a:solidFill>
          <a:latin typeface="Arial" pitchFamily="-112" charset="0"/>
        </a:defRPr>
      </a:lvl8pPr>
      <a:lvl9pPr marL="1828800" algn="l" rtl="0" eaLnBrk="0" fontAlgn="base" hangingPunct="0">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bwMode="auto">
          <a:xfrm>
            <a:off x="381000" y="228600"/>
            <a:ext cx="83058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381955" name="Rectangle 3"/>
          <p:cNvSpPr>
            <a:spLocks noGrp="1" noChangeArrowheads="1"/>
          </p:cNvSpPr>
          <p:nvPr>
            <p:ph type="body" idx="1"/>
          </p:nvPr>
        </p:nvSpPr>
        <p:spPr bwMode="auto">
          <a:xfrm>
            <a:off x="381000" y="1676400"/>
            <a:ext cx="8305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28" name="Rectangle 4"/>
          <p:cNvSpPr>
            <a:spLocks noGrp="1" noChangeArrowheads="1"/>
          </p:cNvSpPr>
          <p:nvPr>
            <p:ph type="dt" sz="half" idx="2"/>
          </p:nvPr>
        </p:nvSpPr>
        <p:spPr bwMode="auto">
          <a:xfrm>
            <a:off x="381000" y="6311900"/>
            <a:ext cx="2209800" cy="409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048000" y="6311900"/>
            <a:ext cx="2895600" cy="409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400800" y="6324600"/>
            <a:ext cx="2286000" cy="409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12" charset="0"/>
                <a:cs typeface="+mn-cs"/>
              </a:defRPr>
            </a:lvl1pPr>
          </a:lstStyle>
          <a:p>
            <a:pPr>
              <a:defRPr/>
            </a:pPr>
            <a:fld id="{D3153AEE-A9FF-4913-8BD3-72B65631C5C6}" type="slidenum">
              <a:rPr lang="en-US"/>
              <a:pPr>
                <a:defRPr/>
              </a:pPr>
              <a:t>‹Nº›</a:t>
            </a:fld>
            <a:endParaRPr lang="en-US"/>
          </a:p>
        </p:txBody>
      </p:sp>
      <p:pic>
        <p:nvPicPr>
          <p:cNvPr id="7"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8"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0" cap="none" spc="0" dirty="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 Pearson Educación. Todos los derechos reservados.</a:t>
            </a:r>
          </a:p>
        </p:txBody>
      </p:sp>
      <p:sp>
        <p:nvSpPr>
          <p:cNvPr id="9"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0" cap="none" spc="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Fundamentos de Economía / Ana Graue</a:t>
            </a:r>
          </a:p>
        </p:txBody>
      </p:sp>
    </p:spTree>
  </p:cSld>
  <p:clrMap bg1="dk2" tx1="lt1" bg2="dk1" tx2="lt2" accent1="accent1" accent2="accent2" accent3="accent3" accent4="accent4" accent5="accent5" accent6="accent6" hlink="hlink" folHlink="folHlink"/>
  <p:sldLayoutIdLst>
    <p:sldLayoutId id="2147484119" r:id="rId1"/>
    <p:sldLayoutId id="2147484118" r:id="rId2"/>
    <p:sldLayoutId id="2147484117" r:id="rId3"/>
    <p:sldLayoutId id="2147484116" r:id="rId4"/>
    <p:sldLayoutId id="2147484115" r:id="rId5"/>
    <p:sldLayoutId id="2147484114" r:id="rId6"/>
    <p:sldLayoutId id="2147484113" r:id="rId7"/>
    <p:sldLayoutId id="2147484112" r:id="rId8"/>
    <p:sldLayoutId id="2147484111" r:id="rId9"/>
    <p:sldLayoutId id="2147484110" r:id="rId10"/>
    <p:sldLayoutId id="2147484109" r:id="rId11"/>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b="1">
          <a:solidFill>
            <a:schemeClr val="tx2"/>
          </a:solidFill>
          <a:latin typeface="Arial" pitchFamily="-112" charset="0"/>
        </a:defRPr>
      </a:lvl6pPr>
      <a:lvl7pPr marL="914400" algn="l" rtl="0" eaLnBrk="0" fontAlgn="base" hangingPunct="0">
        <a:spcBef>
          <a:spcPct val="0"/>
        </a:spcBef>
        <a:spcAft>
          <a:spcPct val="0"/>
        </a:spcAft>
        <a:defRPr sz="4400" b="1">
          <a:solidFill>
            <a:schemeClr val="tx2"/>
          </a:solidFill>
          <a:latin typeface="Arial" pitchFamily="-112" charset="0"/>
        </a:defRPr>
      </a:lvl7pPr>
      <a:lvl8pPr marL="1371600" algn="l" rtl="0" eaLnBrk="0" fontAlgn="base" hangingPunct="0">
        <a:spcBef>
          <a:spcPct val="0"/>
        </a:spcBef>
        <a:spcAft>
          <a:spcPct val="0"/>
        </a:spcAft>
        <a:defRPr sz="4400" b="1">
          <a:solidFill>
            <a:schemeClr val="tx2"/>
          </a:solidFill>
          <a:latin typeface="Arial" pitchFamily="-112" charset="0"/>
        </a:defRPr>
      </a:lvl8pPr>
      <a:lvl9pPr marL="1828800" algn="l" rtl="0" eaLnBrk="0" fontAlgn="base" hangingPunct="0">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bwMode="auto">
          <a:xfrm>
            <a:off x="457200" y="33178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394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a:outerShdw blurRad="63500" dist="1796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a:outerShdw blurRad="63500" dist="1796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a:outerShdw blurRad="63500" dist="1796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112" charset="0"/>
                <a:cs typeface="+mn-cs"/>
              </a:defRPr>
            </a:lvl1pPr>
          </a:lstStyle>
          <a:p>
            <a:pPr>
              <a:defRPr/>
            </a:pPr>
            <a:fld id="{0A18C7A5-F1F9-427C-ADB5-14231D6BFF31}" type="slidenum">
              <a:rPr lang="en-US"/>
              <a:pPr>
                <a:defRPr/>
              </a:pPr>
              <a:t>‹Nº›</a:t>
            </a:fld>
            <a:endParaRPr lang="en-US"/>
          </a:p>
        </p:txBody>
      </p:sp>
      <p:pic>
        <p:nvPicPr>
          <p:cNvPr id="10"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11"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0" cap="none" spc="0" dirty="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 Pearson Educación. Todos los derechos reservados.</a:t>
            </a:r>
          </a:p>
        </p:txBody>
      </p:sp>
      <p:sp>
        <p:nvSpPr>
          <p:cNvPr id="12"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0" cap="none" spc="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Fundamentos de Economía / Ana Graue</a:t>
            </a:r>
          </a:p>
        </p:txBody>
      </p:sp>
    </p:spTree>
  </p:cSld>
  <p:clrMap bg1="dk2" tx1="lt1" bg2="dk1" tx2="lt2" accent1="accent1" accent2="accent2" accent3="accent3" accent4="accent4" accent5="accent5" accent6="accent6" hlink="hlink" folHlink="folHlink"/>
  <p:sldLayoutIdLst>
    <p:sldLayoutId id="2147484130" r:id="rId1"/>
    <p:sldLayoutId id="2147484129" r:id="rId2"/>
    <p:sldLayoutId id="2147484128" r:id="rId3"/>
    <p:sldLayoutId id="2147484127" r:id="rId4"/>
    <p:sldLayoutId id="2147484126" r:id="rId5"/>
    <p:sldLayoutId id="2147484125" r:id="rId6"/>
    <p:sldLayoutId id="2147484124" r:id="rId7"/>
    <p:sldLayoutId id="2147484123" r:id="rId8"/>
    <p:sldLayoutId id="2147484122" r:id="rId9"/>
    <p:sldLayoutId id="2147484121" r:id="rId10"/>
    <p:sldLayoutId id="2147484120" r:id="rId11"/>
  </p:sldLayoutIdLst>
  <p:timing>
    <p:tnLst>
      <p:par>
        <p:cTn id="1" dur="indefinite" restart="never" nodeType="tmRoot"/>
      </p:par>
    </p:tnLst>
  </p:timing>
  <p:hf sldNum="0" hdr="0"/>
  <p:txStyles>
    <p:titleStyle>
      <a:lvl1pPr algn="ctr" rtl="0" eaLnBrk="0" fontAlgn="base" hangingPunct="0">
        <a:spcBef>
          <a:spcPct val="0"/>
        </a:spcBef>
        <a:spcAft>
          <a:spcPct val="0"/>
        </a:spcAft>
        <a:defRPr sz="42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200" b="1">
          <a:solidFill>
            <a:schemeClr val="tx2"/>
          </a:solidFill>
          <a:latin typeface="Arial" pitchFamily="-112" charset="0"/>
        </a:defRPr>
      </a:lvl6pPr>
      <a:lvl7pPr marL="914400" algn="ctr" rtl="0" eaLnBrk="0" fontAlgn="base" hangingPunct="0">
        <a:spcBef>
          <a:spcPct val="0"/>
        </a:spcBef>
        <a:spcAft>
          <a:spcPct val="0"/>
        </a:spcAft>
        <a:defRPr sz="4200" b="1">
          <a:solidFill>
            <a:schemeClr val="tx2"/>
          </a:solidFill>
          <a:latin typeface="Arial" pitchFamily="-112" charset="0"/>
        </a:defRPr>
      </a:lvl7pPr>
      <a:lvl8pPr marL="1371600" algn="ctr" rtl="0" eaLnBrk="0" fontAlgn="base" hangingPunct="0">
        <a:spcBef>
          <a:spcPct val="0"/>
        </a:spcBef>
        <a:spcAft>
          <a:spcPct val="0"/>
        </a:spcAft>
        <a:defRPr sz="4200" b="1">
          <a:solidFill>
            <a:schemeClr val="tx2"/>
          </a:solidFill>
          <a:latin typeface="Arial" pitchFamily="-112" charset="0"/>
        </a:defRPr>
      </a:lvl8pPr>
      <a:lvl9pPr marL="1828800" algn="ctr" rtl="0" eaLnBrk="0" fontAlgn="base" hangingPunct="0">
        <a:spcBef>
          <a:spcPct val="0"/>
        </a:spcBef>
        <a:spcAft>
          <a:spcPct val="0"/>
        </a:spcAft>
        <a:defRPr sz="4200" b="1">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bwMode="auto">
          <a:xfrm>
            <a:off x="457200" y="33178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4065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12" charset="0"/>
                <a:cs typeface="+mn-cs"/>
              </a:defRPr>
            </a:lvl1pPr>
          </a:lstStyle>
          <a:p>
            <a:pPr>
              <a:defRPr/>
            </a:pPr>
            <a:fld id="{7B8D3156-71E1-4CF1-9041-7BF40C8E7DD5}" type="slidenum">
              <a:rPr lang="en-US"/>
              <a:pPr>
                <a:defRPr/>
              </a:pPr>
              <a:t>‹Nº›</a:t>
            </a:fld>
            <a:endParaRPr lang="en-US"/>
          </a:p>
        </p:txBody>
      </p:sp>
      <p:pic>
        <p:nvPicPr>
          <p:cNvPr id="7"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8"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0" cap="none" spc="0" dirty="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 Pearson Educación. Todos los derechos reservados.</a:t>
            </a:r>
          </a:p>
        </p:txBody>
      </p:sp>
      <p:sp>
        <p:nvSpPr>
          <p:cNvPr id="9"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0" cap="none" spc="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Fundamentos de Economía / Ana Graue</a:t>
            </a:r>
          </a:p>
        </p:txBody>
      </p:sp>
    </p:spTree>
  </p:cSld>
  <p:clrMap bg1="dk2" tx1="lt1" bg2="dk1" tx2="lt2" accent1="accent1" accent2="accent2" accent3="accent3" accent4="accent4" accent5="accent5" accent6="accent6" hlink="hlink" folHlink="folHlink"/>
  <p:sldLayoutIdLst>
    <p:sldLayoutId id="2147484141" r:id="rId1"/>
    <p:sldLayoutId id="2147484140" r:id="rId2"/>
    <p:sldLayoutId id="2147484139" r:id="rId3"/>
    <p:sldLayoutId id="2147484138" r:id="rId4"/>
    <p:sldLayoutId id="2147484137" r:id="rId5"/>
    <p:sldLayoutId id="2147484136" r:id="rId6"/>
    <p:sldLayoutId id="2147484135" r:id="rId7"/>
    <p:sldLayoutId id="2147484134" r:id="rId8"/>
    <p:sldLayoutId id="2147484133" r:id="rId9"/>
    <p:sldLayoutId id="2147484132" r:id="rId10"/>
    <p:sldLayoutId id="2147484131" r:id="rId11"/>
  </p:sldLayoutIdLst>
  <p:timing>
    <p:tnLst>
      <p:par>
        <p:cTn id="1" dur="indefinite" restart="never" nodeType="tmRoot"/>
      </p:par>
    </p:tnLst>
  </p:timing>
  <p:txStyles>
    <p:titleStyle>
      <a:lvl1pPr algn="ctr" rtl="0" eaLnBrk="0" fontAlgn="base" hangingPunct="0">
        <a:spcBef>
          <a:spcPct val="0"/>
        </a:spcBef>
        <a:spcAft>
          <a:spcPct val="0"/>
        </a:spcAft>
        <a:defRPr sz="42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200" b="1">
          <a:solidFill>
            <a:schemeClr val="tx2"/>
          </a:solidFill>
          <a:latin typeface="Arial" pitchFamily="-112" charset="0"/>
        </a:defRPr>
      </a:lvl6pPr>
      <a:lvl7pPr marL="914400" algn="ctr" rtl="0" eaLnBrk="0" fontAlgn="base" hangingPunct="0">
        <a:spcBef>
          <a:spcPct val="0"/>
        </a:spcBef>
        <a:spcAft>
          <a:spcPct val="0"/>
        </a:spcAft>
        <a:defRPr sz="4200" b="1">
          <a:solidFill>
            <a:schemeClr val="tx2"/>
          </a:solidFill>
          <a:latin typeface="Arial" pitchFamily="-112" charset="0"/>
        </a:defRPr>
      </a:lvl7pPr>
      <a:lvl8pPr marL="1371600" algn="ctr" rtl="0" eaLnBrk="0" fontAlgn="base" hangingPunct="0">
        <a:spcBef>
          <a:spcPct val="0"/>
        </a:spcBef>
        <a:spcAft>
          <a:spcPct val="0"/>
        </a:spcAft>
        <a:defRPr sz="4200" b="1">
          <a:solidFill>
            <a:schemeClr val="tx2"/>
          </a:solidFill>
          <a:latin typeface="Arial" pitchFamily="-112" charset="0"/>
        </a:defRPr>
      </a:lvl8pPr>
      <a:lvl9pPr marL="1828800" algn="ctr" rtl="0" eaLnBrk="0" fontAlgn="base" hangingPunct="0">
        <a:spcBef>
          <a:spcPct val="0"/>
        </a:spcBef>
        <a:spcAft>
          <a:spcPct val="0"/>
        </a:spcAft>
        <a:defRPr sz="4200" b="1">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bwMode="auto">
          <a:xfrm>
            <a:off x="381000" y="76200"/>
            <a:ext cx="68580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418819" name="Rectangle 3"/>
          <p:cNvSpPr>
            <a:spLocks noGrp="1" noChangeArrowheads="1"/>
          </p:cNvSpPr>
          <p:nvPr>
            <p:ph type="body" idx="1"/>
          </p:nvPr>
        </p:nvSpPr>
        <p:spPr bwMode="auto">
          <a:xfrm>
            <a:off x="381000" y="1600200"/>
            <a:ext cx="83820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353284" name="Rectangle 4"/>
          <p:cNvSpPr>
            <a:spLocks noGrp="1" noChangeArrowheads="1"/>
          </p:cNvSpPr>
          <p:nvPr>
            <p:ph type="dt" sz="half" idx="2"/>
          </p:nvPr>
        </p:nvSpPr>
        <p:spPr bwMode="auto">
          <a:xfrm>
            <a:off x="381000" y="6324600"/>
            <a:ext cx="2133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cs typeface="+mn-cs"/>
              </a:defRPr>
            </a:lvl1pPr>
          </a:lstStyle>
          <a:p>
            <a:pPr>
              <a:defRPr/>
            </a:pPr>
            <a:endParaRPr lang="en-US"/>
          </a:p>
        </p:txBody>
      </p:sp>
      <p:sp>
        <p:nvSpPr>
          <p:cNvPr id="353285" name="Rectangle 5"/>
          <p:cNvSpPr>
            <a:spLocks noGrp="1" noChangeArrowheads="1"/>
          </p:cNvSpPr>
          <p:nvPr>
            <p:ph type="ftr" sz="quarter" idx="3"/>
          </p:nvPr>
        </p:nvSpPr>
        <p:spPr bwMode="auto">
          <a:xfrm>
            <a:off x="3124200" y="63246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cs typeface="+mn-cs"/>
              </a:defRPr>
            </a:lvl1pPr>
          </a:lstStyle>
          <a:p>
            <a:pPr>
              <a:defRPr/>
            </a:pPr>
            <a:endParaRPr lang="en-US"/>
          </a:p>
        </p:txBody>
      </p:sp>
      <p:sp>
        <p:nvSpPr>
          <p:cNvPr id="353286" name="Rectangle 6"/>
          <p:cNvSpPr>
            <a:spLocks noGrp="1" noChangeArrowheads="1"/>
          </p:cNvSpPr>
          <p:nvPr>
            <p:ph type="sldNum" sz="quarter" idx="4"/>
          </p:nvPr>
        </p:nvSpPr>
        <p:spPr bwMode="auto">
          <a:xfrm>
            <a:off x="6705600" y="6324600"/>
            <a:ext cx="2057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112" charset="0"/>
                <a:cs typeface="+mn-cs"/>
              </a:defRPr>
            </a:lvl1pPr>
          </a:lstStyle>
          <a:p>
            <a:pPr>
              <a:defRPr/>
            </a:pPr>
            <a:fld id="{0DF50356-6899-43BD-AA81-D0529AA5D109}" type="slidenum">
              <a:rPr lang="en-US"/>
              <a:pPr>
                <a:defRPr/>
              </a:pPr>
              <a:t>‹Nº›</a:t>
            </a:fld>
            <a:endParaRPr lang="en-US"/>
          </a:p>
        </p:txBody>
      </p:sp>
      <p:pic>
        <p:nvPicPr>
          <p:cNvPr id="7"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8"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1" dirty="0">
                <a:solidFill>
                  <a:srgbClr val="0D2144"/>
                </a:solidFill>
                <a:latin typeface="Verdana" pitchFamily="34" charset="0"/>
                <a:cs typeface="Arial" charset="0"/>
              </a:rPr>
              <a:t>© Pearson Educación. Todos los derechos reservados.</a:t>
            </a:r>
          </a:p>
        </p:txBody>
      </p:sp>
      <p:sp>
        <p:nvSpPr>
          <p:cNvPr id="9"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1">
                <a:solidFill>
                  <a:srgbClr val="0D2144"/>
                </a:solidFill>
                <a:latin typeface="Verdana" pitchFamily="34" charset="0"/>
                <a:cs typeface="Arial" charset="0"/>
              </a:rPr>
              <a:t>Fundamentos de Economía / Ana Graue</a:t>
            </a:r>
          </a:p>
        </p:txBody>
      </p:sp>
    </p:spTree>
  </p:cSld>
  <p:clrMap bg1="lt1" tx1="dk1" bg2="lt2" tx2="dk2" accent1="accent1" accent2="accent2" accent3="accent3" accent4="accent4" accent5="accent5" accent6="accent6" hlink="hlink" folHlink="folHlink"/>
  <p:sldLayoutIdLst>
    <p:sldLayoutId id="2147484170" r:id="rId1"/>
    <p:sldLayoutId id="2147484151" r:id="rId2"/>
    <p:sldLayoutId id="2147484150" r:id="rId3"/>
    <p:sldLayoutId id="2147484149" r:id="rId4"/>
    <p:sldLayoutId id="2147484148" r:id="rId5"/>
    <p:sldLayoutId id="2147484147" r:id="rId6"/>
    <p:sldLayoutId id="2147484146" r:id="rId7"/>
    <p:sldLayoutId id="2147484145" r:id="rId8"/>
    <p:sldLayoutId id="2147484144" r:id="rId9"/>
    <p:sldLayoutId id="2147484143" r:id="rId10"/>
    <p:sldLayoutId id="2147484142" r:id="rId11"/>
  </p:sldLayoutIdLst>
  <p:timing>
    <p:tnLst>
      <p:par>
        <p:cTn id="1" dur="indefinite" restart="never" nodeType="tmRoot"/>
      </p:par>
    </p:tnLst>
  </p:timing>
  <p:txStyles>
    <p:titleStyle>
      <a:lvl1pPr algn="l" rtl="0" eaLnBrk="0" fontAlgn="base" hangingPunct="0">
        <a:spcBef>
          <a:spcPct val="0"/>
        </a:spcBef>
        <a:spcAft>
          <a:spcPct val="0"/>
        </a:spcAft>
        <a:defRPr sz="4400" b="1">
          <a:solidFill>
            <a:srgbClr val="FFFFFF"/>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b="1">
          <a:solidFill>
            <a:srgbClr val="FFFFFF"/>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b="1">
          <a:solidFill>
            <a:srgbClr val="FFFFFF"/>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b="1">
          <a:solidFill>
            <a:srgbClr val="FFFFFF"/>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b="1">
          <a:solidFill>
            <a:srgbClr val="FFFFFF"/>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b="1">
          <a:solidFill>
            <a:srgbClr val="FFFFFF"/>
          </a:solidFill>
          <a:latin typeface="Arial" pitchFamily="-112" charset="0"/>
        </a:defRPr>
      </a:lvl6pPr>
      <a:lvl7pPr marL="914400" algn="l" rtl="0" fontAlgn="base">
        <a:spcBef>
          <a:spcPct val="0"/>
        </a:spcBef>
        <a:spcAft>
          <a:spcPct val="0"/>
        </a:spcAft>
        <a:defRPr sz="4400" b="1">
          <a:solidFill>
            <a:srgbClr val="FFFFFF"/>
          </a:solidFill>
          <a:latin typeface="Arial" pitchFamily="-112" charset="0"/>
        </a:defRPr>
      </a:lvl7pPr>
      <a:lvl8pPr marL="1371600" algn="l" rtl="0" fontAlgn="base">
        <a:spcBef>
          <a:spcPct val="0"/>
        </a:spcBef>
        <a:spcAft>
          <a:spcPct val="0"/>
        </a:spcAft>
        <a:defRPr sz="4400" b="1">
          <a:solidFill>
            <a:srgbClr val="FFFFFF"/>
          </a:solidFill>
          <a:latin typeface="Arial" pitchFamily="-112" charset="0"/>
        </a:defRPr>
      </a:lvl8pPr>
      <a:lvl9pPr marL="1828800" algn="l" rtl="0" fontAlgn="base">
        <a:spcBef>
          <a:spcPct val="0"/>
        </a:spcBef>
        <a:spcAft>
          <a:spcPct val="0"/>
        </a:spcAft>
        <a:defRPr sz="4400" b="1">
          <a:solidFill>
            <a:srgbClr val="FFFFFF"/>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000000"/>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5pPr>
      <a:lvl6pPr marL="2514600" indent="-228600" algn="l" rtl="0" fontAlgn="base">
        <a:spcBef>
          <a:spcPct val="20000"/>
        </a:spcBef>
        <a:spcAft>
          <a:spcPct val="0"/>
        </a:spcAft>
        <a:buChar char="»"/>
        <a:defRPr sz="2000">
          <a:solidFill>
            <a:srgbClr val="000000"/>
          </a:solidFill>
          <a:latin typeface="+mn-lt"/>
          <a:ea typeface="ＭＳ Ｐゴシック" pitchFamily="-112" charset="-128"/>
        </a:defRPr>
      </a:lvl6pPr>
      <a:lvl7pPr marL="2971800" indent="-228600" algn="l" rtl="0" fontAlgn="base">
        <a:spcBef>
          <a:spcPct val="20000"/>
        </a:spcBef>
        <a:spcAft>
          <a:spcPct val="0"/>
        </a:spcAft>
        <a:buChar char="»"/>
        <a:defRPr sz="2000">
          <a:solidFill>
            <a:srgbClr val="000000"/>
          </a:solidFill>
          <a:latin typeface="+mn-lt"/>
          <a:ea typeface="ＭＳ Ｐゴシック" pitchFamily="-112" charset="-128"/>
        </a:defRPr>
      </a:lvl7pPr>
      <a:lvl8pPr marL="3429000" indent="-228600" algn="l" rtl="0" fontAlgn="base">
        <a:spcBef>
          <a:spcPct val="20000"/>
        </a:spcBef>
        <a:spcAft>
          <a:spcPct val="0"/>
        </a:spcAft>
        <a:buChar char="»"/>
        <a:defRPr sz="2000">
          <a:solidFill>
            <a:srgbClr val="000000"/>
          </a:solidFill>
          <a:latin typeface="+mn-lt"/>
          <a:ea typeface="ＭＳ Ｐゴシック" pitchFamily="-112" charset="-128"/>
        </a:defRPr>
      </a:lvl8pPr>
      <a:lvl9pPr marL="3886200" indent="-228600" algn="l" rtl="0" fontAlgn="base">
        <a:spcBef>
          <a:spcPct val="20000"/>
        </a:spcBef>
        <a:spcAft>
          <a:spcPct val="0"/>
        </a:spcAft>
        <a:buChar char="»"/>
        <a:defRPr sz="2000">
          <a:solidFill>
            <a:srgbClr val="000000"/>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76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50179" name="Rectangle 3"/>
          <p:cNvSpPr>
            <a:spLocks noGrp="1" noChangeArrowheads="1"/>
          </p:cNvSpPr>
          <p:nvPr>
            <p:ph type="body" idx="1"/>
          </p:nvPr>
        </p:nvSpPr>
        <p:spPr bwMode="auto">
          <a:xfrm>
            <a:off x="457200" y="1524000"/>
            <a:ext cx="8229600" cy="4602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75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cs typeface="+mn-cs"/>
              </a:defRPr>
            </a:lvl1pPr>
          </a:lstStyle>
          <a:p>
            <a:pPr>
              <a:defRPr/>
            </a:pPr>
            <a:endParaRPr lang="en-US"/>
          </a:p>
        </p:txBody>
      </p:sp>
      <p:sp>
        <p:nvSpPr>
          <p:cNvPr id="1075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cs typeface="+mn-cs"/>
              </a:defRPr>
            </a:lvl1pPr>
          </a:lstStyle>
          <a:p>
            <a:pPr>
              <a:defRPr/>
            </a:pPr>
            <a:endParaRPr lang="en-US"/>
          </a:p>
        </p:txBody>
      </p:sp>
      <p:sp>
        <p:nvSpPr>
          <p:cNvPr id="1075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112" charset="0"/>
                <a:cs typeface="+mn-cs"/>
              </a:defRPr>
            </a:lvl1pPr>
          </a:lstStyle>
          <a:p>
            <a:pPr>
              <a:defRPr/>
            </a:pPr>
            <a:fld id="{6DEEEC3B-DF4C-4DF5-B8A5-1CF60A82DAF2}" type="slidenum">
              <a:rPr lang="en-US"/>
              <a:pPr>
                <a:defRPr/>
              </a:pPr>
              <a:t>‹Nº›</a:t>
            </a:fld>
            <a:endParaRPr lang="en-US"/>
          </a:p>
        </p:txBody>
      </p:sp>
      <p:pic>
        <p:nvPicPr>
          <p:cNvPr id="7"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8"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1" dirty="0">
                <a:solidFill>
                  <a:srgbClr val="0D2144"/>
                </a:solidFill>
                <a:latin typeface="Verdana" pitchFamily="34" charset="0"/>
                <a:cs typeface="Arial" charset="0"/>
              </a:rPr>
              <a:t>© Pearson Educación. Todos los derechos reservados.</a:t>
            </a:r>
          </a:p>
        </p:txBody>
      </p:sp>
      <p:sp>
        <p:nvSpPr>
          <p:cNvPr id="9"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1">
                <a:solidFill>
                  <a:srgbClr val="0D2144"/>
                </a:solidFill>
                <a:latin typeface="Verdana" pitchFamily="34" charset="0"/>
                <a:cs typeface="Arial" charset="0"/>
              </a:rPr>
              <a:t>Fundamentos de Economía / Ana Graue</a:t>
            </a:r>
          </a:p>
        </p:txBody>
      </p:sp>
    </p:spTree>
  </p:cSld>
  <p:clrMap bg1="dk2" tx1="lt1" bg2="dk1" tx2="lt2" accent1="accent1" accent2="accent2" accent3="accent3" accent4="accent4" accent5="accent5" accent6="accent6" hlink="hlink" folHlink="folHlink"/>
  <p:sldLayoutIdLst>
    <p:sldLayoutId id="2147484156" r:id="rId1"/>
    <p:sldLayoutId id="2147483835" r:id="rId2"/>
    <p:sldLayoutId id="2147483834" r:id="rId3"/>
    <p:sldLayoutId id="2147483833" r:id="rId4"/>
    <p:sldLayoutId id="2147483832" r:id="rId5"/>
    <p:sldLayoutId id="2147483831" r:id="rId6"/>
    <p:sldLayoutId id="2147483830" r:id="rId7"/>
    <p:sldLayoutId id="2147483829" r:id="rId8"/>
    <p:sldLayoutId id="2147483828" r:id="rId9"/>
    <p:sldLayoutId id="2147483827" r:id="rId10"/>
    <p:sldLayoutId id="2147483826"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000000"/>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5pPr>
      <a:lvl6pPr marL="2514600" indent="-228600" algn="l" rtl="0" fontAlgn="base">
        <a:spcBef>
          <a:spcPct val="20000"/>
        </a:spcBef>
        <a:spcAft>
          <a:spcPct val="0"/>
        </a:spcAft>
        <a:buChar char="•"/>
        <a:defRPr sz="2000">
          <a:solidFill>
            <a:srgbClr val="000000"/>
          </a:solidFill>
          <a:latin typeface="+mn-lt"/>
          <a:ea typeface="ＭＳ Ｐゴシック" pitchFamily="-112" charset="-128"/>
        </a:defRPr>
      </a:lvl6pPr>
      <a:lvl7pPr marL="2971800" indent="-228600" algn="l" rtl="0" fontAlgn="base">
        <a:spcBef>
          <a:spcPct val="20000"/>
        </a:spcBef>
        <a:spcAft>
          <a:spcPct val="0"/>
        </a:spcAft>
        <a:buChar char="•"/>
        <a:defRPr sz="2000">
          <a:solidFill>
            <a:srgbClr val="000000"/>
          </a:solidFill>
          <a:latin typeface="+mn-lt"/>
          <a:ea typeface="ＭＳ Ｐゴシック" pitchFamily="-112" charset="-128"/>
        </a:defRPr>
      </a:lvl7pPr>
      <a:lvl8pPr marL="3429000" indent="-228600" algn="l" rtl="0" fontAlgn="base">
        <a:spcBef>
          <a:spcPct val="20000"/>
        </a:spcBef>
        <a:spcAft>
          <a:spcPct val="0"/>
        </a:spcAft>
        <a:buChar char="•"/>
        <a:defRPr sz="2000">
          <a:solidFill>
            <a:srgbClr val="000000"/>
          </a:solidFill>
          <a:latin typeface="+mn-lt"/>
          <a:ea typeface="ＭＳ Ｐゴシック" pitchFamily="-112" charset="-128"/>
        </a:defRPr>
      </a:lvl8pPr>
      <a:lvl9pPr marL="3886200" indent="-228600" algn="l" rtl="0" fontAlgn="base">
        <a:spcBef>
          <a:spcPct val="20000"/>
        </a:spcBef>
        <a:spcAft>
          <a:spcPct val="0"/>
        </a:spcAft>
        <a:buChar char="•"/>
        <a:defRPr sz="2000">
          <a:solidFill>
            <a:srgbClr val="000000"/>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87043" name="Rectangle 3"/>
          <p:cNvSpPr>
            <a:spLocks noGrp="1" noChangeArrowheads="1"/>
          </p:cNvSpPr>
          <p:nvPr>
            <p:ph type="body" idx="1"/>
          </p:nvPr>
        </p:nvSpPr>
        <p:spPr bwMode="auto">
          <a:xfrm>
            <a:off x="457200" y="1752600"/>
            <a:ext cx="82296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7" name="Rectangle 4"/>
          <p:cNvSpPr>
            <a:spLocks noGrp="1" noChangeArrowheads="1"/>
          </p:cNvSpPr>
          <p:nvPr>
            <p:ph type="dt" sz="half" idx="2"/>
          </p:nvPr>
        </p:nvSpPr>
        <p:spPr bwMode="auto">
          <a:xfrm>
            <a:off x="457200" y="6381750"/>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rgbClr val="FFFFFF"/>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381750"/>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381750"/>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112" charset="0"/>
                <a:cs typeface="+mn-cs"/>
              </a:defRPr>
            </a:lvl1pPr>
          </a:lstStyle>
          <a:p>
            <a:pPr>
              <a:defRPr/>
            </a:pPr>
            <a:fld id="{CEE01287-CB8A-40DF-BA02-C5080FFB50D7}" type="slidenum">
              <a:rPr lang="en-US"/>
              <a:pPr>
                <a:defRPr/>
              </a:pPr>
              <a:t>‹Nº›</a:t>
            </a:fld>
            <a:endParaRPr lang="en-US"/>
          </a:p>
        </p:txBody>
      </p:sp>
      <p:pic>
        <p:nvPicPr>
          <p:cNvPr id="10"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11"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0" cap="none" spc="0" dirty="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 Pearson Educación. Todos los derechos reservados.</a:t>
            </a:r>
          </a:p>
        </p:txBody>
      </p:sp>
      <p:sp>
        <p:nvSpPr>
          <p:cNvPr id="12"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0" cap="none" spc="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Fundamentos de Economía / Ana Graue</a:t>
            </a:r>
          </a:p>
        </p:txBody>
      </p:sp>
    </p:spTree>
  </p:cSld>
  <p:clrMap bg1="lt1" tx1="dk1" bg2="lt2" tx2="dk2" accent1="accent1" accent2="accent2" accent3="accent3" accent4="accent4" accent5="accent5" accent6="accent6" hlink="hlink" folHlink="folHlink"/>
  <p:sldLayoutIdLst>
    <p:sldLayoutId id="2147483866" r:id="rId1"/>
    <p:sldLayoutId id="2147483865" r:id="rId2"/>
    <p:sldLayoutId id="2147483864" r:id="rId3"/>
    <p:sldLayoutId id="2147483863" r:id="rId4"/>
    <p:sldLayoutId id="2147483862" r:id="rId5"/>
    <p:sldLayoutId id="2147483861" r:id="rId6"/>
    <p:sldLayoutId id="2147483860" r:id="rId7"/>
    <p:sldLayoutId id="2147483859" r:id="rId8"/>
    <p:sldLayoutId id="2147483858" r:id="rId9"/>
    <p:sldLayoutId id="2147483857" r:id="rId10"/>
    <p:sldLayoutId id="2147483856" r:id="rId11"/>
  </p:sldLayoutIdLst>
  <p:timing>
    <p:tnLst>
      <p:par>
        <p:cTn id="1" dur="indefinite" restart="never" nodeType="tmRoot"/>
      </p:par>
    </p:tnLst>
  </p:timing>
  <p:txStyles>
    <p:titleStyle>
      <a:lvl1pPr algn="ctr" rtl="0" eaLnBrk="0" fontAlgn="base" hangingPunct="0">
        <a:spcBef>
          <a:spcPct val="0"/>
        </a:spcBef>
        <a:spcAft>
          <a:spcPct val="0"/>
        </a:spcAft>
        <a:defRPr sz="40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000" b="1">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000" b="1">
          <a:solidFill>
            <a:schemeClr val="tx2"/>
          </a:solidFill>
          <a:latin typeface="Arial" pitchFamily="-112" charset="0"/>
        </a:defRPr>
      </a:lvl6pPr>
      <a:lvl7pPr marL="914400" algn="ctr" rtl="0" eaLnBrk="0" fontAlgn="base" hangingPunct="0">
        <a:spcBef>
          <a:spcPct val="0"/>
        </a:spcBef>
        <a:spcAft>
          <a:spcPct val="0"/>
        </a:spcAft>
        <a:defRPr sz="4000" b="1">
          <a:solidFill>
            <a:schemeClr val="tx2"/>
          </a:solidFill>
          <a:latin typeface="Arial" pitchFamily="-112" charset="0"/>
        </a:defRPr>
      </a:lvl7pPr>
      <a:lvl8pPr marL="1371600" algn="ctr" rtl="0" eaLnBrk="0" fontAlgn="base" hangingPunct="0">
        <a:spcBef>
          <a:spcPct val="0"/>
        </a:spcBef>
        <a:spcAft>
          <a:spcPct val="0"/>
        </a:spcAft>
        <a:defRPr sz="4000" b="1">
          <a:solidFill>
            <a:schemeClr val="tx2"/>
          </a:solidFill>
          <a:latin typeface="Arial" pitchFamily="-112" charset="0"/>
        </a:defRPr>
      </a:lvl8pPr>
      <a:lvl9pPr marL="1828800" algn="ctr" rtl="0" eaLnBrk="0" fontAlgn="base" hangingPunct="0">
        <a:spcBef>
          <a:spcPct val="0"/>
        </a:spcBef>
        <a:spcAft>
          <a:spcPct val="0"/>
        </a:spcAft>
        <a:defRPr sz="4000" b="1">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99331" name="Rectangle 3"/>
          <p:cNvSpPr>
            <a:spLocks noGrp="1" noChangeArrowheads="1"/>
          </p:cNvSpPr>
          <p:nvPr>
            <p:ph type="body" idx="1"/>
          </p:nvPr>
        </p:nvSpPr>
        <p:spPr bwMode="auto">
          <a:xfrm>
            <a:off x="457200" y="1752600"/>
            <a:ext cx="82296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31" name="Rectangle 7"/>
          <p:cNvSpPr>
            <a:spLocks noGrp="1" noChangeArrowheads="1"/>
          </p:cNvSpPr>
          <p:nvPr>
            <p:ph type="dt" sz="half" idx="2"/>
          </p:nvPr>
        </p:nvSpPr>
        <p:spPr bwMode="auto">
          <a:xfrm>
            <a:off x="457200" y="63246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n-US"/>
          </a:p>
        </p:txBody>
      </p:sp>
      <p:sp>
        <p:nvSpPr>
          <p:cNvPr id="1032" name="Rectangle 8"/>
          <p:cNvSpPr>
            <a:spLocks noGrp="1" noChangeArrowheads="1"/>
          </p:cNvSpPr>
          <p:nvPr>
            <p:ph type="ftr" sz="quarter" idx="3"/>
          </p:nvPr>
        </p:nvSpPr>
        <p:spPr bwMode="auto">
          <a:xfrm>
            <a:off x="3124200" y="632460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n-US"/>
          </a:p>
        </p:txBody>
      </p:sp>
      <p:sp>
        <p:nvSpPr>
          <p:cNvPr id="1033" name="Rectangle 9"/>
          <p:cNvSpPr>
            <a:spLocks noGrp="1" noChangeArrowheads="1"/>
          </p:cNvSpPr>
          <p:nvPr>
            <p:ph type="sldNum" sz="quarter" idx="4"/>
          </p:nvPr>
        </p:nvSpPr>
        <p:spPr bwMode="auto">
          <a:xfrm>
            <a:off x="6553200" y="63246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12" charset="0"/>
                <a:cs typeface="+mn-cs"/>
              </a:defRPr>
            </a:lvl1pPr>
          </a:lstStyle>
          <a:p>
            <a:pPr>
              <a:defRPr/>
            </a:pPr>
            <a:fld id="{CE793202-0458-4FAC-B89E-FC2B75116C4B}" type="slidenum">
              <a:rPr lang="en-US"/>
              <a:pPr>
                <a:defRPr/>
              </a:pPr>
              <a:t>‹Nº›</a:t>
            </a:fld>
            <a:endParaRPr lang="en-US"/>
          </a:p>
        </p:txBody>
      </p:sp>
      <p:pic>
        <p:nvPicPr>
          <p:cNvPr id="7"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8"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1" dirty="0">
                <a:solidFill>
                  <a:srgbClr val="0D2144"/>
                </a:solidFill>
                <a:latin typeface="Verdana" pitchFamily="34" charset="0"/>
                <a:cs typeface="Arial" charset="0"/>
              </a:rPr>
              <a:t>© Pearson Educación. Todos los derechos reservados.</a:t>
            </a:r>
          </a:p>
        </p:txBody>
      </p:sp>
      <p:sp>
        <p:nvSpPr>
          <p:cNvPr id="9"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1">
                <a:solidFill>
                  <a:srgbClr val="0D2144"/>
                </a:solidFill>
                <a:latin typeface="Verdana" pitchFamily="34" charset="0"/>
                <a:cs typeface="Arial" charset="0"/>
              </a:rPr>
              <a:t>Fundamentos de Economía / Ana Graue</a:t>
            </a:r>
          </a:p>
        </p:txBody>
      </p:sp>
    </p:spTree>
  </p:cSld>
  <p:clrMap bg1="lt1" tx1="dk1" bg2="lt2" tx2="dk2" accent1="accent1" accent2="accent2" accent3="accent3" accent4="accent4" accent5="accent5" accent6="accent6" hlink="hlink" folHlink="folHlink"/>
  <p:sldLayoutIdLst>
    <p:sldLayoutId id="2147483877" r:id="rId1"/>
    <p:sldLayoutId id="2147483876" r:id="rId2"/>
    <p:sldLayoutId id="2147483875" r:id="rId3"/>
    <p:sldLayoutId id="2147483874" r:id="rId4"/>
    <p:sldLayoutId id="2147483873" r:id="rId5"/>
    <p:sldLayoutId id="2147483872" r:id="rId6"/>
    <p:sldLayoutId id="2147483871" r:id="rId7"/>
    <p:sldLayoutId id="2147483870" r:id="rId8"/>
    <p:sldLayoutId id="2147483869" r:id="rId9"/>
    <p:sldLayoutId id="2147483868" r:id="rId10"/>
    <p:sldLayoutId id="2147483867" r:id="rId11"/>
  </p:sldLayoutIdLst>
  <p:timing>
    <p:tnLst>
      <p:par>
        <p:cTn id="1" dur="indefinite" restart="never" nodeType="tmRoot"/>
      </p:par>
    </p:tnLst>
  </p:timing>
  <p:txStyles>
    <p:titleStyle>
      <a:lvl1pPr algn="ctr" rtl="0" eaLnBrk="0" fontAlgn="base" hangingPunct="0">
        <a:spcBef>
          <a:spcPct val="0"/>
        </a:spcBef>
        <a:spcAft>
          <a:spcPct val="0"/>
        </a:spcAft>
        <a:defRPr sz="40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000" b="1">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000" b="1">
          <a:solidFill>
            <a:schemeClr val="tx2"/>
          </a:solidFill>
          <a:latin typeface="Arial" pitchFamily="-112" charset="0"/>
        </a:defRPr>
      </a:lvl6pPr>
      <a:lvl7pPr marL="914400" algn="ctr" rtl="0" eaLnBrk="0" fontAlgn="base" hangingPunct="0">
        <a:spcBef>
          <a:spcPct val="0"/>
        </a:spcBef>
        <a:spcAft>
          <a:spcPct val="0"/>
        </a:spcAft>
        <a:defRPr sz="4000" b="1">
          <a:solidFill>
            <a:schemeClr val="tx2"/>
          </a:solidFill>
          <a:latin typeface="Arial" pitchFamily="-112" charset="0"/>
        </a:defRPr>
      </a:lvl7pPr>
      <a:lvl8pPr marL="1371600" algn="ctr" rtl="0" eaLnBrk="0" fontAlgn="base" hangingPunct="0">
        <a:spcBef>
          <a:spcPct val="0"/>
        </a:spcBef>
        <a:spcAft>
          <a:spcPct val="0"/>
        </a:spcAft>
        <a:defRPr sz="4000" b="1">
          <a:solidFill>
            <a:schemeClr val="tx2"/>
          </a:solidFill>
          <a:latin typeface="Arial" pitchFamily="-112" charset="0"/>
        </a:defRPr>
      </a:lvl8pPr>
      <a:lvl9pPr marL="1828800" algn="ctr" rtl="0" eaLnBrk="0" fontAlgn="base" hangingPunct="0">
        <a:spcBef>
          <a:spcPct val="0"/>
        </a:spcBef>
        <a:spcAft>
          <a:spcPct val="0"/>
        </a:spcAft>
        <a:defRPr sz="4000" b="1">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2743200" y="152400"/>
            <a:ext cx="6248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123907" name="Rectangle 3"/>
          <p:cNvSpPr>
            <a:spLocks noGrp="1" noChangeArrowheads="1"/>
          </p:cNvSpPr>
          <p:nvPr>
            <p:ph type="body" idx="1"/>
          </p:nvPr>
        </p:nvSpPr>
        <p:spPr bwMode="auto">
          <a:xfrm>
            <a:off x="381000" y="1600200"/>
            <a:ext cx="84582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pic>
        <p:nvPicPr>
          <p:cNvPr id="4"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5"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1" dirty="0">
                <a:solidFill>
                  <a:srgbClr val="0D2144"/>
                </a:solidFill>
                <a:latin typeface="Verdana" pitchFamily="34" charset="0"/>
                <a:cs typeface="Arial" charset="0"/>
              </a:rPr>
              <a:t>© Pearson Educación. Todos los derechos reservados.</a:t>
            </a:r>
          </a:p>
        </p:txBody>
      </p:sp>
      <p:sp>
        <p:nvSpPr>
          <p:cNvPr id="6"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1">
                <a:solidFill>
                  <a:srgbClr val="0D2144"/>
                </a:solidFill>
                <a:latin typeface="Verdana" pitchFamily="34" charset="0"/>
                <a:cs typeface="Arial" charset="0"/>
              </a:rPr>
              <a:t>Fundamentos de Economía / Ana Graue</a:t>
            </a:r>
          </a:p>
        </p:txBody>
      </p:sp>
    </p:spTree>
  </p:cSld>
  <p:clrMap bg1="lt1" tx1="dk1" bg2="lt2" tx2="dk2" accent1="accent1" accent2="accent2" accent3="accent3" accent4="accent4" accent5="accent5" accent6="accent6" hlink="hlink" folHlink="folHlink"/>
  <p:sldLayoutIdLst>
    <p:sldLayoutId id="2147484160" r:id="rId1"/>
    <p:sldLayoutId id="2147483897" r:id="rId2"/>
    <p:sldLayoutId id="2147483896" r:id="rId3"/>
    <p:sldLayoutId id="2147483895" r:id="rId4"/>
    <p:sldLayoutId id="2147483894" r:id="rId5"/>
    <p:sldLayoutId id="2147483893" r:id="rId6"/>
    <p:sldLayoutId id="2147483892" r:id="rId7"/>
    <p:sldLayoutId id="2147483891" r:id="rId8"/>
    <p:sldLayoutId id="2147483890" r:id="rId9"/>
    <p:sldLayoutId id="2147483889" r:id="rId10"/>
    <p:sldLayoutId id="2147483888"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bg1"/>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bg1"/>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bg1"/>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bg1"/>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bg1"/>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bg1"/>
          </a:solidFill>
          <a:latin typeface="Arial" pitchFamily="-112" charset="0"/>
        </a:defRPr>
      </a:lvl6pPr>
      <a:lvl7pPr marL="914400" algn="ctr" rtl="0" fontAlgn="base">
        <a:spcBef>
          <a:spcPct val="0"/>
        </a:spcBef>
        <a:spcAft>
          <a:spcPct val="0"/>
        </a:spcAft>
        <a:defRPr sz="4400" b="1">
          <a:solidFill>
            <a:schemeClr val="bg1"/>
          </a:solidFill>
          <a:latin typeface="Arial" pitchFamily="-112" charset="0"/>
        </a:defRPr>
      </a:lvl7pPr>
      <a:lvl8pPr marL="1371600" algn="ctr" rtl="0" fontAlgn="base">
        <a:spcBef>
          <a:spcPct val="0"/>
        </a:spcBef>
        <a:spcAft>
          <a:spcPct val="0"/>
        </a:spcAft>
        <a:defRPr sz="4400" b="1">
          <a:solidFill>
            <a:schemeClr val="bg1"/>
          </a:solidFill>
          <a:latin typeface="Arial" pitchFamily="-112" charset="0"/>
        </a:defRPr>
      </a:lvl8pPr>
      <a:lvl9pPr marL="1828800" algn="ctr" rtl="0" fontAlgn="base">
        <a:spcBef>
          <a:spcPct val="0"/>
        </a:spcBef>
        <a:spcAft>
          <a:spcPct val="0"/>
        </a:spcAft>
        <a:defRPr sz="4400" b="1">
          <a:solidFill>
            <a:schemeClr val="bg1"/>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bwMode="auto">
          <a:xfrm>
            <a:off x="457200" y="211138"/>
            <a:ext cx="8229600" cy="1143000"/>
          </a:xfrm>
          <a:prstGeom prst="rect">
            <a:avLst/>
          </a:prstGeom>
          <a:no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413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cs typeface="+mn-cs"/>
              </a:defRPr>
            </a:lvl1pPr>
          </a:lstStyle>
          <a:p>
            <a:pPr>
              <a:defRPr/>
            </a:pPr>
            <a:endParaRPr lang="en-US"/>
          </a:p>
        </p:txBody>
      </p:sp>
      <p:sp>
        <p:nvSpPr>
          <p:cNvPr id="1413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cs typeface="+mn-cs"/>
              </a:defRPr>
            </a:lvl1pPr>
          </a:lstStyle>
          <a:p>
            <a:pPr>
              <a:defRPr/>
            </a:pPr>
            <a:endParaRPr lang="en-US"/>
          </a:p>
        </p:txBody>
      </p:sp>
      <p:sp>
        <p:nvSpPr>
          <p:cNvPr id="1413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12" charset="0"/>
                <a:cs typeface="+mn-cs"/>
              </a:defRPr>
            </a:lvl1pPr>
          </a:lstStyle>
          <a:p>
            <a:pPr>
              <a:defRPr/>
            </a:pPr>
            <a:fld id="{7C23F11F-95CD-437D-8149-6BA295B4F27B}" type="slidenum">
              <a:rPr lang="en-US"/>
              <a:pPr>
                <a:defRPr/>
              </a:pPr>
              <a:t>‹Nº›</a:t>
            </a:fld>
            <a:endParaRPr lang="en-US"/>
          </a:p>
        </p:txBody>
      </p:sp>
      <p:pic>
        <p:nvPicPr>
          <p:cNvPr id="7"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8"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1" dirty="0">
                <a:solidFill>
                  <a:srgbClr val="0D2144"/>
                </a:solidFill>
                <a:latin typeface="Verdana" pitchFamily="34" charset="0"/>
                <a:cs typeface="Arial" charset="0"/>
              </a:rPr>
              <a:t>© Pearson Educación. Todos los derechos reservados.</a:t>
            </a:r>
          </a:p>
        </p:txBody>
      </p:sp>
      <p:sp>
        <p:nvSpPr>
          <p:cNvPr id="9"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1">
                <a:solidFill>
                  <a:srgbClr val="0D2144"/>
                </a:solidFill>
                <a:latin typeface="Verdana" pitchFamily="34" charset="0"/>
                <a:cs typeface="Arial" charset="0"/>
              </a:rPr>
              <a:t>Fundamentos de Economía / Ana Graue</a:t>
            </a:r>
          </a:p>
        </p:txBody>
      </p:sp>
    </p:spTree>
  </p:cSld>
  <p:clrMap bg1="lt1" tx1="dk1" bg2="lt2" tx2="dk2" accent1="accent1" accent2="accent2" accent3="accent3" accent4="accent4" accent5="accent5" accent6="accent6" hlink="hlink" folHlink="folHlink"/>
  <p:sldLayoutIdLst>
    <p:sldLayoutId id="2147484161" r:id="rId1"/>
    <p:sldLayoutId id="2147483907" r:id="rId2"/>
    <p:sldLayoutId id="2147483906" r:id="rId3"/>
    <p:sldLayoutId id="2147483905" r:id="rId4"/>
    <p:sldLayoutId id="2147483904" r:id="rId5"/>
    <p:sldLayoutId id="2147483903" r:id="rId6"/>
    <p:sldLayoutId id="2147483902" r:id="rId7"/>
    <p:sldLayoutId id="2147483901" r:id="rId8"/>
    <p:sldLayoutId id="2147483900" r:id="rId9"/>
    <p:sldLayoutId id="2147483899" r:id="rId10"/>
    <p:sldLayoutId id="2147483898" r:id="rId11"/>
  </p:sldLayoutIdLst>
  <p:timing>
    <p:tnLst>
      <p:par>
        <p:cTn id="1" dur="indefinite" restart="never" nodeType="tmRoot"/>
      </p:par>
    </p:tnLst>
  </p:timing>
  <p:txStyles>
    <p:titleStyle>
      <a:lvl1pPr algn="ctr" rtl="0" eaLnBrk="0" fontAlgn="base" hangingPunct="0">
        <a:spcBef>
          <a:spcPct val="0"/>
        </a:spcBef>
        <a:spcAft>
          <a:spcPct val="0"/>
        </a:spcAft>
        <a:defRPr sz="42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200" b="1">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200" b="1">
          <a:solidFill>
            <a:schemeClr val="tx2"/>
          </a:solidFill>
          <a:latin typeface="Arial" pitchFamily="-112" charset="0"/>
        </a:defRPr>
      </a:lvl6pPr>
      <a:lvl7pPr marL="914400" algn="ctr" rtl="0" fontAlgn="base">
        <a:spcBef>
          <a:spcPct val="0"/>
        </a:spcBef>
        <a:spcAft>
          <a:spcPct val="0"/>
        </a:spcAft>
        <a:defRPr sz="4200" b="1">
          <a:solidFill>
            <a:schemeClr val="tx2"/>
          </a:solidFill>
          <a:latin typeface="Arial" pitchFamily="-112" charset="0"/>
        </a:defRPr>
      </a:lvl7pPr>
      <a:lvl8pPr marL="1371600" algn="ctr" rtl="0" fontAlgn="base">
        <a:spcBef>
          <a:spcPct val="0"/>
        </a:spcBef>
        <a:spcAft>
          <a:spcPct val="0"/>
        </a:spcAft>
        <a:defRPr sz="4200" b="1">
          <a:solidFill>
            <a:schemeClr val="tx2"/>
          </a:solidFill>
          <a:latin typeface="Arial" pitchFamily="-112" charset="0"/>
        </a:defRPr>
      </a:lvl8pPr>
      <a:lvl9pPr marL="1828800" algn="ctr" rtl="0" fontAlgn="base">
        <a:spcBef>
          <a:spcPct val="0"/>
        </a:spcBef>
        <a:spcAft>
          <a:spcPct val="0"/>
        </a:spcAft>
        <a:defRPr sz="4200" b="1">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148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443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443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443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12" charset="0"/>
                <a:ea typeface="+mn-ea"/>
                <a:cs typeface="+mn-cs"/>
              </a:defRPr>
            </a:lvl1pPr>
          </a:lstStyle>
          <a:p>
            <a:pPr>
              <a:defRPr/>
            </a:pPr>
            <a:fld id="{8CD2DF08-377B-4EFB-BBB3-96B526E9C9C7}" type="slidenum">
              <a:rPr lang="en-US"/>
              <a:pPr>
                <a:defRPr/>
              </a:pPr>
              <a:t>‹Nº›</a:t>
            </a:fld>
            <a:endParaRPr lang="en-US"/>
          </a:p>
        </p:txBody>
      </p:sp>
      <p:pic>
        <p:nvPicPr>
          <p:cNvPr id="7"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8"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1" dirty="0">
                <a:solidFill>
                  <a:srgbClr val="0D2144"/>
                </a:solidFill>
                <a:latin typeface="Verdana" pitchFamily="34" charset="0"/>
                <a:cs typeface="Arial" charset="0"/>
              </a:rPr>
              <a:t>© Pearson Educación. Todos los derechos reservados.</a:t>
            </a:r>
          </a:p>
        </p:txBody>
      </p:sp>
      <p:sp>
        <p:nvSpPr>
          <p:cNvPr id="9"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1">
                <a:solidFill>
                  <a:srgbClr val="0D2144"/>
                </a:solidFill>
                <a:latin typeface="Verdana" pitchFamily="34" charset="0"/>
                <a:cs typeface="Arial" charset="0"/>
              </a:rPr>
              <a:t>Fundamentos de Economía / Ana Graue</a:t>
            </a:r>
          </a:p>
        </p:txBody>
      </p:sp>
    </p:spTree>
  </p:cSld>
  <p:clrMap bg1="lt1" tx1="dk1" bg2="lt2" tx2="dk2" accent1="accent1" accent2="accent2" accent3="accent3" accent4="accent4" accent5="accent5" accent6="accent6" hlink="hlink" folHlink="folHlink"/>
  <p:sldLayoutIdLst>
    <p:sldLayoutId id="2147484162" r:id="rId1"/>
    <p:sldLayoutId id="2147483917" r:id="rId2"/>
    <p:sldLayoutId id="2147483916" r:id="rId3"/>
    <p:sldLayoutId id="2147483915" r:id="rId4"/>
    <p:sldLayoutId id="2147483914" r:id="rId5"/>
    <p:sldLayoutId id="2147483913" r:id="rId6"/>
    <p:sldLayoutId id="2147483912" r:id="rId7"/>
    <p:sldLayoutId id="2147483911" r:id="rId8"/>
    <p:sldLayoutId id="2147483910" r:id="rId9"/>
    <p:sldLayoutId id="2147483909" r:id="rId10"/>
    <p:sldLayoutId id="2147483908"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bwMode="auto">
          <a:xfrm>
            <a:off x="457200" y="1524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185347" name="Rectangle 3"/>
          <p:cNvSpPr>
            <a:spLocks noGrp="1" noChangeArrowheads="1"/>
          </p:cNvSpPr>
          <p:nvPr>
            <p:ph type="body" idx="1"/>
          </p:nvPr>
        </p:nvSpPr>
        <p:spPr bwMode="auto">
          <a:xfrm>
            <a:off x="457200" y="1524000"/>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7" name="Rectangle 4"/>
          <p:cNvSpPr>
            <a:spLocks noGrp="1" noChangeArrowheads="1"/>
          </p:cNvSpPr>
          <p:nvPr>
            <p:ph type="dt" sz="half" idx="2"/>
          </p:nvPr>
        </p:nvSpPr>
        <p:spPr bwMode="auto">
          <a:xfrm>
            <a:off x="457200" y="6324600"/>
            <a:ext cx="2514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rgbClr val="FFFFFF"/>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657600" y="63246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7086600" y="6324600"/>
            <a:ext cx="16002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112" charset="0"/>
                <a:cs typeface="+mn-cs"/>
              </a:defRPr>
            </a:lvl1pPr>
          </a:lstStyle>
          <a:p>
            <a:pPr>
              <a:defRPr/>
            </a:pPr>
            <a:fld id="{E2E9DEA3-C2E2-4209-A36F-BE163FB4E7FE}" type="slidenum">
              <a:rPr lang="en-US"/>
              <a:pPr>
                <a:defRPr/>
              </a:pPr>
              <a:t>‹Nº›</a:t>
            </a:fld>
            <a:endParaRPr lang="en-US"/>
          </a:p>
        </p:txBody>
      </p:sp>
      <p:pic>
        <p:nvPicPr>
          <p:cNvPr id="10" name="Picture 1"/>
          <p:cNvPicPr>
            <a:picLocks noChangeAspect="1" noChangeArrowheads="1"/>
          </p:cNvPicPr>
          <p:nvPr userDrawn="1"/>
        </p:nvPicPr>
        <p:blipFill>
          <a:blip r:embed="rId14"/>
          <a:srcRect/>
          <a:stretch>
            <a:fillRect/>
          </a:stretch>
        </p:blipFill>
        <p:spPr bwMode="auto">
          <a:xfrm>
            <a:off x="136525" y="6557963"/>
            <a:ext cx="838200" cy="330200"/>
          </a:xfrm>
          <a:prstGeom prst="rect">
            <a:avLst/>
          </a:prstGeom>
          <a:noFill/>
          <a:ln w="9525">
            <a:noFill/>
            <a:miter lim="800000"/>
            <a:headEnd/>
            <a:tailEnd/>
          </a:ln>
        </p:spPr>
      </p:pic>
      <p:sp>
        <p:nvSpPr>
          <p:cNvPr id="11" name="Rectangle 2"/>
          <p:cNvSpPr>
            <a:spLocks/>
          </p:cNvSpPr>
          <p:nvPr userDrawn="1"/>
        </p:nvSpPr>
        <p:spPr bwMode="auto">
          <a:xfrm>
            <a:off x="990600" y="6602413"/>
            <a:ext cx="3975100" cy="355600"/>
          </a:xfrm>
          <a:prstGeom prst="rect">
            <a:avLst/>
          </a:prstGeom>
          <a:noFill/>
          <a:ln w="12700" cap="rnd">
            <a:noFill/>
            <a:round/>
            <a:headEnd/>
            <a:tailEnd/>
          </a:ln>
        </p:spPr>
        <p:txBody>
          <a:bodyPr lIns="38100" tIns="38100" rIns="38100" bIns="38100"/>
          <a:lstStyle/>
          <a:p>
            <a:pPr eaLnBrk="0" hangingPunct="0"/>
            <a:r>
              <a:rPr lang="es-ES_tradnl" sz="1000" b="0" cap="none" spc="0" dirty="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 Pearson Educación. Todos los derechos reservados.</a:t>
            </a:r>
          </a:p>
        </p:txBody>
      </p:sp>
      <p:sp>
        <p:nvSpPr>
          <p:cNvPr id="12" name="Rectangle 3"/>
          <p:cNvSpPr>
            <a:spLocks/>
          </p:cNvSpPr>
          <p:nvPr userDrawn="1"/>
        </p:nvSpPr>
        <p:spPr bwMode="auto">
          <a:xfrm>
            <a:off x="6096000" y="6602413"/>
            <a:ext cx="2908300" cy="355600"/>
          </a:xfrm>
          <a:prstGeom prst="rect">
            <a:avLst/>
          </a:prstGeom>
          <a:noFill/>
          <a:ln w="12700" cap="rnd">
            <a:noFill/>
            <a:round/>
            <a:headEnd/>
            <a:tailEnd/>
          </a:ln>
        </p:spPr>
        <p:txBody>
          <a:bodyPr lIns="38100" tIns="38100" rIns="38100" bIns="38100"/>
          <a:lstStyle/>
          <a:p>
            <a:pPr eaLnBrk="0" hangingPunct="0"/>
            <a:r>
              <a:rPr lang="es-ES_tradnl" sz="1000" b="0" cap="none" spc="0">
                <a:ln w="18415" cmpd="sng">
                  <a:noFill/>
                  <a:prstDash val="solid"/>
                </a:ln>
                <a:solidFill>
                  <a:srgbClr val="FFFFFF"/>
                </a:solidFill>
                <a:effectLst>
                  <a:outerShdw blurRad="63500" dir="3600000" algn="tl" rotWithShape="0">
                    <a:srgbClr val="000000">
                      <a:alpha val="70000"/>
                    </a:srgbClr>
                  </a:outerShdw>
                </a:effectLst>
                <a:latin typeface="Verdana" pitchFamily="34" charset="0"/>
                <a:cs typeface="Arial" charset="0"/>
              </a:rPr>
              <a:t>Fundamentos de Economía / Ana Graue</a:t>
            </a:r>
          </a:p>
        </p:txBody>
      </p:sp>
    </p:spTree>
  </p:cSld>
  <p:clrMap bg1="dk2" tx1="lt1" bg2="dk1" tx2="lt2" accent1="accent1" accent2="accent2" accent3="accent3" accent4="accent4" accent5="accent5" accent6="accent6" hlink="hlink" folHlink="folHlink"/>
  <p:sldLayoutIdLst>
    <p:sldLayoutId id="2147483948" r:id="rId1"/>
    <p:sldLayoutId id="2147483947" r:id="rId2"/>
    <p:sldLayoutId id="2147483946" r:id="rId3"/>
    <p:sldLayoutId id="2147483945" r:id="rId4"/>
    <p:sldLayoutId id="2147483944" r:id="rId5"/>
    <p:sldLayoutId id="2147483943" r:id="rId6"/>
    <p:sldLayoutId id="2147483942" r:id="rId7"/>
    <p:sldLayoutId id="2147483941" r:id="rId8"/>
    <p:sldLayoutId id="2147483940" r:id="rId9"/>
    <p:sldLayoutId id="2147483939" r:id="rId10"/>
    <p:sldLayoutId id="2147483938" r:id="rId11"/>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b="1">
          <a:solidFill>
            <a:schemeClr val="tx2"/>
          </a:solidFill>
          <a:latin typeface="Arial" pitchFamily="-112" charset="0"/>
        </a:defRPr>
      </a:lvl6pPr>
      <a:lvl7pPr marL="914400" algn="l" rtl="0" eaLnBrk="0" fontAlgn="base" hangingPunct="0">
        <a:spcBef>
          <a:spcPct val="0"/>
        </a:spcBef>
        <a:spcAft>
          <a:spcPct val="0"/>
        </a:spcAft>
        <a:defRPr sz="4400" b="1">
          <a:solidFill>
            <a:schemeClr val="tx2"/>
          </a:solidFill>
          <a:latin typeface="Arial" pitchFamily="-112" charset="0"/>
        </a:defRPr>
      </a:lvl7pPr>
      <a:lvl8pPr marL="1371600" algn="l" rtl="0" eaLnBrk="0" fontAlgn="base" hangingPunct="0">
        <a:spcBef>
          <a:spcPct val="0"/>
        </a:spcBef>
        <a:spcAft>
          <a:spcPct val="0"/>
        </a:spcAft>
        <a:defRPr sz="4400" b="1">
          <a:solidFill>
            <a:schemeClr val="tx2"/>
          </a:solidFill>
          <a:latin typeface="Arial" pitchFamily="-112" charset="0"/>
        </a:defRPr>
      </a:lvl8pPr>
      <a:lvl9pPr marL="1828800" algn="l" rtl="0" eaLnBrk="0" fontAlgn="base" hangingPunct="0">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000000"/>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4.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55.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55.xml"/></Relationships>
</file>

<file path=ppt/slides/_rels/slide1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3.xml"/><Relationship Id="rId1" Type="http://schemas.openxmlformats.org/officeDocument/2006/relationships/slideLayout" Target="../slideLayouts/slideLayout25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3.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34.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3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3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55.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5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slide" Target="slide6.xml"/><Relationship Id="rId7" Type="http://schemas.openxmlformats.org/officeDocument/2006/relationships/slide" Target="slide49.xml"/><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slide" Target="slide29.xml"/><Relationship Id="rId5" Type="http://schemas.openxmlformats.org/officeDocument/2006/relationships/slide" Target="slide10.xml"/><Relationship Id="rId4" Type="http://schemas.openxmlformats.org/officeDocument/2006/relationships/slide" Target="slide41.xml"/><Relationship Id="rId9" Type="http://schemas.openxmlformats.org/officeDocument/2006/relationships/slide" Target="slide14.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55.xml"/><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5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5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5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55.xml"/><Relationship Id="rId5" Type="http://schemas.openxmlformats.org/officeDocument/2006/relationships/image" Target="../media/image50.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25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55.xml"/><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255.xml"/><Relationship Id="rId5" Type="http://schemas.openxmlformats.org/officeDocument/2006/relationships/image" Target="../media/image90.pn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255.xml"/><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255.xml"/><Relationship Id="rId5" Type="http://schemas.openxmlformats.org/officeDocument/2006/relationships/image" Target="../media/image96.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255.xml"/><Relationship Id="rId5" Type="http://schemas.openxmlformats.org/officeDocument/2006/relationships/image" Target="../media/image99.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255.xml"/><Relationship Id="rId5" Type="http://schemas.openxmlformats.org/officeDocument/2006/relationships/image" Target="../media/image102.png"/><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255.xml"/></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255.xml"/><Relationship Id="rId4" Type="http://schemas.openxmlformats.org/officeDocument/2006/relationships/image" Target="../media/image104.jpeg"/></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25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255.xml"/><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5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57.xml"/><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57.xml"/><Relationship Id="rId4" Type="http://schemas.openxmlformats.org/officeDocument/2006/relationships/image" Target="../media/image113.emf"/></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5.xml"/><Relationship Id="rId1" Type="http://schemas.openxmlformats.org/officeDocument/2006/relationships/slideLayout" Target="../slideLayouts/slideLayout57.xml"/><Relationship Id="rId4" Type="http://schemas.openxmlformats.org/officeDocument/2006/relationships/image" Target="../media/image115.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emf"/><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9.xml"/><Relationship Id="rId1" Type="http://schemas.openxmlformats.org/officeDocument/2006/relationships/slideLayout" Target="../slideLayouts/slideLayout24.xml"/><Relationship Id="rId5" Type="http://schemas.openxmlformats.org/officeDocument/2006/relationships/image" Target="../media/image136.png"/><Relationship Id="rId4" Type="http://schemas.openxmlformats.org/officeDocument/2006/relationships/image" Target="../media/image135.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0.xml"/><Relationship Id="rId1" Type="http://schemas.openxmlformats.org/officeDocument/2006/relationships/slideLayout" Target="../slideLayouts/slideLayout24.xml"/><Relationship Id="rId4" Type="http://schemas.openxmlformats.org/officeDocument/2006/relationships/image" Target="../media/image138.png"/></Relationships>
</file>

<file path=ppt/slides/_rels/slide6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2.xml"/><Relationship Id="rId1" Type="http://schemas.openxmlformats.org/officeDocument/2006/relationships/slideLayout" Target="../slideLayouts/slideLayout79.xml"/><Relationship Id="rId5" Type="http://schemas.openxmlformats.org/officeDocument/2006/relationships/image" Target="../media/image142.png"/><Relationship Id="rId4" Type="http://schemas.openxmlformats.org/officeDocument/2006/relationships/image" Target="../media/image141.png"/></Relationships>
</file>

<file path=ppt/slides/_rels/slide6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3.xml"/><Relationship Id="rId1" Type="http://schemas.openxmlformats.org/officeDocument/2006/relationships/slideLayout" Target="../slideLayouts/slideLayout79.xml"/><Relationship Id="rId4" Type="http://schemas.openxmlformats.org/officeDocument/2006/relationships/image" Target="../media/image144.png"/></Relationships>
</file>

<file path=ppt/slides/_rels/slide6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4.xml"/><Relationship Id="rId1" Type="http://schemas.openxmlformats.org/officeDocument/2006/relationships/slideLayout" Target="../slideLayouts/slideLayout79.xml"/><Relationship Id="rId5" Type="http://schemas.openxmlformats.org/officeDocument/2006/relationships/image" Target="../media/image147.png"/><Relationship Id="rId4" Type="http://schemas.openxmlformats.org/officeDocument/2006/relationships/image" Target="../media/image146.png"/></Relationships>
</file>

<file path=ppt/slides/_rels/slide6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5.xml"/><Relationship Id="rId1" Type="http://schemas.openxmlformats.org/officeDocument/2006/relationships/slideLayout" Target="../slideLayouts/slideLayout79.xml"/><Relationship Id="rId5" Type="http://schemas.openxmlformats.org/officeDocument/2006/relationships/image" Target="../media/image121.png"/><Relationship Id="rId4" Type="http://schemas.openxmlformats.org/officeDocument/2006/relationships/image" Target="../media/image149.png"/></Relationships>
</file>

<file path=ppt/slides/_rels/slide6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6.xml"/><Relationship Id="rId1" Type="http://schemas.openxmlformats.org/officeDocument/2006/relationships/slideLayout" Target="../slideLayouts/slideLayout7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37.jpeg"/></Relationships>
</file>

<file path=ppt/slides/_rels/slide7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image" Target="../media/image153.png"/><Relationship Id="rId5" Type="http://schemas.openxmlformats.org/officeDocument/2006/relationships/slide" Target="slide1.xml"/><Relationship Id="rId4" Type="http://schemas.openxmlformats.org/officeDocument/2006/relationships/image" Target="../media/image152.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55.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5656" y="620688"/>
            <a:ext cx="6192688" cy="175432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MX" sz="5400" b="1" cap="all" dirty="0" smtClean="0">
                <a:ln w="0">
                  <a:solidFill>
                    <a:schemeClr val="accent5">
                      <a:lumMod val="10000"/>
                    </a:schemeClr>
                  </a:solidFill>
                </a:ln>
                <a:solidFill>
                  <a:srgbClr val="FFFF00"/>
                </a:solidFill>
                <a:effectLst>
                  <a:reflection blurRad="12700" stA="50000" endPos="50000" dist="5000" dir="5400000" sy="-100000" rotWithShape="0"/>
                </a:effectLst>
              </a:rPr>
              <a:t>Comercio Internacional</a:t>
            </a:r>
            <a:endParaRPr lang="es-MX" sz="5400" b="1" cap="all" dirty="0">
              <a:ln w="0">
                <a:solidFill>
                  <a:schemeClr val="accent5">
                    <a:lumMod val="10000"/>
                  </a:schemeClr>
                </a:solidFill>
              </a:ln>
              <a:solidFill>
                <a:srgbClr val="FFFF00"/>
              </a:solidFill>
              <a:effectLst>
                <a:reflection blurRad="12700" stA="50000" endPos="50000" dist="5000" dir="5400000" sy="-100000" rotWithShape="0"/>
              </a:effectLst>
            </a:endParaRPr>
          </a:p>
        </p:txBody>
      </p:sp>
      <p:sp>
        <p:nvSpPr>
          <p:cNvPr id="5" name="TextBox 4"/>
          <p:cNvSpPr txBox="1"/>
          <p:nvPr/>
        </p:nvSpPr>
        <p:spPr>
          <a:xfrm>
            <a:off x="2339752" y="4797152"/>
            <a:ext cx="4824536" cy="144655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MX" sz="4400" b="1" cap="all" dirty="0" smtClean="0">
                <a:ln w="0">
                  <a:solidFill>
                    <a:srgbClr val="000090"/>
                  </a:solidFill>
                </a:ln>
                <a:solidFill>
                  <a:srgbClr val="FFFF00"/>
                </a:solidFill>
                <a:effectLst>
                  <a:reflection blurRad="12700" stA="50000" endPos="50000" dist="5000" dir="5400000" sy="-100000" rotWithShape="0"/>
                </a:effectLst>
              </a:rPr>
              <a:t>Unidad 6 Primera Parte</a:t>
            </a:r>
            <a:endParaRPr lang="es-MX" sz="4400" b="1" cap="all" dirty="0">
              <a:ln w="0">
                <a:solidFill>
                  <a:srgbClr val="000090"/>
                </a:solidFill>
              </a:ln>
              <a:solidFill>
                <a:srgbClr val="FFFF00"/>
              </a:solidFill>
              <a:effectLst>
                <a:reflection blurRad="12700" stA="50000" endPos="50000" dist="5000" dir="5400000" sy="-100000"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944688" y="260648"/>
            <a:ext cx="6019800" cy="1676400"/>
          </a:xfrm>
          <a:gradFill flip="none" rotWithShape="1">
            <a:gsLst>
              <a:gs pos="0">
                <a:schemeClr val="accent3">
                  <a:tint val="100000"/>
                  <a:shade val="100000"/>
                  <a:satMod val="130000"/>
                  <a:alpha val="77000"/>
                </a:schemeClr>
              </a:gs>
              <a:gs pos="100000">
                <a:schemeClr val="accent3">
                  <a:tint val="50000"/>
                  <a:shade val="100000"/>
                  <a:satMod val="350000"/>
                  <a:alpha val="77000"/>
                </a:schemeClr>
              </a:gs>
            </a:gsLst>
            <a:lin ang="16200000" scaled="0"/>
            <a:tileRect/>
          </a:gradFill>
        </p:spPr>
        <p:style>
          <a:lnRef idx="0">
            <a:schemeClr val="accent3"/>
          </a:lnRef>
          <a:fillRef idx="3">
            <a:schemeClr val="accent3"/>
          </a:fillRef>
          <a:effectRef idx="3">
            <a:schemeClr val="accent3"/>
          </a:effectRef>
          <a:fontRef idx="minor">
            <a:schemeClr val="lt1"/>
          </a:fontRef>
        </p:style>
        <p:txBody>
          <a:bodyPr/>
          <a:lstStyle/>
          <a:p>
            <a:pPr algn="ctr" eaLnBrk="1" hangingPunct="1">
              <a:defRPr/>
            </a:pPr>
            <a:r>
              <a:rPr lang="es-MX" dirty="0">
                <a:solidFill>
                  <a:srgbClr val="000090"/>
                </a:solidFill>
              </a:rPr>
              <a:t>6.3 Exportaciones e   </a:t>
            </a:r>
            <a:r>
              <a:rPr lang="es-MX" dirty="0" smtClean="0">
                <a:solidFill>
                  <a:srgbClr val="000090"/>
                </a:solidFill>
              </a:rPr>
              <a:t>importaciones </a:t>
            </a:r>
            <a:endParaRPr lang="es-MX" dirty="0">
              <a:solidFill>
                <a:srgbClr val="000090"/>
              </a:solidFill>
            </a:endParaRPr>
          </a:p>
        </p:txBody>
      </p:sp>
      <p:sp>
        <p:nvSpPr>
          <p:cNvPr id="2051" name="Rectangle 3"/>
          <p:cNvSpPr>
            <a:spLocks noGrp="1" noChangeArrowheads="1"/>
          </p:cNvSpPr>
          <p:nvPr>
            <p:ph type="subTitle" idx="1"/>
          </p:nvPr>
        </p:nvSpPr>
        <p:spPr>
          <a:xfrm>
            <a:off x="3707904" y="2060848"/>
            <a:ext cx="5004048" cy="685800"/>
          </a:xfrm>
          <a:gradFill flip="none" rotWithShape="1">
            <a:gsLst>
              <a:gs pos="0">
                <a:schemeClr val="accent3">
                  <a:tint val="100000"/>
                  <a:shade val="100000"/>
                  <a:satMod val="130000"/>
                  <a:alpha val="86000"/>
                </a:schemeClr>
              </a:gs>
              <a:gs pos="100000">
                <a:schemeClr val="accent3">
                  <a:tint val="50000"/>
                  <a:shade val="100000"/>
                  <a:satMod val="350000"/>
                  <a:alpha val="86000"/>
                </a:schemeClr>
              </a:gs>
            </a:gsLst>
            <a:lin ang="16200000" scaled="0"/>
            <a:tileRect/>
          </a:gradFill>
        </p:spPr>
        <p:style>
          <a:lnRef idx="0">
            <a:schemeClr val="accent3"/>
          </a:lnRef>
          <a:fillRef idx="3">
            <a:schemeClr val="accent3"/>
          </a:fillRef>
          <a:effectRef idx="3">
            <a:schemeClr val="accent3"/>
          </a:effectRef>
          <a:fontRef idx="minor">
            <a:schemeClr val="lt1"/>
          </a:fontRef>
        </p:style>
        <p:txBody>
          <a:bodyPr/>
          <a:lstStyle/>
          <a:p>
            <a:pPr algn="ctr" eaLnBrk="1" hangingPunct="1">
              <a:spcBef>
                <a:spcPct val="0"/>
              </a:spcBef>
              <a:defRPr/>
            </a:pPr>
            <a:r>
              <a:rPr lang="es-MX" sz="3200" b="1" dirty="0">
                <a:solidFill>
                  <a:srgbClr val="000090"/>
                </a:solidFill>
              </a:rPr>
              <a:t>La balanza comercial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51">
                                            <p:bg/>
                                          </p:spTgt>
                                        </p:tgtEl>
                                        <p:attrNameLst>
                                          <p:attrName>style.visibility</p:attrName>
                                        </p:attrNameLst>
                                      </p:cBhvr>
                                      <p:to>
                                        <p:strVal val="visible"/>
                                      </p:to>
                                    </p:set>
                                    <p:animEffect transition="in" filter="wipe(down)">
                                      <p:cBhvr>
                                        <p:cTn id="7" dur="580">
                                          <p:stCondLst>
                                            <p:cond delay="0"/>
                                          </p:stCondLst>
                                        </p:cTn>
                                        <p:tgtEl>
                                          <p:spTgt spid="2051">
                                            <p:bg/>
                                          </p:spTgt>
                                        </p:tgtEl>
                                      </p:cBhvr>
                                    </p:animEffect>
                                    <p:anim calcmode="lin" valueType="num">
                                      <p:cBhvr>
                                        <p:cTn id="8" dur="1822" tmFilter="0,0; 0.14,0.36; 0.43,0.73; 0.71,0.91; 1.0,1.0">
                                          <p:stCondLst>
                                            <p:cond delay="0"/>
                                          </p:stCondLst>
                                        </p:cTn>
                                        <p:tgtEl>
                                          <p:spTgt spid="2051">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1">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1">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1">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1">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1">
                                            <p:bg/>
                                          </p:spTgt>
                                        </p:tgtEl>
                                      </p:cBhvr>
                                      <p:to x="100000" y="60000"/>
                                    </p:animScale>
                                    <p:animScale>
                                      <p:cBhvr>
                                        <p:cTn id="14" dur="166" decel="50000">
                                          <p:stCondLst>
                                            <p:cond delay="676"/>
                                          </p:stCondLst>
                                        </p:cTn>
                                        <p:tgtEl>
                                          <p:spTgt spid="2051">
                                            <p:bg/>
                                          </p:spTgt>
                                        </p:tgtEl>
                                      </p:cBhvr>
                                      <p:to x="100000" y="100000"/>
                                    </p:animScale>
                                    <p:animScale>
                                      <p:cBhvr>
                                        <p:cTn id="15" dur="26">
                                          <p:stCondLst>
                                            <p:cond delay="1312"/>
                                          </p:stCondLst>
                                        </p:cTn>
                                        <p:tgtEl>
                                          <p:spTgt spid="2051">
                                            <p:bg/>
                                          </p:spTgt>
                                        </p:tgtEl>
                                      </p:cBhvr>
                                      <p:to x="100000" y="80000"/>
                                    </p:animScale>
                                    <p:animScale>
                                      <p:cBhvr>
                                        <p:cTn id="16" dur="166" decel="50000">
                                          <p:stCondLst>
                                            <p:cond delay="1338"/>
                                          </p:stCondLst>
                                        </p:cTn>
                                        <p:tgtEl>
                                          <p:spTgt spid="2051">
                                            <p:bg/>
                                          </p:spTgt>
                                        </p:tgtEl>
                                      </p:cBhvr>
                                      <p:to x="100000" y="100000"/>
                                    </p:animScale>
                                    <p:animScale>
                                      <p:cBhvr>
                                        <p:cTn id="17" dur="26">
                                          <p:stCondLst>
                                            <p:cond delay="1642"/>
                                          </p:stCondLst>
                                        </p:cTn>
                                        <p:tgtEl>
                                          <p:spTgt spid="2051">
                                            <p:bg/>
                                          </p:spTgt>
                                        </p:tgtEl>
                                      </p:cBhvr>
                                      <p:to x="100000" y="90000"/>
                                    </p:animScale>
                                    <p:animScale>
                                      <p:cBhvr>
                                        <p:cTn id="18" dur="166" decel="50000">
                                          <p:stCondLst>
                                            <p:cond delay="1668"/>
                                          </p:stCondLst>
                                        </p:cTn>
                                        <p:tgtEl>
                                          <p:spTgt spid="2051">
                                            <p:bg/>
                                          </p:spTgt>
                                        </p:tgtEl>
                                      </p:cBhvr>
                                      <p:to x="100000" y="100000"/>
                                    </p:animScale>
                                    <p:animScale>
                                      <p:cBhvr>
                                        <p:cTn id="19" dur="26">
                                          <p:stCondLst>
                                            <p:cond delay="1808"/>
                                          </p:stCondLst>
                                        </p:cTn>
                                        <p:tgtEl>
                                          <p:spTgt spid="2051">
                                            <p:bg/>
                                          </p:spTgt>
                                        </p:tgtEl>
                                      </p:cBhvr>
                                      <p:to x="100000" y="95000"/>
                                    </p:animScale>
                                    <p:animScale>
                                      <p:cBhvr>
                                        <p:cTn id="20" dur="166" decel="50000">
                                          <p:stCondLst>
                                            <p:cond delay="1834"/>
                                          </p:stCondLst>
                                        </p:cTn>
                                        <p:tgtEl>
                                          <p:spTgt spid="2051">
                                            <p:bg/>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51">
                                            <p:txEl>
                                              <p:pRg st="0" end="0"/>
                                            </p:txEl>
                                          </p:spTgt>
                                        </p:tgtEl>
                                        <p:attrNameLst>
                                          <p:attrName>style.visibility</p:attrName>
                                        </p:attrNameLst>
                                      </p:cBhvr>
                                      <p:to>
                                        <p:strVal val="visible"/>
                                      </p:to>
                                    </p:set>
                                    <p:animEffect transition="in" filter="wipe(down)">
                                      <p:cBhvr>
                                        <p:cTn id="23" dur="580">
                                          <p:stCondLst>
                                            <p:cond delay="0"/>
                                          </p:stCondLst>
                                        </p:cTn>
                                        <p:tgtEl>
                                          <p:spTgt spid="2051">
                                            <p:txEl>
                                              <p:pRg st="0" end="0"/>
                                            </p:txEl>
                                          </p:spTgt>
                                        </p:tgtEl>
                                      </p:cBhvr>
                                    </p:animEffect>
                                    <p:anim calcmode="lin" valueType="num">
                                      <p:cBhvr>
                                        <p:cTn id="24" dur="1822" tmFilter="0,0; 0.14,0.36; 0.43,0.73; 0.71,0.91; 1.0,1.0">
                                          <p:stCondLst>
                                            <p:cond delay="0"/>
                                          </p:stCondLst>
                                        </p:cTn>
                                        <p:tgtEl>
                                          <p:spTgt spid="2051">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51">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51">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51">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51">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2051">
                                            <p:txEl>
                                              <p:pRg st="0" end="0"/>
                                            </p:txEl>
                                          </p:spTgt>
                                        </p:tgtEl>
                                      </p:cBhvr>
                                      <p:to x="100000" y="60000"/>
                                    </p:animScale>
                                    <p:animScale>
                                      <p:cBhvr>
                                        <p:cTn id="30" dur="166" decel="50000">
                                          <p:stCondLst>
                                            <p:cond delay="676"/>
                                          </p:stCondLst>
                                        </p:cTn>
                                        <p:tgtEl>
                                          <p:spTgt spid="2051">
                                            <p:txEl>
                                              <p:pRg st="0" end="0"/>
                                            </p:txEl>
                                          </p:spTgt>
                                        </p:tgtEl>
                                      </p:cBhvr>
                                      <p:to x="100000" y="100000"/>
                                    </p:animScale>
                                    <p:animScale>
                                      <p:cBhvr>
                                        <p:cTn id="31" dur="26">
                                          <p:stCondLst>
                                            <p:cond delay="1312"/>
                                          </p:stCondLst>
                                        </p:cTn>
                                        <p:tgtEl>
                                          <p:spTgt spid="2051">
                                            <p:txEl>
                                              <p:pRg st="0" end="0"/>
                                            </p:txEl>
                                          </p:spTgt>
                                        </p:tgtEl>
                                      </p:cBhvr>
                                      <p:to x="100000" y="80000"/>
                                    </p:animScale>
                                    <p:animScale>
                                      <p:cBhvr>
                                        <p:cTn id="32" dur="166" decel="50000">
                                          <p:stCondLst>
                                            <p:cond delay="1338"/>
                                          </p:stCondLst>
                                        </p:cTn>
                                        <p:tgtEl>
                                          <p:spTgt spid="2051">
                                            <p:txEl>
                                              <p:pRg st="0" end="0"/>
                                            </p:txEl>
                                          </p:spTgt>
                                        </p:tgtEl>
                                      </p:cBhvr>
                                      <p:to x="100000" y="100000"/>
                                    </p:animScale>
                                    <p:animScale>
                                      <p:cBhvr>
                                        <p:cTn id="33" dur="26">
                                          <p:stCondLst>
                                            <p:cond delay="1642"/>
                                          </p:stCondLst>
                                        </p:cTn>
                                        <p:tgtEl>
                                          <p:spTgt spid="2051">
                                            <p:txEl>
                                              <p:pRg st="0" end="0"/>
                                            </p:txEl>
                                          </p:spTgt>
                                        </p:tgtEl>
                                      </p:cBhvr>
                                      <p:to x="100000" y="90000"/>
                                    </p:animScale>
                                    <p:animScale>
                                      <p:cBhvr>
                                        <p:cTn id="34" dur="166" decel="50000">
                                          <p:stCondLst>
                                            <p:cond delay="1668"/>
                                          </p:stCondLst>
                                        </p:cTn>
                                        <p:tgtEl>
                                          <p:spTgt spid="2051">
                                            <p:txEl>
                                              <p:pRg st="0" end="0"/>
                                            </p:txEl>
                                          </p:spTgt>
                                        </p:tgtEl>
                                      </p:cBhvr>
                                      <p:to x="100000" y="100000"/>
                                    </p:animScale>
                                    <p:animScale>
                                      <p:cBhvr>
                                        <p:cTn id="35" dur="26">
                                          <p:stCondLst>
                                            <p:cond delay="1808"/>
                                          </p:stCondLst>
                                        </p:cTn>
                                        <p:tgtEl>
                                          <p:spTgt spid="2051">
                                            <p:txEl>
                                              <p:pRg st="0" end="0"/>
                                            </p:txEl>
                                          </p:spTgt>
                                        </p:tgtEl>
                                      </p:cBhvr>
                                      <p:to x="100000" y="95000"/>
                                    </p:animScale>
                                    <p:animScale>
                                      <p:cBhvr>
                                        <p:cTn id="36" dur="166" decel="50000">
                                          <p:stCondLst>
                                            <p:cond delay="1834"/>
                                          </p:stCondLst>
                                        </p:cTn>
                                        <p:tgtEl>
                                          <p:spTgt spid="2051">
                                            <p:txEl>
                                              <p:pRg st="0" end="0"/>
                                            </p:txEl>
                                          </p:spTgt>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2050"/>
                                        </p:tgtEl>
                                        <p:attrNameLst>
                                          <p:attrName>style.visibility</p:attrName>
                                        </p:attrNameLst>
                                      </p:cBhvr>
                                      <p:to>
                                        <p:strVal val="visible"/>
                                      </p:to>
                                    </p:set>
                                    <p:animEffect transition="in" filter="wipe(down)">
                                      <p:cBhvr>
                                        <p:cTn id="39" dur="580">
                                          <p:stCondLst>
                                            <p:cond delay="0"/>
                                          </p:stCondLst>
                                        </p:cTn>
                                        <p:tgtEl>
                                          <p:spTgt spid="2050"/>
                                        </p:tgtEl>
                                      </p:cBhvr>
                                    </p:animEffect>
                                    <p:anim calcmode="lin" valueType="num">
                                      <p:cBhvr>
                                        <p:cTn id="40"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0"/>
                                        </p:tgtEl>
                                      </p:cBhvr>
                                      <p:to x="100000" y="60000"/>
                                    </p:animScale>
                                    <p:animScale>
                                      <p:cBhvr>
                                        <p:cTn id="46" dur="166" decel="50000">
                                          <p:stCondLst>
                                            <p:cond delay="676"/>
                                          </p:stCondLst>
                                        </p:cTn>
                                        <p:tgtEl>
                                          <p:spTgt spid="2050"/>
                                        </p:tgtEl>
                                      </p:cBhvr>
                                      <p:to x="100000" y="100000"/>
                                    </p:animScale>
                                    <p:animScale>
                                      <p:cBhvr>
                                        <p:cTn id="47" dur="26">
                                          <p:stCondLst>
                                            <p:cond delay="1312"/>
                                          </p:stCondLst>
                                        </p:cTn>
                                        <p:tgtEl>
                                          <p:spTgt spid="2050"/>
                                        </p:tgtEl>
                                      </p:cBhvr>
                                      <p:to x="100000" y="80000"/>
                                    </p:animScale>
                                    <p:animScale>
                                      <p:cBhvr>
                                        <p:cTn id="48" dur="166" decel="50000">
                                          <p:stCondLst>
                                            <p:cond delay="1338"/>
                                          </p:stCondLst>
                                        </p:cTn>
                                        <p:tgtEl>
                                          <p:spTgt spid="2050"/>
                                        </p:tgtEl>
                                      </p:cBhvr>
                                      <p:to x="100000" y="100000"/>
                                    </p:animScale>
                                    <p:animScale>
                                      <p:cBhvr>
                                        <p:cTn id="49" dur="26">
                                          <p:stCondLst>
                                            <p:cond delay="1642"/>
                                          </p:stCondLst>
                                        </p:cTn>
                                        <p:tgtEl>
                                          <p:spTgt spid="2050"/>
                                        </p:tgtEl>
                                      </p:cBhvr>
                                      <p:to x="100000" y="90000"/>
                                    </p:animScale>
                                    <p:animScale>
                                      <p:cBhvr>
                                        <p:cTn id="50" dur="166" decel="50000">
                                          <p:stCondLst>
                                            <p:cond delay="1668"/>
                                          </p:stCondLst>
                                        </p:cTn>
                                        <p:tgtEl>
                                          <p:spTgt spid="2050"/>
                                        </p:tgtEl>
                                      </p:cBhvr>
                                      <p:to x="100000" y="100000"/>
                                    </p:animScale>
                                    <p:animScale>
                                      <p:cBhvr>
                                        <p:cTn id="51" dur="26">
                                          <p:stCondLst>
                                            <p:cond delay="1808"/>
                                          </p:stCondLst>
                                        </p:cTn>
                                        <p:tgtEl>
                                          <p:spTgt spid="2050"/>
                                        </p:tgtEl>
                                      </p:cBhvr>
                                      <p:to x="100000" y="95000"/>
                                    </p:animScale>
                                    <p:animScale>
                                      <p:cBhvr>
                                        <p:cTn id="52"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P spid="2051"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hangingPunct="1">
              <a:defRPr/>
            </a:pPr>
            <a:r>
              <a:rPr lang="es-ES_tradnl" sz="3600"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mj-ea"/>
                <a:cs typeface="+mj-cs"/>
              </a:rPr>
              <a:t>El intercambio entre países</a:t>
            </a:r>
            <a:endParaRPr lang="es-MX" sz="3600"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mj-ea"/>
              <a:cs typeface="+mj-cs"/>
            </a:endParaRPr>
          </a:p>
        </p:txBody>
      </p:sp>
      <p:sp>
        <p:nvSpPr>
          <p:cNvPr id="445442" name="Marcador de contenido 2"/>
          <p:cNvSpPr>
            <a:spLocks noGrp="1"/>
          </p:cNvSpPr>
          <p:nvPr>
            <p:ph idx="1"/>
          </p:nvPr>
        </p:nvSpPr>
        <p:spPr>
          <a:xfrm>
            <a:off x="35496" y="1412776"/>
            <a:ext cx="8856984" cy="5257800"/>
          </a:xfrm>
        </p:spPr>
        <p:txBody>
          <a:bodyPr/>
          <a:lstStyle/>
          <a:p>
            <a:pPr algn="just" eaLnBrk="1" hangingPunct="1">
              <a:buFontTx/>
              <a:buNone/>
            </a:pPr>
            <a:r>
              <a:rPr lang="es-ES_tradnl" dirty="0" smtClean="0">
                <a:solidFill>
                  <a:srgbClr val="008000"/>
                </a:solidFill>
                <a:ea typeface="ＭＳ Ｐゴシック" pitchFamily="34" charset="-128"/>
              </a:rPr>
              <a:t>   El intercambio entre países tiene grandes ventajas para el mundo.</a:t>
            </a:r>
          </a:p>
          <a:p>
            <a:pPr algn="just" eaLnBrk="1" hangingPunct="1">
              <a:buFontTx/>
              <a:buNone/>
            </a:pPr>
            <a:endParaRPr lang="es-ES_tradnl" sz="1600" dirty="0" smtClean="0">
              <a:ea typeface="ＭＳ Ｐゴシック" pitchFamily="34" charset="-128"/>
            </a:endParaRPr>
          </a:p>
          <a:p>
            <a:pPr algn="just" eaLnBrk="1" hangingPunct="1">
              <a:buFontTx/>
              <a:buNone/>
            </a:pPr>
            <a:r>
              <a:rPr lang="es-ES_tradnl" dirty="0" smtClean="0">
                <a:ea typeface="ＭＳ Ｐゴシック" pitchFamily="34" charset="-128"/>
              </a:rPr>
              <a:t>   </a:t>
            </a:r>
            <a:r>
              <a:rPr lang="es-ES_tradnl" dirty="0" smtClean="0">
                <a:solidFill>
                  <a:srgbClr val="0000FF"/>
                </a:solidFill>
                <a:ea typeface="ＭＳ Ｐゴシック" pitchFamily="34" charset="-128"/>
              </a:rPr>
              <a:t>Esto se debe a que algunas regiones son mejores que otras para la producción de cierta clase de bienes.</a:t>
            </a:r>
          </a:p>
          <a:p>
            <a:pPr algn="just" eaLnBrk="1" hangingPunct="1">
              <a:buFontTx/>
              <a:buNone/>
            </a:pPr>
            <a:endParaRPr lang="es-ES_tradnl" sz="1600" dirty="0" smtClean="0">
              <a:solidFill>
                <a:srgbClr val="0000FF"/>
              </a:solidFill>
              <a:ea typeface="ＭＳ Ｐゴシック" pitchFamily="34" charset="-128"/>
            </a:endParaRPr>
          </a:p>
          <a:p>
            <a:pPr algn="just" eaLnBrk="1" hangingPunct="1">
              <a:buFontTx/>
              <a:buNone/>
            </a:pPr>
            <a:r>
              <a:rPr lang="es-ES_tradnl" dirty="0" smtClean="0">
                <a:solidFill>
                  <a:srgbClr val="FF0000"/>
                </a:solidFill>
                <a:ea typeface="ＭＳ Ｐゴシック" pitchFamily="34" charset="-128"/>
              </a:rPr>
              <a:t>   La cooperación entre países, a través del comercio, puede incrementar el bienestar en las diferentes economías del mundo.</a:t>
            </a:r>
            <a:r>
              <a:rPr lang="es-ES_tradnl" dirty="0" smtClean="0">
                <a:ea typeface="ＭＳ Ｐゴシック" pitchFamily="34" charset="-128"/>
              </a:rPr>
              <a:t> </a:t>
            </a:r>
          </a:p>
          <a:p>
            <a:pPr algn="just" eaLnBrk="1" hangingPunct="1"/>
            <a:endParaRPr lang="es-ES_tradnl" dirty="0" smtClean="0">
              <a:ea typeface="ＭＳ Ｐゴシック" pitchFamily="34" charset="-128"/>
            </a:endParaRPr>
          </a:p>
          <a:p>
            <a:pPr algn="just" eaLnBrk="1" hangingPunct="1">
              <a:buFontTx/>
              <a:buNone/>
            </a:pPr>
            <a:endParaRPr lang="es-ES_tradnl" dirty="0" smtClean="0">
              <a:solidFill>
                <a:srgbClr val="0000FF"/>
              </a:solidFill>
              <a:ea typeface="ＭＳ Ｐゴシック" pitchFamily="34" charset="-128"/>
            </a:endParaRPr>
          </a:p>
          <a:p>
            <a:pPr algn="just" eaLnBrk="1" hangingPunct="1">
              <a:buFontTx/>
              <a:buNone/>
            </a:pPr>
            <a:endParaRPr lang="es-ES_tradnl" dirty="0" smtClean="0">
              <a:ea typeface="ＭＳ Ｐゴシック" pitchFamily="34" charset="-128"/>
            </a:endParaRPr>
          </a:p>
        </p:txBody>
      </p:sp>
      <p:pic>
        <p:nvPicPr>
          <p:cNvPr id="445443" name="Imagen 4"/>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4644008" y="2636912"/>
            <a:ext cx="3384376" cy="25141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5444" name="Imagen 5"/>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611560" y="2636912"/>
            <a:ext cx="3461543" cy="24824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45442">
                                            <p:txEl>
                                              <p:pRg st="0" end="0"/>
                                            </p:txEl>
                                          </p:spTgt>
                                        </p:tgtEl>
                                        <p:attrNameLst>
                                          <p:attrName>style.visibility</p:attrName>
                                        </p:attrNameLst>
                                      </p:cBhvr>
                                      <p:to>
                                        <p:strVal val="visible"/>
                                      </p:to>
                                    </p:set>
                                    <p:anim calcmode="lin" valueType="num">
                                      <p:cBhvr>
                                        <p:cTn id="14" dur="1000" fill="hold"/>
                                        <p:tgtEl>
                                          <p:spTgt spid="445442">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445442">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445442">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445444"/>
                                        </p:tgtEl>
                                        <p:attrNameLst>
                                          <p:attrName>style.visibility</p:attrName>
                                        </p:attrNameLst>
                                      </p:cBhvr>
                                      <p:to>
                                        <p:strVal val="visible"/>
                                      </p:to>
                                    </p:set>
                                    <p:anim calcmode="lin" valueType="num">
                                      <p:cBhvr>
                                        <p:cTn id="19" dur="1000" fill="hold"/>
                                        <p:tgtEl>
                                          <p:spTgt spid="445444"/>
                                        </p:tgtEl>
                                        <p:attrNameLst>
                                          <p:attrName>ppt_w</p:attrName>
                                        </p:attrNameLst>
                                      </p:cBhvr>
                                      <p:tavLst>
                                        <p:tav tm="0">
                                          <p:val>
                                            <p:strVal val="#ppt_w*0.70"/>
                                          </p:val>
                                        </p:tav>
                                        <p:tav tm="100000">
                                          <p:val>
                                            <p:strVal val="#ppt_w"/>
                                          </p:val>
                                        </p:tav>
                                      </p:tavLst>
                                    </p:anim>
                                    <p:anim calcmode="lin" valueType="num">
                                      <p:cBhvr>
                                        <p:cTn id="20" dur="1000" fill="hold"/>
                                        <p:tgtEl>
                                          <p:spTgt spid="445444"/>
                                        </p:tgtEl>
                                        <p:attrNameLst>
                                          <p:attrName>ppt_h</p:attrName>
                                        </p:attrNameLst>
                                      </p:cBhvr>
                                      <p:tavLst>
                                        <p:tav tm="0">
                                          <p:val>
                                            <p:strVal val="#ppt_h"/>
                                          </p:val>
                                        </p:tav>
                                        <p:tav tm="100000">
                                          <p:val>
                                            <p:strVal val="#ppt_h"/>
                                          </p:val>
                                        </p:tav>
                                      </p:tavLst>
                                    </p:anim>
                                    <p:animEffect transition="in" filter="fade">
                                      <p:cBhvr>
                                        <p:cTn id="21" dur="1000"/>
                                        <p:tgtEl>
                                          <p:spTgt spid="445444"/>
                                        </p:tgtEl>
                                      </p:cBhvr>
                                    </p:animEffect>
                                  </p:childTnLst>
                                </p:cTn>
                              </p:par>
                              <p:par>
                                <p:cTn id="22" presetID="55" presetClass="entr" presetSubtype="0" fill="hold" nodeType="withEffect">
                                  <p:stCondLst>
                                    <p:cond delay="0"/>
                                  </p:stCondLst>
                                  <p:childTnLst>
                                    <p:set>
                                      <p:cBhvr>
                                        <p:cTn id="23" dur="1" fill="hold">
                                          <p:stCondLst>
                                            <p:cond delay="0"/>
                                          </p:stCondLst>
                                        </p:cTn>
                                        <p:tgtEl>
                                          <p:spTgt spid="445443"/>
                                        </p:tgtEl>
                                        <p:attrNameLst>
                                          <p:attrName>style.visibility</p:attrName>
                                        </p:attrNameLst>
                                      </p:cBhvr>
                                      <p:to>
                                        <p:strVal val="visible"/>
                                      </p:to>
                                    </p:set>
                                    <p:anim calcmode="lin" valueType="num">
                                      <p:cBhvr>
                                        <p:cTn id="24" dur="1000" fill="hold"/>
                                        <p:tgtEl>
                                          <p:spTgt spid="445443"/>
                                        </p:tgtEl>
                                        <p:attrNameLst>
                                          <p:attrName>ppt_w</p:attrName>
                                        </p:attrNameLst>
                                      </p:cBhvr>
                                      <p:tavLst>
                                        <p:tav tm="0">
                                          <p:val>
                                            <p:strVal val="#ppt_w*0.70"/>
                                          </p:val>
                                        </p:tav>
                                        <p:tav tm="100000">
                                          <p:val>
                                            <p:strVal val="#ppt_w"/>
                                          </p:val>
                                        </p:tav>
                                      </p:tavLst>
                                    </p:anim>
                                    <p:anim calcmode="lin" valueType="num">
                                      <p:cBhvr>
                                        <p:cTn id="25" dur="1000" fill="hold"/>
                                        <p:tgtEl>
                                          <p:spTgt spid="445443"/>
                                        </p:tgtEl>
                                        <p:attrNameLst>
                                          <p:attrName>ppt_h</p:attrName>
                                        </p:attrNameLst>
                                      </p:cBhvr>
                                      <p:tavLst>
                                        <p:tav tm="0">
                                          <p:val>
                                            <p:strVal val="#ppt_h"/>
                                          </p:val>
                                        </p:tav>
                                        <p:tav tm="100000">
                                          <p:val>
                                            <p:strVal val="#ppt_h"/>
                                          </p:val>
                                        </p:tav>
                                      </p:tavLst>
                                    </p:anim>
                                    <p:animEffect transition="in" filter="fade">
                                      <p:cBhvr>
                                        <p:cTn id="26" dur="1000"/>
                                        <p:tgtEl>
                                          <p:spTgt spid="44544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445444"/>
                                        </p:tgtEl>
                                      </p:cBhvr>
                                    </p:animEffect>
                                    <p:anim calcmode="lin" valueType="num">
                                      <p:cBhvr>
                                        <p:cTn id="31" dur="1000"/>
                                        <p:tgtEl>
                                          <p:spTgt spid="445444"/>
                                        </p:tgtEl>
                                        <p:attrNameLst>
                                          <p:attrName>ppt_x</p:attrName>
                                        </p:attrNameLst>
                                      </p:cBhvr>
                                      <p:tavLst>
                                        <p:tav tm="0">
                                          <p:val>
                                            <p:strVal val="ppt_x"/>
                                          </p:val>
                                        </p:tav>
                                        <p:tav tm="100000">
                                          <p:val>
                                            <p:strVal val="ppt_x"/>
                                          </p:val>
                                        </p:tav>
                                      </p:tavLst>
                                    </p:anim>
                                    <p:anim calcmode="lin" valueType="num">
                                      <p:cBhvr>
                                        <p:cTn id="32" dur="1000"/>
                                        <p:tgtEl>
                                          <p:spTgt spid="445444"/>
                                        </p:tgtEl>
                                        <p:attrNameLst>
                                          <p:attrName>ppt_y</p:attrName>
                                        </p:attrNameLst>
                                      </p:cBhvr>
                                      <p:tavLst>
                                        <p:tav tm="0">
                                          <p:val>
                                            <p:strVal val="ppt_y"/>
                                          </p:val>
                                        </p:tav>
                                        <p:tav tm="100000">
                                          <p:val>
                                            <p:strVal val="ppt_y+.1"/>
                                          </p:val>
                                        </p:tav>
                                      </p:tavLst>
                                    </p:anim>
                                    <p:set>
                                      <p:cBhvr>
                                        <p:cTn id="33" dur="1" fill="hold">
                                          <p:stCondLst>
                                            <p:cond delay="999"/>
                                          </p:stCondLst>
                                        </p:cTn>
                                        <p:tgtEl>
                                          <p:spTgt spid="445444"/>
                                        </p:tgtEl>
                                        <p:attrNameLst>
                                          <p:attrName>style.visibility</p:attrName>
                                        </p:attrNameLst>
                                      </p:cBhvr>
                                      <p:to>
                                        <p:strVal val="hidden"/>
                                      </p:to>
                                    </p:set>
                                  </p:childTnLst>
                                </p:cTn>
                              </p:par>
                              <p:par>
                                <p:cTn id="34" presetID="42" presetClass="exit" presetSubtype="0" fill="hold" nodeType="withEffect">
                                  <p:stCondLst>
                                    <p:cond delay="0"/>
                                  </p:stCondLst>
                                  <p:childTnLst>
                                    <p:animEffect transition="out" filter="fade">
                                      <p:cBhvr>
                                        <p:cTn id="35" dur="1000"/>
                                        <p:tgtEl>
                                          <p:spTgt spid="445443"/>
                                        </p:tgtEl>
                                      </p:cBhvr>
                                    </p:animEffect>
                                    <p:anim calcmode="lin" valueType="num">
                                      <p:cBhvr>
                                        <p:cTn id="36" dur="1000"/>
                                        <p:tgtEl>
                                          <p:spTgt spid="445443"/>
                                        </p:tgtEl>
                                        <p:attrNameLst>
                                          <p:attrName>ppt_x</p:attrName>
                                        </p:attrNameLst>
                                      </p:cBhvr>
                                      <p:tavLst>
                                        <p:tav tm="0">
                                          <p:val>
                                            <p:strVal val="ppt_x"/>
                                          </p:val>
                                        </p:tav>
                                        <p:tav tm="100000">
                                          <p:val>
                                            <p:strVal val="ppt_x"/>
                                          </p:val>
                                        </p:tav>
                                      </p:tavLst>
                                    </p:anim>
                                    <p:anim calcmode="lin" valueType="num">
                                      <p:cBhvr>
                                        <p:cTn id="37" dur="1000"/>
                                        <p:tgtEl>
                                          <p:spTgt spid="445443"/>
                                        </p:tgtEl>
                                        <p:attrNameLst>
                                          <p:attrName>ppt_y</p:attrName>
                                        </p:attrNameLst>
                                      </p:cBhvr>
                                      <p:tavLst>
                                        <p:tav tm="0">
                                          <p:val>
                                            <p:strVal val="ppt_y"/>
                                          </p:val>
                                        </p:tav>
                                        <p:tav tm="100000">
                                          <p:val>
                                            <p:strVal val="ppt_y+.1"/>
                                          </p:val>
                                        </p:tav>
                                      </p:tavLst>
                                    </p:anim>
                                    <p:set>
                                      <p:cBhvr>
                                        <p:cTn id="38" dur="1" fill="hold">
                                          <p:stCondLst>
                                            <p:cond delay="999"/>
                                          </p:stCondLst>
                                        </p:cTn>
                                        <p:tgtEl>
                                          <p:spTgt spid="445443"/>
                                        </p:tgtEl>
                                        <p:attrNameLst>
                                          <p:attrName>style.visibility</p:attrName>
                                        </p:attrNameLst>
                                      </p:cBhvr>
                                      <p:to>
                                        <p:strVal val="hidden"/>
                                      </p:to>
                                    </p:set>
                                  </p:childTnLst>
                                </p:cTn>
                              </p:par>
                              <p:par>
                                <p:cTn id="39" presetID="22" presetClass="entr" presetSubtype="4" fill="hold" nodeType="withEffect">
                                  <p:stCondLst>
                                    <p:cond delay="0"/>
                                  </p:stCondLst>
                                  <p:childTnLst>
                                    <p:set>
                                      <p:cBhvr>
                                        <p:cTn id="40" dur="1" fill="hold">
                                          <p:stCondLst>
                                            <p:cond delay="0"/>
                                          </p:stCondLst>
                                        </p:cTn>
                                        <p:tgtEl>
                                          <p:spTgt spid="445442">
                                            <p:txEl>
                                              <p:pRg st="2" end="2"/>
                                            </p:txEl>
                                          </p:spTgt>
                                        </p:tgtEl>
                                        <p:attrNameLst>
                                          <p:attrName>style.visibility</p:attrName>
                                        </p:attrNameLst>
                                      </p:cBhvr>
                                      <p:to>
                                        <p:strVal val="visible"/>
                                      </p:to>
                                    </p:set>
                                    <p:animEffect transition="in" filter="wipe(down)">
                                      <p:cBhvr>
                                        <p:cTn id="41" dur="500"/>
                                        <p:tgtEl>
                                          <p:spTgt spid="445442">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445442">
                                            <p:txEl>
                                              <p:pRg st="4" end="4"/>
                                            </p:txEl>
                                          </p:spTgt>
                                        </p:tgtEl>
                                        <p:attrNameLst>
                                          <p:attrName>style.visibility</p:attrName>
                                        </p:attrNameLst>
                                      </p:cBhvr>
                                      <p:to>
                                        <p:strVal val="visible"/>
                                      </p:to>
                                    </p:set>
                                    <p:anim calcmode="lin" valueType="num">
                                      <p:cBhvr>
                                        <p:cTn id="46" dur="1000" fill="hold"/>
                                        <p:tgtEl>
                                          <p:spTgt spid="445442">
                                            <p:txEl>
                                              <p:pRg st="4" end="4"/>
                                            </p:txEl>
                                          </p:spTgt>
                                        </p:tgtEl>
                                        <p:attrNameLst>
                                          <p:attrName>ppt_w</p:attrName>
                                        </p:attrNameLst>
                                      </p:cBhvr>
                                      <p:tavLst>
                                        <p:tav tm="0">
                                          <p:val>
                                            <p:strVal val="#ppt_w*0.70"/>
                                          </p:val>
                                        </p:tav>
                                        <p:tav tm="100000">
                                          <p:val>
                                            <p:strVal val="#ppt_w"/>
                                          </p:val>
                                        </p:tav>
                                      </p:tavLst>
                                    </p:anim>
                                    <p:anim calcmode="lin" valueType="num">
                                      <p:cBhvr>
                                        <p:cTn id="47" dur="1000" fill="hold"/>
                                        <p:tgtEl>
                                          <p:spTgt spid="445442">
                                            <p:txEl>
                                              <p:pRg st="4" end="4"/>
                                            </p:txEl>
                                          </p:spTgt>
                                        </p:tgtEl>
                                        <p:attrNameLst>
                                          <p:attrName>ppt_h</p:attrName>
                                        </p:attrNameLst>
                                      </p:cBhvr>
                                      <p:tavLst>
                                        <p:tav tm="0">
                                          <p:val>
                                            <p:strVal val="#ppt_h"/>
                                          </p:val>
                                        </p:tav>
                                        <p:tav tm="100000">
                                          <p:val>
                                            <p:strVal val="#ppt_h"/>
                                          </p:val>
                                        </p:tav>
                                      </p:tavLst>
                                    </p:anim>
                                    <p:animEffect transition="in" filter="fade">
                                      <p:cBhvr>
                                        <p:cTn id="48" dur="1000"/>
                                        <p:tgtEl>
                                          <p:spTgt spid="4454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Título 1"/>
          <p:cNvSpPr>
            <a:spLocks noGrp="1"/>
          </p:cNvSpPr>
          <p:nvPr>
            <p:ph type="title"/>
          </p:nvPr>
        </p:nvSpPr>
        <p:spPr>
          <a:xfrm>
            <a:off x="323528" y="0"/>
            <a:ext cx="7719392" cy="12192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s-MX" sz="3200"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mj-ea"/>
                <a:cs typeface="+mj-cs"/>
              </a:rPr>
              <a:t>Exportaciones- importaciones</a:t>
            </a:r>
          </a:p>
        </p:txBody>
      </p:sp>
      <p:sp>
        <p:nvSpPr>
          <p:cNvPr id="446466" name="Marcador de contenido 2"/>
          <p:cNvSpPr>
            <a:spLocks noGrp="1"/>
          </p:cNvSpPr>
          <p:nvPr>
            <p:ph idx="1"/>
          </p:nvPr>
        </p:nvSpPr>
        <p:spPr>
          <a:xfrm>
            <a:off x="294456" y="1576536"/>
            <a:ext cx="8382000" cy="4876800"/>
          </a:xfrm>
        </p:spPr>
        <p:txBody>
          <a:bodyPr/>
          <a:lstStyle/>
          <a:p>
            <a:pPr eaLnBrk="1" hangingPunct="1">
              <a:buFontTx/>
              <a:buNone/>
            </a:pPr>
            <a:r>
              <a:rPr lang="es-ES_tradnl" dirty="0" smtClean="0">
                <a:solidFill>
                  <a:srgbClr val="FF0000"/>
                </a:solidFill>
                <a:ea typeface="ＭＳ Ｐゴシック" pitchFamily="34" charset="-128"/>
              </a:rPr>
              <a:t>	Las </a:t>
            </a:r>
            <a:r>
              <a:rPr lang="es-ES_tradnl" b="1" dirty="0" smtClean="0">
                <a:solidFill>
                  <a:srgbClr val="FF0000"/>
                </a:solidFill>
                <a:ea typeface="ＭＳ Ｐゴシック" pitchFamily="34" charset="-128"/>
              </a:rPr>
              <a:t>exportaciones</a:t>
            </a:r>
            <a:r>
              <a:rPr lang="es-ES_tradnl" dirty="0" smtClean="0">
                <a:solidFill>
                  <a:srgbClr val="FF0000"/>
                </a:solidFill>
                <a:ea typeface="ＭＳ Ｐゴシック" pitchFamily="34" charset="-128"/>
              </a:rPr>
              <a:t> </a:t>
            </a:r>
            <a:r>
              <a:rPr lang="es-ES_tradnl" b="1" dirty="0" smtClean="0">
                <a:solidFill>
                  <a:srgbClr val="FF0000"/>
                </a:solidFill>
                <a:ea typeface="ＭＳ Ｐゴシック" pitchFamily="34" charset="-128"/>
              </a:rPr>
              <a:t>(X)</a:t>
            </a:r>
            <a:r>
              <a:rPr lang="es-ES_tradnl" dirty="0" smtClean="0">
                <a:solidFill>
                  <a:srgbClr val="FF0000"/>
                </a:solidFill>
                <a:ea typeface="ＭＳ Ｐゴシック" pitchFamily="34" charset="-128"/>
              </a:rPr>
              <a:t> </a:t>
            </a:r>
            <a:r>
              <a:rPr lang="es-ES_tradnl" dirty="0" smtClean="0">
                <a:solidFill>
                  <a:srgbClr val="0000FF"/>
                </a:solidFill>
                <a:ea typeface="ＭＳ Ｐゴシック" pitchFamily="34" charset="-128"/>
              </a:rPr>
              <a:t>son los bienes y servicios que una economía vende-ofrece al extranjero.</a:t>
            </a:r>
          </a:p>
          <a:p>
            <a:pPr eaLnBrk="1" hangingPunct="1">
              <a:buFontTx/>
              <a:buNone/>
            </a:pPr>
            <a:endParaRPr lang="es-ES_tradnl" dirty="0" smtClean="0">
              <a:ea typeface="ＭＳ Ｐゴシック" pitchFamily="34" charset="-128"/>
            </a:endParaRPr>
          </a:p>
          <a:p>
            <a:pPr eaLnBrk="1" hangingPunct="1">
              <a:buFontTx/>
              <a:buNone/>
            </a:pPr>
            <a:r>
              <a:rPr lang="es-ES_tradnl" dirty="0" smtClean="0">
                <a:solidFill>
                  <a:srgbClr val="FF0000"/>
                </a:solidFill>
                <a:ea typeface="ＭＳ Ｐゴシック" pitchFamily="34" charset="-128"/>
              </a:rPr>
              <a:t> 	Las </a:t>
            </a:r>
            <a:r>
              <a:rPr lang="es-ES_tradnl" b="1" dirty="0" smtClean="0">
                <a:solidFill>
                  <a:srgbClr val="FF0000"/>
                </a:solidFill>
                <a:ea typeface="ＭＳ Ｐゴシック" pitchFamily="34" charset="-128"/>
              </a:rPr>
              <a:t>importaciones (M)</a:t>
            </a:r>
            <a:r>
              <a:rPr lang="es-ES_tradnl" dirty="0" smtClean="0">
                <a:ea typeface="ＭＳ Ｐゴシック" pitchFamily="34" charset="-128"/>
              </a:rPr>
              <a:t> </a:t>
            </a:r>
            <a:r>
              <a:rPr lang="es-ES_tradnl" dirty="0" smtClean="0">
                <a:solidFill>
                  <a:srgbClr val="0000FF"/>
                </a:solidFill>
                <a:ea typeface="ＭＳ Ｐゴシック" pitchFamily="34" charset="-128"/>
              </a:rPr>
              <a:t>son los bienes y servicios que una economía compra del extranjero.          </a:t>
            </a:r>
          </a:p>
          <a:p>
            <a:pPr eaLnBrk="1" hangingPunct="1">
              <a:buFontTx/>
              <a:buNone/>
            </a:pPr>
            <a:endParaRPr lang="es-MX" dirty="0" smtClean="0">
              <a:ea typeface="ＭＳ Ｐゴシック" pitchFamily="34" charset="-128"/>
            </a:endParaRPr>
          </a:p>
        </p:txBody>
      </p:sp>
      <p:pic>
        <p:nvPicPr>
          <p:cNvPr id="446469" name="Imagen 5"/>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3347864" y="3068960"/>
            <a:ext cx="4643965" cy="2587352"/>
          </a:xfrm>
          <a:prstGeom prst="rect">
            <a:avLst/>
          </a:prstGeom>
          <a:noFill/>
          <a:ln w="9525">
            <a:noFill/>
            <a:miter lim="800000"/>
            <a:headEnd/>
            <a:tailEnd/>
          </a:ln>
        </p:spPr>
      </p:pic>
      <p:sp>
        <p:nvSpPr>
          <p:cNvPr id="3" name="Rounded Rectangle 2"/>
          <p:cNvSpPr/>
          <p:nvPr/>
        </p:nvSpPr>
        <p:spPr>
          <a:xfrm>
            <a:off x="3131840" y="5445224"/>
            <a:ext cx="3384376" cy="1080120"/>
          </a:xfrm>
          <a:prstGeom prst="roundRect">
            <a:avLst/>
          </a:prstGeom>
          <a:solidFill>
            <a:srgbClr val="000090"/>
          </a:solidFill>
          <a:effectLst>
            <a:outerShdw blurRad="76200" dir="13500000" sy="23000" kx="1200000" algn="br" rotWithShape="0">
              <a:prstClr val="black">
                <a:alpha val="2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r>
              <a:rPr lang="es-MX" sz="3200" dirty="0"/>
              <a:t> </a:t>
            </a:r>
            <a:r>
              <a:rPr lang="es-MX" sz="3200" dirty="0" smtClean="0"/>
              <a:t>   X </a:t>
            </a:r>
            <a:r>
              <a:rPr lang="es-MX" sz="3200" dirty="0"/>
              <a:t>– M = XN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05186"/>
                                        </p:tgtEl>
                                        <p:attrNameLst>
                                          <p:attrName>style.visibility</p:attrName>
                                        </p:attrNameLst>
                                      </p:cBhvr>
                                      <p:to>
                                        <p:strVal val="visible"/>
                                      </p:to>
                                    </p:set>
                                    <p:animEffect transition="in" filter="circle(in)">
                                      <p:cBhvr>
                                        <p:cTn id="7" dur="2000"/>
                                        <p:tgtEl>
                                          <p:spTgt spid="60518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46466">
                                            <p:txEl>
                                              <p:pRg st="0" end="0"/>
                                            </p:txEl>
                                          </p:spTgt>
                                        </p:tgtEl>
                                        <p:attrNameLst>
                                          <p:attrName>style.visibility</p:attrName>
                                        </p:attrNameLst>
                                      </p:cBhvr>
                                      <p:to>
                                        <p:strVal val="visible"/>
                                      </p:to>
                                    </p:set>
                                    <p:animEffect transition="in" filter="strips(downLeft)">
                                      <p:cBhvr>
                                        <p:cTn id="12" dur="500"/>
                                        <p:tgtEl>
                                          <p:spTgt spid="446466">
                                            <p:txEl>
                                              <p:pRg st="0" end="0"/>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446469"/>
                                        </p:tgtEl>
                                        <p:attrNameLst>
                                          <p:attrName>style.visibility</p:attrName>
                                        </p:attrNameLst>
                                      </p:cBhvr>
                                      <p:to>
                                        <p:strVal val="visible"/>
                                      </p:to>
                                    </p:set>
                                    <p:animEffect transition="in" filter="barn(inVertical)">
                                      <p:cBhvr>
                                        <p:cTn id="16" dur="500"/>
                                        <p:tgtEl>
                                          <p:spTgt spid="446469"/>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xit" presetSubtype="10" fill="hold" nodeType="clickEffect">
                                  <p:stCondLst>
                                    <p:cond delay="0"/>
                                  </p:stCondLst>
                                  <p:childTnLst>
                                    <p:animEffect transition="out" filter="checkerboard(across)">
                                      <p:cBhvr>
                                        <p:cTn id="20" dur="500"/>
                                        <p:tgtEl>
                                          <p:spTgt spid="446469"/>
                                        </p:tgtEl>
                                      </p:cBhvr>
                                    </p:animEffect>
                                    <p:set>
                                      <p:cBhvr>
                                        <p:cTn id="21" dur="1" fill="hold">
                                          <p:stCondLst>
                                            <p:cond delay="499"/>
                                          </p:stCondLst>
                                        </p:cTn>
                                        <p:tgtEl>
                                          <p:spTgt spid="446469"/>
                                        </p:tgtEl>
                                        <p:attrNameLst>
                                          <p:attrName>style.visibility</p:attrName>
                                        </p:attrNameLst>
                                      </p:cBhvr>
                                      <p:to>
                                        <p:strVal val="hidden"/>
                                      </p:to>
                                    </p:set>
                                  </p:childTnLst>
                                </p:cTn>
                              </p:par>
                            </p:childTnLst>
                          </p:cTn>
                        </p:par>
                        <p:par>
                          <p:cTn id="22" fill="hold">
                            <p:stCondLst>
                              <p:cond delay="500"/>
                            </p:stCondLst>
                            <p:childTnLst>
                              <p:par>
                                <p:cTn id="23" presetID="18" presetClass="entr" presetSubtype="12" fill="hold" nodeType="afterEffect">
                                  <p:stCondLst>
                                    <p:cond delay="0"/>
                                  </p:stCondLst>
                                  <p:childTnLst>
                                    <p:set>
                                      <p:cBhvr>
                                        <p:cTn id="24" dur="1" fill="hold">
                                          <p:stCondLst>
                                            <p:cond delay="0"/>
                                          </p:stCondLst>
                                        </p:cTn>
                                        <p:tgtEl>
                                          <p:spTgt spid="446466">
                                            <p:txEl>
                                              <p:pRg st="2" end="2"/>
                                            </p:txEl>
                                          </p:spTgt>
                                        </p:tgtEl>
                                        <p:attrNameLst>
                                          <p:attrName>style.visibility</p:attrName>
                                        </p:attrNameLst>
                                      </p:cBhvr>
                                      <p:to>
                                        <p:strVal val="visible"/>
                                      </p:to>
                                    </p:set>
                                    <p:animEffect transition="in" filter="strips(downLeft)">
                                      <p:cBhvr>
                                        <p:cTn id="25" dur="500"/>
                                        <p:tgtEl>
                                          <p:spTgt spid="44646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 calcmode="lin" valueType="num">
                                      <p:cBhvr>
                                        <p:cTn id="32" dur="500" fill="hold"/>
                                        <p:tgtEl>
                                          <p:spTgt spid="3"/>
                                        </p:tgtEl>
                                        <p:attrNameLst>
                                          <p:attrName>style.rotation</p:attrName>
                                        </p:attrNameLst>
                                      </p:cBhvr>
                                      <p:tavLst>
                                        <p:tav tm="0">
                                          <p:val>
                                            <p:fltVal val="360"/>
                                          </p:val>
                                        </p:tav>
                                        <p:tav tm="100000">
                                          <p:val>
                                            <p:fltVal val="0"/>
                                          </p:val>
                                        </p:tav>
                                      </p:tavLst>
                                    </p:anim>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186"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512" y="-171400"/>
            <a:ext cx="7056784" cy="1524000"/>
          </a:xfrm>
        </p:spPr>
        <p:txBody>
          <a:bodyPr/>
          <a:lstStyle/>
          <a:p>
            <a:pPr algn="ctr" eaLnBrk="1" hangingPunct="1">
              <a:defRPr/>
            </a:pPr>
            <a:r>
              <a:rPr lang="es-MX" sz="2800"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mj-ea"/>
                <a:cs typeface="+mj-cs"/>
              </a:rPr>
              <a:t>Los países que tienen un libre comercio se relacionan con el mundo.</a:t>
            </a:r>
          </a:p>
        </p:txBody>
      </p:sp>
      <p:sp>
        <p:nvSpPr>
          <p:cNvPr id="12" name="Rectángulo redondeado 14">
            <a:hlinkClick r:id="rId3" action="ppaction://hlinksldjump"/>
          </p:cNvPr>
          <p:cNvSpPr/>
          <p:nvPr/>
        </p:nvSpPr>
        <p:spPr>
          <a:xfrm>
            <a:off x="4499992" y="2276872"/>
            <a:ext cx="3960440" cy="1440160"/>
          </a:xfrm>
          <a:prstGeom prst="roundRect">
            <a:avLst/>
          </a:prstGeom>
          <a:solidFill>
            <a:schemeClr val="accent2">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MX" sz="2000" dirty="0" smtClean="0"/>
              <a:t>Exportaciones e importaciones de bienes y servicios en los mercados mundiales</a:t>
            </a:r>
            <a:endParaRPr lang="es-MX" sz="2000" dirty="0"/>
          </a:p>
        </p:txBody>
      </p:sp>
      <p:sp>
        <p:nvSpPr>
          <p:cNvPr id="13" name="Rectángulo redondeado 14">
            <a:hlinkClick r:id="rId3" action="ppaction://hlinksldjump"/>
          </p:cNvPr>
          <p:cNvSpPr/>
          <p:nvPr/>
        </p:nvSpPr>
        <p:spPr>
          <a:xfrm>
            <a:off x="4499992" y="4581128"/>
            <a:ext cx="3960440" cy="1512168"/>
          </a:xfrm>
          <a:prstGeom prst="roundRect">
            <a:avLst/>
          </a:prstGeom>
          <a:solidFill>
            <a:schemeClr val="accent2">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MX" sz="2000" dirty="0" smtClean="0"/>
              <a:t>Compra y venta de activos de capital de los mercados financieros mundiales</a:t>
            </a:r>
            <a:endParaRPr lang="es-MX" sz="2000" dirty="0"/>
          </a:p>
        </p:txBody>
      </p:sp>
      <p:sp>
        <p:nvSpPr>
          <p:cNvPr id="4" name="Bent Arrow 3"/>
          <p:cNvSpPr/>
          <p:nvPr/>
        </p:nvSpPr>
        <p:spPr>
          <a:xfrm>
            <a:off x="2843808" y="2780928"/>
            <a:ext cx="1656184" cy="648072"/>
          </a:xfrm>
          <a:prstGeom prst="bentArrow">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solidFill>
                <a:schemeClr val="tx1"/>
              </a:solidFill>
            </a:endParaRPr>
          </a:p>
        </p:txBody>
      </p:sp>
      <p:sp>
        <p:nvSpPr>
          <p:cNvPr id="15" name="Bent Arrow 14"/>
          <p:cNvSpPr/>
          <p:nvPr/>
        </p:nvSpPr>
        <p:spPr>
          <a:xfrm flipV="1">
            <a:off x="2843808" y="4437112"/>
            <a:ext cx="1656184" cy="711696"/>
          </a:xfrm>
          <a:prstGeom prst="bentArrow">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solidFill>
                <a:schemeClr val="tx1"/>
              </a:solidFill>
            </a:endParaRPr>
          </a:p>
        </p:txBody>
      </p:sp>
      <p:sp>
        <p:nvSpPr>
          <p:cNvPr id="11" name="Rectángulo redondeado 14">
            <a:hlinkClick r:id="rId3" action="ppaction://hlinksldjump"/>
          </p:cNvPr>
          <p:cNvSpPr/>
          <p:nvPr/>
        </p:nvSpPr>
        <p:spPr>
          <a:xfrm>
            <a:off x="323528" y="3356992"/>
            <a:ext cx="3384376" cy="1080120"/>
          </a:xfrm>
          <a:prstGeom prst="roundRect">
            <a:avLst/>
          </a:prstGeom>
          <a:solidFill>
            <a:srgbClr val="800000"/>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MX" sz="2400" b="1" dirty="0" smtClean="0"/>
              <a:t>Comercio Internacional</a:t>
            </a:r>
            <a:endParaRPr lang="es-MX" sz="2400" b="1" dirty="0"/>
          </a:p>
        </p:txBody>
      </p:sp>
    </p:spTree>
    <p:extLst>
      <p:ext uri="{BB962C8B-B14F-4D97-AF65-F5344CB8AC3E}">
        <p14:creationId xmlns:p14="http://schemas.microsoft.com/office/powerpoint/2010/main" val="19023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par>
                          <p:cTn id="21" fill="hold">
                            <p:stCondLst>
                              <p:cond delay="500"/>
                            </p:stCondLst>
                            <p:childTnLst>
                              <p:par>
                                <p:cTn id="22" presetID="45"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ppt_w</p:attrName>
                                        </p:attrNameLst>
                                      </p:cBhvr>
                                      <p:tavLst>
                                        <p:tav tm="0" fmla="#ppt_w*sin(2.5*pi*$)">
                                          <p:val>
                                            <p:fltVal val="0"/>
                                          </p:val>
                                        </p:tav>
                                        <p:tav tm="100000">
                                          <p:val>
                                            <p:fltVal val="1"/>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par>
                          <p:cTn id="32" fill="hold">
                            <p:stCondLst>
                              <p:cond delay="500"/>
                            </p:stCondLst>
                            <p:childTnLst>
                              <p:par>
                                <p:cTn id="33" presetID="45"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anim calcmode="lin" valueType="num">
                                      <p:cBhvr>
                                        <p:cTn id="36" dur="2000" fill="hold"/>
                                        <p:tgtEl>
                                          <p:spTgt spid="13"/>
                                        </p:tgtEl>
                                        <p:attrNameLst>
                                          <p:attrName>ppt_w</p:attrName>
                                        </p:attrNameLst>
                                      </p:cBhvr>
                                      <p:tavLst>
                                        <p:tav tm="0" fmla="#ppt_w*sin(2.5*pi*$)">
                                          <p:val>
                                            <p:fltVal val="0"/>
                                          </p:val>
                                        </p:tav>
                                        <p:tav tm="100000">
                                          <p:val>
                                            <p:fltVal val="1"/>
                                          </p:val>
                                        </p:tav>
                                      </p:tavLst>
                                    </p:anim>
                                    <p:anim calcmode="lin" valueType="num">
                                      <p:cBhvr>
                                        <p:cTn id="37"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4" grpId="0" animBg="1"/>
      <p:bldP spid="15"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763688" y="836712"/>
            <a:ext cx="6336704" cy="1368152"/>
          </a:xfrm>
          <a:prstGeom prst="rect">
            <a:avLst/>
          </a:prstGeom>
          <a:gradFill flip="none" rotWithShape="1">
            <a:gsLst>
              <a:gs pos="0">
                <a:schemeClr val="accent3">
                  <a:tint val="100000"/>
                  <a:shade val="100000"/>
                  <a:satMod val="130000"/>
                  <a:alpha val="84000"/>
                </a:schemeClr>
              </a:gs>
              <a:gs pos="100000">
                <a:schemeClr val="accent3">
                  <a:tint val="50000"/>
                  <a:shade val="100000"/>
                  <a:satMod val="350000"/>
                  <a:alpha val="84000"/>
                </a:schemeClr>
              </a:gs>
            </a:gsLst>
            <a:lin ang="16200000" scaled="0"/>
            <a:tileRect/>
          </a:gradFill>
          <a:ln w="9525">
            <a:noFill/>
            <a:miter lim="800000"/>
            <a:headEnd/>
            <a:tailEn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600" b="1">
                <a:solidFill>
                  <a:srgbClr val="000000"/>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eaLnBrk="1" hangingPunct="1">
              <a:defRPr/>
            </a:pPr>
            <a:r>
              <a:rPr lang="es-MX" dirty="0" smtClean="0">
                <a:ln w="18000">
                  <a:solidFill>
                    <a:schemeClr val="accent2">
                      <a:satMod val="140000"/>
                    </a:schemeClr>
                  </a:solidFill>
                  <a:prstDash val="solid"/>
                  <a:miter lim="800000"/>
                </a:ln>
                <a:solidFill>
                  <a:srgbClr val="3366FF"/>
                </a:solidFill>
                <a:effectLst>
                  <a:outerShdw blurRad="25500" dist="23000" dir="7020000" algn="tl">
                    <a:srgbClr val="000000">
                      <a:alpha val="50000"/>
                    </a:srgbClr>
                  </a:outerShdw>
                </a:effectLst>
              </a:rPr>
              <a:t>6.4</a:t>
            </a:r>
            <a:r>
              <a:rPr lang="es-MX" dirty="0" smtClean="0">
                <a:ln w="18000">
                  <a:solidFill>
                    <a:schemeClr val="accent2">
                      <a:satMod val="140000"/>
                    </a:schemeClr>
                  </a:solidFill>
                  <a:prstDash val="solid"/>
                  <a:miter lim="800000"/>
                </a:ln>
                <a:solidFill>
                  <a:srgbClr val="FF6600"/>
                </a:solidFill>
                <a:effectLst>
                  <a:outerShdw blurRad="25500" dist="23000" dir="7020000" algn="tl">
                    <a:srgbClr val="000000">
                      <a:alpha val="50000"/>
                    </a:srgbClr>
                  </a:outerShdw>
                </a:effectLst>
              </a:rPr>
              <a:t> </a:t>
            </a:r>
            <a:r>
              <a:rPr lang="es-MX" dirty="0"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rPr>
              <a:t>La Balanza de Pagos</a:t>
            </a:r>
            <a:endParaRPr lang="es-MX" dirty="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7768"/>
            <a:ext cx="8229600" cy="1143000"/>
          </a:xfrm>
        </p:spPr>
        <p:txBody>
          <a:bodyPr/>
          <a:lstStyle/>
          <a:p>
            <a:pPr eaLnBrk="1" hangingPunct="1">
              <a:defRPr/>
            </a:pPr>
            <a:r>
              <a:rPr lang="es-MX"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La balanza de pagos</a:t>
            </a:r>
          </a:p>
        </p:txBody>
      </p:sp>
      <p:sp>
        <p:nvSpPr>
          <p:cNvPr id="450562" name="Marcador de contenido 2"/>
          <p:cNvSpPr>
            <a:spLocks noGrp="1"/>
          </p:cNvSpPr>
          <p:nvPr>
            <p:ph idx="1"/>
          </p:nvPr>
        </p:nvSpPr>
        <p:spPr/>
        <p:txBody>
          <a:bodyPr/>
          <a:lstStyle/>
          <a:p>
            <a:pPr eaLnBrk="1" hangingPunct="1">
              <a:buFontTx/>
              <a:buNone/>
            </a:pPr>
            <a:r>
              <a:rPr lang="es-ES_tradnl" b="1" dirty="0" smtClean="0">
                <a:solidFill>
                  <a:srgbClr val="0000FF"/>
                </a:solidFill>
              </a:rPr>
              <a:t>   Es un </a:t>
            </a:r>
            <a:r>
              <a:rPr lang="es-ES_tradnl" b="1" dirty="0" smtClean="0">
                <a:solidFill>
                  <a:srgbClr val="800000"/>
                </a:solidFill>
              </a:rPr>
              <a:t>elemento contable </a:t>
            </a:r>
            <a:r>
              <a:rPr lang="es-ES_tradnl" b="1" dirty="0" smtClean="0">
                <a:solidFill>
                  <a:srgbClr val="0000FF"/>
                </a:solidFill>
              </a:rPr>
              <a:t>en el cual se registran </a:t>
            </a:r>
            <a:r>
              <a:rPr lang="es-ES_tradnl" b="1" dirty="0" smtClean="0">
                <a:solidFill>
                  <a:srgbClr val="800000"/>
                </a:solidFill>
              </a:rPr>
              <a:t>todas las transacciones económicas internacionales </a:t>
            </a:r>
            <a:r>
              <a:rPr lang="es-ES_tradnl" b="1" dirty="0" smtClean="0">
                <a:solidFill>
                  <a:srgbClr val="0000FF"/>
                </a:solidFill>
              </a:rPr>
              <a:t>de bienes y servicios, y los movimientos de capital.</a:t>
            </a:r>
          </a:p>
          <a:p>
            <a:pPr eaLnBrk="1" hangingPunct="1">
              <a:buFontTx/>
              <a:buNone/>
            </a:pPr>
            <a:endParaRPr lang="es-ES_tradnl" dirty="0" smtClean="0">
              <a:solidFill>
                <a:srgbClr val="0000FF"/>
              </a:solidFill>
            </a:endParaRPr>
          </a:p>
          <a:p>
            <a:pPr eaLnBrk="1" hangingPunct="1">
              <a:buFontTx/>
              <a:buNone/>
            </a:pPr>
            <a:r>
              <a:rPr lang="es-ES_tradnl" b="1" dirty="0" smtClean="0">
                <a:solidFill>
                  <a:srgbClr val="800000"/>
                </a:solidFill>
              </a:rPr>
              <a:t>   Éstos representan </a:t>
            </a:r>
            <a:r>
              <a:rPr lang="es-ES_tradnl" b="1" dirty="0" smtClean="0">
                <a:solidFill>
                  <a:srgbClr val="0000FF"/>
                </a:solidFill>
              </a:rPr>
              <a:t>el dinero que un país gasta en el extranjero</a:t>
            </a:r>
            <a:r>
              <a:rPr lang="es-ES_tradnl" b="1" dirty="0" smtClean="0">
                <a:solidFill>
                  <a:srgbClr val="FF0000"/>
                </a:solidFill>
              </a:rPr>
              <a:t> </a:t>
            </a:r>
            <a:r>
              <a:rPr lang="es-ES_tradnl" b="1" dirty="0" smtClean="0">
                <a:solidFill>
                  <a:srgbClr val="800000"/>
                </a:solidFill>
              </a:rPr>
              <a:t>y la cantidad que ingresa de otras naciones. </a:t>
            </a:r>
            <a:endParaRPr lang="es-MX" b="1" dirty="0" smtClean="0">
              <a:solidFill>
                <a:srgbClr val="800000"/>
              </a:solidFill>
            </a:endParaRPr>
          </a:p>
        </p:txBody>
      </p:sp>
      <p:pic>
        <p:nvPicPr>
          <p:cNvPr id="450565" name="Imagen 5"/>
          <p:cNvPicPr>
            <a:picLocks noChangeAspect="1"/>
          </p:cNvPicPr>
          <p:nvPr/>
        </p:nvPicPr>
        <p:blipFill>
          <a:blip r:embed="rId3"/>
          <a:srcRect/>
          <a:stretch>
            <a:fillRect/>
          </a:stretch>
        </p:blipFill>
        <p:spPr bwMode="auto">
          <a:xfrm rot="281623">
            <a:off x="2401241" y="2605061"/>
            <a:ext cx="4699000" cy="3517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50563" name="Imagen 3"/>
          <p:cNvPicPr>
            <a:picLocks noChangeAspect="1"/>
          </p:cNvPicPr>
          <p:nvPr/>
        </p:nvPicPr>
        <p:blipFill>
          <a:blip r:embed="rId4"/>
          <a:srcRect/>
          <a:stretch>
            <a:fillRect/>
          </a:stretch>
        </p:blipFill>
        <p:spPr bwMode="auto">
          <a:xfrm rot="20636063">
            <a:off x="189766" y="1575066"/>
            <a:ext cx="3175000" cy="3124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50564" name="Imagen 4"/>
          <p:cNvPicPr>
            <a:picLocks noChangeAspect="1"/>
          </p:cNvPicPr>
          <p:nvPr/>
        </p:nvPicPr>
        <p:blipFill>
          <a:blip r:embed="rId5"/>
          <a:srcRect/>
          <a:stretch>
            <a:fillRect/>
          </a:stretch>
        </p:blipFill>
        <p:spPr bwMode="auto">
          <a:xfrm>
            <a:off x="5700464" y="1772816"/>
            <a:ext cx="3048000" cy="2133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50563"/>
                                        </p:tgtEl>
                                        <p:attrNameLst>
                                          <p:attrName>style.visibility</p:attrName>
                                        </p:attrNameLst>
                                      </p:cBhvr>
                                      <p:to>
                                        <p:strVal val="visible"/>
                                      </p:to>
                                    </p:set>
                                    <p:animEffect transition="in" filter="fade">
                                      <p:cBhvr>
                                        <p:cTn id="7" dur="100"/>
                                        <p:tgtEl>
                                          <p:spTgt spid="450563"/>
                                        </p:tgtEl>
                                      </p:cBhvr>
                                    </p:animEffect>
                                    <p:anim calcmode="lin" valueType="num">
                                      <p:cBhvr>
                                        <p:cTn id="8" dur="400" fill="hold"/>
                                        <p:tgtEl>
                                          <p:spTgt spid="450563"/>
                                        </p:tgtEl>
                                        <p:attrNameLst>
                                          <p:attrName>ppt_x</p:attrName>
                                        </p:attrNameLst>
                                      </p:cBhvr>
                                      <p:tavLst>
                                        <p:tav tm="0">
                                          <p:val>
                                            <p:strVal val="#ppt_x"/>
                                          </p:val>
                                        </p:tav>
                                        <p:tav tm="100000">
                                          <p:val>
                                            <p:strVal val="#ppt_x"/>
                                          </p:val>
                                        </p:tav>
                                      </p:tavLst>
                                    </p:anim>
                                    <p:anim calcmode="lin" valueType="num">
                                      <p:cBhvr>
                                        <p:cTn id="9" dur="400" fill="hold"/>
                                        <p:tgtEl>
                                          <p:spTgt spid="45056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5056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5056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450565"/>
                                        </p:tgtEl>
                                        <p:attrNameLst>
                                          <p:attrName>style.visibility</p:attrName>
                                        </p:attrNameLst>
                                      </p:cBhvr>
                                      <p:to>
                                        <p:strVal val="visible"/>
                                      </p:to>
                                    </p:set>
                                    <p:animEffect transition="in" filter="fade">
                                      <p:cBhvr>
                                        <p:cTn id="14" dur="100"/>
                                        <p:tgtEl>
                                          <p:spTgt spid="450565"/>
                                        </p:tgtEl>
                                      </p:cBhvr>
                                    </p:animEffect>
                                    <p:anim calcmode="lin" valueType="num">
                                      <p:cBhvr>
                                        <p:cTn id="15" dur="400" fill="hold"/>
                                        <p:tgtEl>
                                          <p:spTgt spid="450565"/>
                                        </p:tgtEl>
                                        <p:attrNameLst>
                                          <p:attrName>ppt_x</p:attrName>
                                        </p:attrNameLst>
                                      </p:cBhvr>
                                      <p:tavLst>
                                        <p:tav tm="0">
                                          <p:val>
                                            <p:strVal val="#ppt_x"/>
                                          </p:val>
                                        </p:tav>
                                        <p:tav tm="100000">
                                          <p:val>
                                            <p:strVal val="#ppt_x"/>
                                          </p:val>
                                        </p:tav>
                                      </p:tavLst>
                                    </p:anim>
                                    <p:anim calcmode="lin" valueType="num">
                                      <p:cBhvr>
                                        <p:cTn id="16" dur="400" fill="hold"/>
                                        <p:tgtEl>
                                          <p:spTgt spid="450565"/>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45056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45056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450564"/>
                                        </p:tgtEl>
                                        <p:attrNameLst>
                                          <p:attrName>style.visibility</p:attrName>
                                        </p:attrNameLst>
                                      </p:cBhvr>
                                      <p:to>
                                        <p:strVal val="visible"/>
                                      </p:to>
                                    </p:set>
                                    <p:animEffect transition="in" filter="fade">
                                      <p:cBhvr>
                                        <p:cTn id="21" dur="100"/>
                                        <p:tgtEl>
                                          <p:spTgt spid="450564"/>
                                        </p:tgtEl>
                                      </p:cBhvr>
                                    </p:animEffect>
                                    <p:anim calcmode="lin" valueType="num">
                                      <p:cBhvr>
                                        <p:cTn id="22" dur="400" fill="hold"/>
                                        <p:tgtEl>
                                          <p:spTgt spid="450564"/>
                                        </p:tgtEl>
                                        <p:attrNameLst>
                                          <p:attrName>ppt_x</p:attrName>
                                        </p:attrNameLst>
                                      </p:cBhvr>
                                      <p:tavLst>
                                        <p:tav tm="0">
                                          <p:val>
                                            <p:strVal val="#ppt_x"/>
                                          </p:val>
                                        </p:tav>
                                        <p:tav tm="100000">
                                          <p:val>
                                            <p:strVal val="#ppt_x"/>
                                          </p:val>
                                        </p:tav>
                                      </p:tavLst>
                                    </p:anim>
                                    <p:anim calcmode="lin" valueType="num">
                                      <p:cBhvr>
                                        <p:cTn id="23" dur="400" fill="hold"/>
                                        <p:tgtEl>
                                          <p:spTgt spid="450564"/>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45056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45056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nodeType="clickEffect">
                                  <p:stCondLst>
                                    <p:cond delay="0"/>
                                  </p:stCondLst>
                                  <p:childTnLst>
                                    <p:animEffect transition="out" filter="blinds(horizontal)">
                                      <p:cBhvr>
                                        <p:cTn id="29" dur="500"/>
                                        <p:tgtEl>
                                          <p:spTgt spid="450563"/>
                                        </p:tgtEl>
                                      </p:cBhvr>
                                    </p:animEffect>
                                    <p:set>
                                      <p:cBhvr>
                                        <p:cTn id="30" dur="1" fill="hold">
                                          <p:stCondLst>
                                            <p:cond delay="499"/>
                                          </p:stCondLst>
                                        </p:cTn>
                                        <p:tgtEl>
                                          <p:spTgt spid="450563"/>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450565"/>
                                        </p:tgtEl>
                                      </p:cBhvr>
                                    </p:animEffect>
                                    <p:set>
                                      <p:cBhvr>
                                        <p:cTn id="33" dur="1" fill="hold">
                                          <p:stCondLst>
                                            <p:cond delay="499"/>
                                          </p:stCondLst>
                                        </p:cTn>
                                        <p:tgtEl>
                                          <p:spTgt spid="450565"/>
                                        </p:tgtEl>
                                        <p:attrNameLst>
                                          <p:attrName>style.visibility</p:attrName>
                                        </p:attrNameLst>
                                      </p:cBhvr>
                                      <p:to>
                                        <p:strVal val="hidden"/>
                                      </p:to>
                                    </p:set>
                                  </p:childTnLst>
                                </p:cTn>
                              </p:par>
                              <p:par>
                                <p:cTn id="34" presetID="3" presetClass="exit" presetSubtype="10" fill="hold" nodeType="withEffect">
                                  <p:stCondLst>
                                    <p:cond delay="0"/>
                                  </p:stCondLst>
                                  <p:childTnLst>
                                    <p:animEffect transition="out" filter="blinds(horizontal)">
                                      <p:cBhvr>
                                        <p:cTn id="35" dur="500"/>
                                        <p:tgtEl>
                                          <p:spTgt spid="450564"/>
                                        </p:tgtEl>
                                      </p:cBhvr>
                                    </p:animEffect>
                                    <p:set>
                                      <p:cBhvr>
                                        <p:cTn id="36" dur="1" fill="hold">
                                          <p:stCondLst>
                                            <p:cond delay="499"/>
                                          </p:stCondLst>
                                        </p:cTn>
                                        <p:tgtEl>
                                          <p:spTgt spid="45056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50562">
                                            <p:txEl>
                                              <p:pRg st="0" end="0"/>
                                            </p:txEl>
                                          </p:spTgt>
                                        </p:tgtEl>
                                        <p:attrNameLst>
                                          <p:attrName>style.visibility</p:attrName>
                                        </p:attrNameLst>
                                      </p:cBhvr>
                                      <p:to>
                                        <p:strVal val="visible"/>
                                      </p:to>
                                    </p:set>
                                    <p:animEffect transition="in" filter="fade">
                                      <p:cBhvr>
                                        <p:cTn id="41" dur="1000"/>
                                        <p:tgtEl>
                                          <p:spTgt spid="450562">
                                            <p:txEl>
                                              <p:pRg st="0" end="0"/>
                                            </p:txEl>
                                          </p:spTgt>
                                        </p:tgtEl>
                                      </p:cBhvr>
                                    </p:animEffect>
                                    <p:anim calcmode="lin" valueType="num">
                                      <p:cBhvr>
                                        <p:cTn id="42" dur="1000" fill="hold"/>
                                        <p:tgtEl>
                                          <p:spTgt spid="450562">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45056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50562">
                                            <p:txEl>
                                              <p:pRg st="2" end="2"/>
                                            </p:txEl>
                                          </p:spTgt>
                                        </p:tgtEl>
                                        <p:attrNameLst>
                                          <p:attrName>style.visibility</p:attrName>
                                        </p:attrNameLst>
                                      </p:cBhvr>
                                      <p:to>
                                        <p:strVal val="visible"/>
                                      </p:to>
                                    </p:set>
                                    <p:animEffect transition="in" filter="fade">
                                      <p:cBhvr>
                                        <p:cTn id="48" dur="1000"/>
                                        <p:tgtEl>
                                          <p:spTgt spid="450562">
                                            <p:txEl>
                                              <p:pRg st="2" end="2"/>
                                            </p:txEl>
                                          </p:spTgt>
                                        </p:tgtEl>
                                      </p:cBhvr>
                                    </p:animEffect>
                                    <p:anim calcmode="lin" valueType="num">
                                      <p:cBhvr>
                                        <p:cTn id="49" dur="1000" fill="hold"/>
                                        <p:tgtEl>
                                          <p:spTgt spid="450562">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45056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ítulo 1"/>
          <p:cNvPicPr>
            <a:picLocks noGrp="1" noChangeArrowheads="1"/>
          </p:cNvPicPr>
          <p:nvPr>
            <p:ph type="title"/>
          </p:nvPr>
        </p:nvPicPr>
        <p:blipFill>
          <a:blip r:embed="rId3"/>
          <a:srcRect/>
          <a:stretch>
            <a:fillRect/>
          </a:stretch>
        </p:blipFill>
        <p:spPr>
          <a:xfrm>
            <a:off x="450850" y="268288"/>
            <a:ext cx="8242300" cy="1158875"/>
          </a:xfrm>
        </p:spPr>
      </p:pic>
      <p:sp>
        <p:nvSpPr>
          <p:cNvPr id="451586" name="Marcador de contenido 2"/>
          <p:cNvSpPr>
            <a:spLocks noGrp="1"/>
          </p:cNvSpPr>
          <p:nvPr>
            <p:ph idx="1"/>
          </p:nvPr>
        </p:nvSpPr>
        <p:spPr>
          <a:xfrm>
            <a:off x="457200" y="1600201"/>
            <a:ext cx="8229600" cy="1828800"/>
          </a:xfrm>
        </p:spPr>
        <p:txBody>
          <a:bodyPr/>
          <a:lstStyle/>
          <a:p>
            <a:pPr eaLnBrk="1" hangingPunct="1">
              <a:buFontTx/>
              <a:buNone/>
            </a:pPr>
            <a:r>
              <a:rPr lang="es-ES_tradnl" dirty="0" smtClean="0">
                <a:solidFill>
                  <a:srgbClr val="800000"/>
                </a:solidFill>
              </a:rPr>
              <a:t>La balanza de pagos muestra:</a:t>
            </a:r>
            <a:r>
              <a:rPr lang="es-ES_tradnl" dirty="0" smtClean="0">
                <a:solidFill>
                  <a:srgbClr val="0000FF"/>
                </a:solidFill>
              </a:rPr>
              <a:t> los ingresos y los gastos de una economía.</a:t>
            </a:r>
          </a:p>
          <a:p>
            <a:pPr algn="ctr" eaLnBrk="1" hangingPunct="1">
              <a:buFontTx/>
              <a:buNone/>
            </a:pPr>
            <a:r>
              <a:rPr lang="es-ES_tradnl" dirty="0" smtClean="0">
                <a:solidFill>
                  <a:srgbClr val="0000FF"/>
                </a:solidFill>
              </a:rPr>
              <a:t> </a:t>
            </a:r>
            <a:r>
              <a:rPr lang="es-ES_tradnl" dirty="0">
                <a:solidFill>
                  <a:srgbClr val="FF0000"/>
                </a:solidFill>
              </a:rPr>
              <a:t>S</a:t>
            </a:r>
            <a:r>
              <a:rPr lang="es-ES_tradnl" dirty="0" smtClean="0">
                <a:solidFill>
                  <a:srgbClr val="FF0000"/>
                </a:solidFill>
              </a:rPr>
              <a:t>iempre está equilibrada.</a:t>
            </a:r>
          </a:p>
        </p:txBody>
      </p:sp>
      <p:pic>
        <p:nvPicPr>
          <p:cNvPr id="4" name="Rectángulo redondeado 3"/>
          <p:cNvPicPr>
            <a:picLocks noChangeArrowheads="1"/>
          </p:cNvPicPr>
          <p:nvPr/>
        </p:nvPicPr>
        <p:blipFill>
          <a:blip r:embed="rId4"/>
          <a:srcRect/>
          <a:stretch>
            <a:fillRect/>
          </a:stretch>
        </p:blipFill>
        <p:spPr bwMode="auto">
          <a:xfrm>
            <a:off x="899592" y="3933056"/>
            <a:ext cx="3541712" cy="1328737"/>
          </a:xfrm>
          <a:prstGeom prst="rect">
            <a:avLst/>
          </a:prstGeom>
          <a:noFill/>
        </p:spPr>
      </p:pic>
      <p:pic>
        <p:nvPicPr>
          <p:cNvPr id="451588" name="Imagen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48064" y="3284984"/>
            <a:ext cx="3514311" cy="26383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51589" name="Imagen 5"/>
          <p:cNvPicPr>
            <a:picLocks noChangeAspect="1"/>
          </p:cNvPicPr>
          <p:nvPr/>
        </p:nvPicPr>
        <p:blipFill>
          <a:blip r:embed="rId6"/>
          <a:srcRect/>
          <a:stretch>
            <a:fillRect/>
          </a:stretch>
        </p:blipFill>
        <p:spPr bwMode="auto">
          <a:xfrm>
            <a:off x="818949" y="3356992"/>
            <a:ext cx="3537027" cy="2903032"/>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51586">
                                            <p:txEl>
                                              <p:pRg st="0" end="0"/>
                                            </p:txEl>
                                          </p:spTgt>
                                        </p:tgtEl>
                                        <p:attrNameLst>
                                          <p:attrName>style.visibility</p:attrName>
                                        </p:attrNameLst>
                                      </p:cBhvr>
                                      <p:to>
                                        <p:strVal val="visible"/>
                                      </p:to>
                                    </p:set>
                                    <p:animEffect transition="in" filter="fade">
                                      <p:cBhvr>
                                        <p:cTn id="15" dur="1000"/>
                                        <p:tgtEl>
                                          <p:spTgt spid="451586">
                                            <p:txEl>
                                              <p:pRg st="0" end="0"/>
                                            </p:txEl>
                                          </p:spTgt>
                                        </p:tgtEl>
                                      </p:cBhvr>
                                    </p:animEffect>
                                    <p:anim calcmode="lin" valueType="num">
                                      <p:cBhvr>
                                        <p:cTn id="16" dur="1000" fill="hold"/>
                                        <p:tgtEl>
                                          <p:spTgt spid="45158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5158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51586">
                                            <p:txEl>
                                              <p:pRg st="1" end="1"/>
                                            </p:txEl>
                                          </p:spTgt>
                                        </p:tgtEl>
                                        <p:attrNameLst>
                                          <p:attrName>style.visibility</p:attrName>
                                        </p:attrNameLst>
                                      </p:cBhvr>
                                      <p:to>
                                        <p:strVal val="visible"/>
                                      </p:to>
                                    </p:set>
                                    <p:animEffect transition="in" filter="fade">
                                      <p:cBhvr>
                                        <p:cTn id="22" dur="1000"/>
                                        <p:tgtEl>
                                          <p:spTgt spid="451586">
                                            <p:txEl>
                                              <p:pRg st="1" end="1"/>
                                            </p:txEl>
                                          </p:spTgt>
                                        </p:tgtEl>
                                      </p:cBhvr>
                                    </p:animEffect>
                                    <p:anim calcmode="lin" valueType="num">
                                      <p:cBhvr>
                                        <p:cTn id="23" dur="1000" fill="hold"/>
                                        <p:tgtEl>
                                          <p:spTgt spid="451586">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45158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51589"/>
                                        </p:tgtEl>
                                        <p:attrNameLst>
                                          <p:attrName>style.visibility</p:attrName>
                                        </p:attrNameLst>
                                      </p:cBhvr>
                                      <p:to>
                                        <p:strVal val="visible"/>
                                      </p:to>
                                    </p:set>
                                    <p:anim calcmode="lin" valueType="num">
                                      <p:cBhvr>
                                        <p:cTn id="29" dur="1000" fill="hold"/>
                                        <p:tgtEl>
                                          <p:spTgt spid="451589"/>
                                        </p:tgtEl>
                                        <p:attrNameLst>
                                          <p:attrName>ppt_w</p:attrName>
                                        </p:attrNameLst>
                                      </p:cBhvr>
                                      <p:tavLst>
                                        <p:tav tm="0">
                                          <p:val>
                                            <p:fltVal val="0"/>
                                          </p:val>
                                        </p:tav>
                                        <p:tav tm="100000">
                                          <p:val>
                                            <p:strVal val="#ppt_w"/>
                                          </p:val>
                                        </p:tav>
                                      </p:tavLst>
                                    </p:anim>
                                    <p:anim calcmode="lin" valueType="num">
                                      <p:cBhvr>
                                        <p:cTn id="30" dur="1000" fill="hold"/>
                                        <p:tgtEl>
                                          <p:spTgt spid="451589"/>
                                        </p:tgtEl>
                                        <p:attrNameLst>
                                          <p:attrName>ppt_h</p:attrName>
                                        </p:attrNameLst>
                                      </p:cBhvr>
                                      <p:tavLst>
                                        <p:tav tm="0">
                                          <p:val>
                                            <p:fltVal val="0"/>
                                          </p:val>
                                        </p:tav>
                                        <p:tav tm="100000">
                                          <p:val>
                                            <p:strVal val="#ppt_h"/>
                                          </p:val>
                                        </p:tav>
                                      </p:tavLst>
                                    </p:anim>
                                    <p:anim calcmode="lin" valueType="num">
                                      <p:cBhvr>
                                        <p:cTn id="31" dur="1000" fill="hold"/>
                                        <p:tgtEl>
                                          <p:spTgt spid="451589"/>
                                        </p:tgtEl>
                                        <p:attrNameLst>
                                          <p:attrName>style.rotation</p:attrName>
                                        </p:attrNameLst>
                                      </p:cBhvr>
                                      <p:tavLst>
                                        <p:tav tm="0">
                                          <p:val>
                                            <p:fltVal val="90"/>
                                          </p:val>
                                        </p:tav>
                                        <p:tav tm="100000">
                                          <p:val>
                                            <p:fltVal val="0"/>
                                          </p:val>
                                        </p:tav>
                                      </p:tavLst>
                                    </p:anim>
                                    <p:animEffect transition="in" filter="fade">
                                      <p:cBhvr>
                                        <p:cTn id="32" dur="1000"/>
                                        <p:tgtEl>
                                          <p:spTgt spid="451589"/>
                                        </p:tgtEl>
                                      </p:cBhvr>
                                    </p:animEffect>
                                  </p:childTnLst>
                                </p:cTn>
                              </p:par>
                              <p:par>
                                <p:cTn id="33" presetID="31" presetClass="entr" presetSubtype="0" fill="hold" nodeType="withEffect">
                                  <p:stCondLst>
                                    <p:cond delay="0"/>
                                  </p:stCondLst>
                                  <p:childTnLst>
                                    <p:set>
                                      <p:cBhvr>
                                        <p:cTn id="34" dur="1" fill="hold">
                                          <p:stCondLst>
                                            <p:cond delay="0"/>
                                          </p:stCondLst>
                                        </p:cTn>
                                        <p:tgtEl>
                                          <p:spTgt spid="451588"/>
                                        </p:tgtEl>
                                        <p:attrNameLst>
                                          <p:attrName>style.visibility</p:attrName>
                                        </p:attrNameLst>
                                      </p:cBhvr>
                                      <p:to>
                                        <p:strVal val="visible"/>
                                      </p:to>
                                    </p:set>
                                    <p:anim calcmode="lin" valueType="num">
                                      <p:cBhvr>
                                        <p:cTn id="35" dur="1000" fill="hold"/>
                                        <p:tgtEl>
                                          <p:spTgt spid="451588"/>
                                        </p:tgtEl>
                                        <p:attrNameLst>
                                          <p:attrName>ppt_w</p:attrName>
                                        </p:attrNameLst>
                                      </p:cBhvr>
                                      <p:tavLst>
                                        <p:tav tm="0">
                                          <p:val>
                                            <p:fltVal val="0"/>
                                          </p:val>
                                        </p:tav>
                                        <p:tav tm="100000">
                                          <p:val>
                                            <p:strVal val="#ppt_w"/>
                                          </p:val>
                                        </p:tav>
                                      </p:tavLst>
                                    </p:anim>
                                    <p:anim calcmode="lin" valueType="num">
                                      <p:cBhvr>
                                        <p:cTn id="36" dur="1000" fill="hold"/>
                                        <p:tgtEl>
                                          <p:spTgt spid="451588"/>
                                        </p:tgtEl>
                                        <p:attrNameLst>
                                          <p:attrName>ppt_h</p:attrName>
                                        </p:attrNameLst>
                                      </p:cBhvr>
                                      <p:tavLst>
                                        <p:tav tm="0">
                                          <p:val>
                                            <p:fltVal val="0"/>
                                          </p:val>
                                        </p:tav>
                                        <p:tav tm="100000">
                                          <p:val>
                                            <p:strVal val="#ppt_h"/>
                                          </p:val>
                                        </p:tav>
                                      </p:tavLst>
                                    </p:anim>
                                    <p:anim calcmode="lin" valueType="num">
                                      <p:cBhvr>
                                        <p:cTn id="37" dur="1000" fill="hold"/>
                                        <p:tgtEl>
                                          <p:spTgt spid="451588"/>
                                        </p:tgtEl>
                                        <p:attrNameLst>
                                          <p:attrName>style.rotation</p:attrName>
                                        </p:attrNameLst>
                                      </p:cBhvr>
                                      <p:tavLst>
                                        <p:tav tm="0">
                                          <p:val>
                                            <p:fltVal val="90"/>
                                          </p:val>
                                        </p:tav>
                                        <p:tav tm="100000">
                                          <p:val>
                                            <p:fltVal val="0"/>
                                          </p:val>
                                        </p:tav>
                                      </p:tavLst>
                                    </p:anim>
                                    <p:animEffect transition="in" filter="fade">
                                      <p:cBhvr>
                                        <p:cTn id="38" dur="1000"/>
                                        <p:tgtEl>
                                          <p:spTgt spid="45158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nodeType="clickEffect">
                                  <p:stCondLst>
                                    <p:cond delay="0"/>
                                  </p:stCondLst>
                                  <p:childTnLst>
                                    <p:animEffect transition="out" filter="fade">
                                      <p:cBhvr>
                                        <p:cTn id="42" dur="1000"/>
                                        <p:tgtEl>
                                          <p:spTgt spid="451589"/>
                                        </p:tgtEl>
                                      </p:cBhvr>
                                    </p:animEffect>
                                    <p:anim calcmode="lin" valueType="num">
                                      <p:cBhvr>
                                        <p:cTn id="43" dur="1000"/>
                                        <p:tgtEl>
                                          <p:spTgt spid="451589"/>
                                        </p:tgtEl>
                                        <p:attrNameLst>
                                          <p:attrName>ppt_x</p:attrName>
                                        </p:attrNameLst>
                                      </p:cBhvr>
                                      <p:tavLst>
                                        <p:tav tm="0">
                                          <p:val>
                                            <p:strVal val="ppt_x"/>
                                          </p:val>
                                        </p:tav>
                                        <p:tav tm="100000">
                                          <p:val>
                                            <p:strVal val="ppt_x"/>
                                          </p:val>
                                        </p:tav>
                                      </p:tavLst>
                                    </p:anim>
                                    <p:anim calcmode="lin" valueType="num">
                                      <p:cBhvr>
                                        <p:cTn id="44" dur="1000"/>
                                        <p:tgtEl>
                                          <p:spTgt spid="451589"/>
                                        </p:tgtEl>
                                        <p:attrNameLst>
                                          <p:attrName>ppt_y</p:attrName>
                                        </p:attrNameLst>
                                      </p:cBhvr>
                                      <p:tavLst>
                                        <p:tav tm="0">
                                          <p:val>
                                            <p:strVal val="ppt_y"/>
                                          </p:val>
                                        </p:tav>
                                        <p:tav tm="100000">
                                          <p:val>
                                            <p:strVal val="ppt_y+.1"/>
                                          </p:val>
                                        </p:tav>
                                      </p:tavLst>
                                    </p:anim>
                                    <p:set>
                                      <p:cBhvr>
                                        <p:cTn id="45" dur="1" fill="hold">
                                          <p:stCondLst>
                                            <p:cond delay="999"/>
                                          </p:stCondLst>
                                        </p:cTn>
                                        <p:tgtEl>
                                          <p:spTgt spid="451589"/>
                                        </p:tgtEl>
                                        <p:attrNameLst>
                                          <p:attrName>style.visibility</p:attrName>
                                        </p:attrNameLst>
                                      </p:cBhvr>
                                      <p:to>
                                        <p:strVal val="hidden"/>
                                      </p:to>
                                    </p:set>
                                  </p:childTnLst>
                                </p:cTn>
                              </p:par>
                              <p:par>
                                <p:cTn id="46" presetID="42"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020762"/>
          </a:xfrm>
        </p:spPr>
        <p:txBody>
          <a:bodyPr/>
          <a:lstStyle/>
          <a:p>
            <a:pPr eaLnBrk="1" hangingPunct="1">
              <a:defRPr/>
            </a:pPr>
            <a:r>
              <a:rPr lang="es-MX"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Subcuentas de la balanza de pagos</a:t>
            </a:r>
            <a:r>
              <a:rPr lang="es-MX"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endParaRPr lang="es-MX" dirty="0" smtClean="0"/>
          </a:p>
        </p:txBody>
      </p:sp>
      <p:sp>
        <p:nvSpPr>
          <p:cNvPr id="3" name="CuadroTexto 2"/>
          <p:cNvSpPr txBox="1"/>
          <p:nvPr/>
        </p:nvSpPr>
        <p:spPr>
          <a:xfrm>
            <a:off x="1115616" y="1556792"/>
            <a:ext cx="2851938" cy="1101924"/>
          </a:xfrm>
          <a:prstGeom prst="ribbon2">
            <a:avLst>
              <a:gd name="adj1" fmla="val 16667"/>
              <a:gd name="adj2" fmla="val 75000"/>
            </a:avLst>
          </a:prstGeom>
          <a:solidFill>
            <a:schemeClr val="bg1">
              <a:lumMod val="25000"/>
            </a:schemeClr>
          </a:solidFill>
          <a:ln>
            <a:solidFill>
              <a:schemeClr val="tx2"/>
            </a:solidFill>
          </a:ln>
        </p:spPr>
        <p:txBody>
          <a:bodyPr wrap="square" rtlCol="0">
            <a:spAutoFit/>
          </a:bodyPr>
          <a:lstStyle/>
          <a:p>
            <a:pPr algn="ctr"/>
            <a:endParaRPr lang="es-ES" dirty="0" smtClean="0">
              <a:solidFill>
                <a:schemeClr val="tx2"/>
              </a:solidFill>
            </a:endParaRPr>
          </a:p>
          <a:p>
            <a:pPr algn="ctr"/>
            <a:r>
              <a:rPr lang="es-ES" dirty="0" smtClean="0">
                <a:solidFill>
                  <a:schemeClr val="tx2"/>
                </a:solidFill>
              </a:rPr>
              <a:t>Cuenta Corriente</a:t>
            </a:r>
          </a:p>
          <a:p>
            <a:pPr algn="ctr"/>
            <a:endParaRPr lang="es-ES" dirty="0">
              <a:solidFill>
                <a:schemeClr val="tx2"/>
              </a:solidFill>
            </a:endParaRPr>
          </a:p>
        </p:txBody>
      </p:sp>
      <p:sp>
        <p:nvSpPr>
          <p:cNvPr id="10" name="CuadroTexto 9"/>
          <p:cNvSpPr txBox="1"/>
          <p:nvPr/>
        </p:nvSpPr>
        <p:spPr>
          <a:xfrm>
            <a:off x="1115616" y="2759124"/>
            <a:ext cx="2851938" cy="1010096"/>
          </a:xfrm>
          <a:prstGeom prst="ribbon2">
            <a:avLst>
              <a:gd name="adj1" fmla="val 16667"/>
              <a:gd name="adj2" fmla="val 75000"/>
            </a:avLst>
          </a:prstGeom>
          <a:solidFill>
            <a:schemeClr val="bg1">
              <a:lumMod val="25000"/>
            </a:schemeClr>
          </a:solidFill>
          <a:ln>
            <a:solidFill>
              <a:schemeClr val="tx2"/>
            </a:solidFill>
          </a:ln>
        </p:spPr>
        <p:txBody>
          <a:bodyPr wrap="square" rtlCol="0">
            <a:spAutoFit/>
          </a:bodyPr>
          <a:lstStyle/>
          <a:p>
            <a:pPr algn="ctr"/>
            <a:endParaRPr lang="es-ES" sz="1600" dirty="0" smtClean="0">
              <a:solidFill>
                <a:schemeClr val="tx2"/>
              </a:solidFill>
            </a:endParaRPr>
          </a:p>
          <a:p>
            <a:pPr algn="ctr"/>
            <a:r>
              <a:rPr lang="es-ES" sz="1700" dirty="0" smtClean="0">
                <a:solidFill>
                  <a:schemeClr val="tx2"/>
                </a:solidFill>
              </a:rPr>
              <a:t>Cuenta de capitales</a:t>
            </a:r>
          </a:p>
          <a:p>
            <a:pPr algn="ctr"/>
            <a:endParaRPr lang="es-ES" sz="1600" dirty="0">
              <a:solidFill>
                <a:schemeClr val="tx2"/>
              </a:solidFill>
            </a:endParaRPr>
          </a:p>
        </p:txBody>
      </p:sp>
      <p:sp>
        <p:nvSpPr>
          <p:cNvPr id="11" name="CuadroTexto 10"/>
          <p:cNvSpPr txBox="1"/>
          <p:nvPr/>
        </p:nvSpPr>
        <p:spPr>
          <a:xfrm>
            <a:off x="1115616" y="3861048"/>
            <a:ext cx="2851938" cy="1101924"/>
          </a:xfrm>
          <a:prstGeom prst="ribbon2">
            <a:avLst>
              <a:gd name="adj1" fmla="val 16667"/>
              <a:gd name="adj2" fmla="val 75000"/>
            </a:avLst>
          </a:prstGeom>
          <a:solidFill>
            <a:schemeClr val="bg1">
              <a:lumMod val="25000"/>
            </a:schemeClr>
          </a:solidFill>
          <a:ln>
            <a:solidFill>
              <a:schemeClr val="tx2"/>
            </a:solidFill>
          </a:ln>
        </p:spPr>
        <p:txBody>
          <a:bodyPr wrap="square" rtlCol="0">
            <a:spAutoFit/>
          </a:bodyPr>
          <a:lstStyle/>
          <a:p>
            <a:pPr algn="ctr"/>
            <a:endParaRPr lang="es-ES" dirty="0" smtClean="0">
              <a:solidFill>
                <a:schemeClr val="tx2"/>
              </a:solidFill>
            </a:endParaRPr>
          </a:p>
          <a:p>
            <a:pPr algn="ctr"/>
            <a:r>
              <a:rPr lang="es-ES" dirty="0" smtClean="0">
                <a:solidFill>
                  <a:schemeClr val="tx2"/>
                </a:solidFill>
              </a:rPr>
              <a:t>Cuenta financiera</a:t>
            </a:r>
          </a:p>
          <a:p>
            <a:pPr algn="ctr"/>
            <a:endParaRPr lang="es-ES" dirty="0">
              <a:solidFill>
                <a:schemeClr val="tx2"/>
              </a:solidFill>
            </a:endParaRPr>
          </a:p>
        </p:txBody>
      </p:sp>
      <p:sp>
        <p:nvSpPr>
          <p:cNvPr id="12" name="CuadroTexto 11"/>
          <p:cNvSpPr txBox="1"/>
          <p:nvPr/>
        </p:nvSpPr>
        <p:spPr>
          <a:xfrm>
            <a:off x="1115616" y="5013176"/>
            <a:ext cx="2851938" cy="1359039"/>
          </a:xfrm>
          <a:prstGeom prst="ribbon2">
            <a:avLst>
              <a:gd name="adj1" fmla="val 16667"/>
              <a:gd name="adj2" fmla="val 75000"/>
            </a:avLst>
          </a:prstGeom>
          <a:solidFill>
            <a:schemeClr val="bg1">
              <a:lumMod val="25000"/>
            </a:schemeClr>
          </a:solidFill>
          <a:ln>
            <a:solidFill>
              <a:schemeClr val="tx2"/>
            </a:solidFill>
          </a:ln>
        </p:spPr>
        <p:txBody>
          <a:bodyPr wrap="square" rtlCol="0">
            <a:spAutoFit/>
          </a:bodyPr>
          <a:lstStyle/>
          <a:p>
            <a:pPr algn="ctr"/>
            <a:endParaRPr lang="es-ES" dirty="0" smtClean="0">
              <a:solidFill>
                <a:schemeClr val="tx2"/>
              </a:solidFill>
            </a:endParaRPr>
          </a:p>
          <a:p>
            <a:pPr algn="ctr"/>
            <a:r>
              <a:rPr lang="es-ES" sz="1600" dirty="0" smtClean="0">
                <a:solidFill>
                  <a:schemeClr val="tx2"/>
                </a:solidFill>
              </a:rPr>
              <a:t>Cuenta de errores y omisiones</a:t>
            </a:r>
          </a:p>
          <a:p>
            <a:pPr algn="ctr"/>
            <a:endParaRPr lang="es-ES" dirty="0">
              <a:solidFill>
                <a:schemeClr val="tx2"/>
              </a:solidFill>
            </a:endParaRPr>
          </a:p>
        </p:txBody>
      </p:sp>
      <p:sp>
        <p:nvSpPr>
          <p:cNvPr id="4" name="CuadroTexto 3"/>
          <p:cNvSpPr txBox="1"/>
          <p:nvPr/>
        </p:nvSpPr>
        <p:spPr>
          <a:xfrm>
            <a:off x="5292080" y="1484784"/>
            <a:ext cx="2404028" cy="369332"/>
          </a:xfrm>
          <a:prstGeom prst="borderCallout1">
            <a:avLst>
              <a:gd name="adj1" fmla="val 47819"/>
              <a:gd name="adj2" fmla="val -977"/>
              <a:gd name="adj3" fmla="val 94152"/>
              <a:gd name="adj4" fmla="val -59734"/>
            </a:avLst>
          </a:prstGeom>
          <a:solidFill>
            <a:schemeClr val="accent1">
              <a:lumMod val="20000"/>
              <a:lumOff val="80000"/>
            </a:schemeClr>
          </a:solidFill>
          <a:ln>
            <a:solidFill>
              <a:schemeClr val="tx1"/>
            </a:solidFill>
          </a:ln>
        </p:spPr>
        <p:txBody>
          <a:bodyPr wrap="square" rtlCol="0">
            <a:spAutoFit/>
          </a:bodyPr>
          <a:lstStyle/>
          <a:p>
            <a:pPr algn="ctr"/>
            <a:r>
              <a:rPr lang="es-ES" dirty="0" smtClean="0"/>
              <a:t>Balanza comercial</a:t>
            </a:r>
            <a:endParaRPr lang="es-ES" dirty="0"/>
          </a:p>
        </p:txBody>
      </p:sp>
      <p:sp>
        <p:nvSpPr>
          <p:cNvPr id="14" name="CuadroTexto 13"/>
          <p:cNvSpPr txBox="1"/>
          <p:nvPr/>
        </p:nvSpPr>
        <p:spPr>
          <a:xfrm>
            <a:off x="5292080" y="1988840"/>
            <a:ext cx="2404028" cy="369332"/>
          </a:xfrm>
          <a:prstGeom prst="borderCallout1">
            <a:avLst>
              <a:gd name="adj1" fmla="val 47819"/>
              <a:gd name="adj2" fmla="val -977"/>
              <a:gd name="adj3" fmla="val 15808"/>
              <a:gd name="adj4" fmla="val -66422"/>
            </a:avLst>
          </a:prstGeom>
          <a:solidFill>
            <a:schemeClr val="accent1">
              <a:lumMod val="20000"/>
              <a:lumOff val="80000"/>
            </a:schemeClr>
          </a:solidFill>
          <a:ln>
            <a:solidFill>
              <a:schemeClr val="tx1"/>
            </a:solidFill>
          </a:ln>
        </p:spPr>
        <p:txBody>
          <a:bodyPr wrap="square" rtlCol="0">
            <a:spAutoFit/>
          </a:bodyPr>
          <a:lstStyle/>
          <a:p>
            <a:pPr algn="ctr"/>
            <a:r>
              <a:rPr lang="es-ES" dirty="0" smtClean="0"/>
              <a:t>Balanza de servicios</a:t>
            </a:r>
            <a:endParaRPr lang="es-ES" dirty="0"/>
          </a:p>
        </p:txBody>
      </p:sp>
      <p:sp>
        <p:nvSpPr>
          <p:cNvPr id="15" name="CuadroTexto 14"/>
          <p:cNvSpPr txBox="1"/>
          <p:nvPr/>
        </p:nvSpPr>
        <p:spPr>
          <a:xfrm>
            <a:off x="5292080" y="2492896"/>
            <a:ext cx="2404028" cy="369332"/>
          </a:xfrm>
          <a:prstGeom prst="borderCallout1">
            <a:avLst>
              <a:gd name="adj1" fmla="val 47819"/>
              <a:gd name="adj2" fmla="val -977"/>
              <a:gd name="adj3" fmla="val -49479"/>
              <a:gd name="adj4" fmla="val -68428"/>
            </a:avLst>
          </a:prstGeom>
          <a:solidFill>
            <a:schemeClr val="accent1">
              <a:lumMod val="20000"/>
              <a:lumOff val="80000"/>
            </a:schemeClr>
          </a:solidFill>
          <a:ln>
            <a:solidFill>
              <a:schemeClr val="tx1"/>
            </a:solidFill>
          </a:ln>
        </p:spPr>
        <p:txBody>
          <a:bodyPr wrap="square" rtlCol="0">
            <a:spAutoFit/>
          </a:bodyPr>
          <a:lstStyle/>
          <a:p>
            <a:pPr algn="ctr"/>
            <a:r>
              <a:rPr lang="es-ES" dirty="0" smtClean="0"/>
              <a:t>Balanza de rentas</a:t>
            </a:r>
            <a:endParaRPr lang="es-ES" dirty="0"/>
          </a:p>
        </p:txBody>
      </p:sp>
      <p:sp>
        <p:nvSpPr>
          <p:cNvPr id="16" name="CuadroTexto 15"/>
          <p:cNvSpPr txBox="1"/>
          <p:nvPr/>
        </p:nvSpPr>
        <p:spPr>
          <a:xfrm>
            <a:off x="5292080" y="2996952"/>
            <a:ext cx="2404028" cy="646331"/>
          </a:xfrm>
          <a:prstGeom prst="borderCallout1">
            <a:avLst>
              <a:gd name="adj1" fmla="val 47819"/>
              <a:gd name="adj2" fmla="val -977"/>
              <a:gd name="adj3" fmla="val -80568"/>
              <a:gd name="adj4" fmla="val -61740"/>
            </a:avLst>
          </a:prstGeom>
          <a:solidFill>
            <a:schemeClr val="accent1">
              <a:lumMod val="20000"/>
              <a:lumOff val="80000"/>
            </a:schemeClr>
          </a:solidFill>
          <a:ln>
            <a:solidFill>
              <a:schemeClr val="tx1"/>
            </a:solidFill>
          </a:ln>
        </p:spPr>
        <p:txBody>
          <a:bodyPr wrap="square" rtlCol="0">
            <a:spAutoFit/>
          </a:bodyPr>
          <a:lstStyle/>
          <a:p>
            <a:pPr algn="ctr"/>
            <a:r>
              <a:rPr lang="es-ES" dirty="0" smtClean="0"/>
              <a:t>Balanza de transferencias</a:t>
            </a:r>
            <a:endParaRPr lang="es-ES" dirty="0"/>
          </a:p>
        </p:txBody>
      </p:sp>
      <p:pic>
        <p:nvPicPr>
          <p:cNvPr id="452612" name="Imagen 5"/>
          <p:cNvPicPr>
            <a:picLocks noChangeAspect="1"/>
          </p:cNvPicPr>
          <p:nvPr/>
        </p:nvPicPr>
        <p:blipFill>
          <a:blip r:embed="rId3"/>
          <a:srcRect/>
          <a:stretch>
            <a:fillRect/>
          </a:stretch>
        </p:blipFill>
        <p:spPr bwMode="auto">
          <a:xfrm rot="639073">
            <a:off x="5746279" y="4030826"/>
            <a:ext cx="2808312" cy="20598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52613" name="Imagen 6"/>
          <p:cNvPicPr>
            <a:picLocks noChangeAspect="1"/>
          </p:cNvPicPr>
          <p:nvPr/>
        </p:nvPicPr>
        <p:blipFill>
          <a:blip r:embed="rId4"/>
          <a:srcRect/>
          <a:stretch>
            <a:fillRect/>
          </a:stretch>
        </p:blipFill>
        <p:spPr bwMode="auto">
          <a:xfrm rot="21142774">
            <a:off x="682979" y="1583852"/>
            <a:ext cx="2736304" cy="23454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52615" name="Imagen 8"/>
          <p:cNvPicPr>
            <a:picLocks noChangeAspect="1"/>
          </p:cNvPicPr>
          <p:nvPr/>
        </p:nvPicPr>
        <p:blipFill>
          <a:blip r:embed="rId5"/>
          <a:srcRect/>
          <a:stretch>
            <a:fillRect/>
          </a:stretch>
        </p:blipFill>
        <p:spPr bwMode="auto">
          <a:xfrm>
            <a:off x="4355975" y="1844826"/>
            <a:ext cx="2880320" cy="19183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52614" name="Imagen 7"/>
          <p:cNvPicPr>
            <a:picLocks noChangeAspect="1"/>
          </p:cNvPicPr>
          <p:nvPr/>
        </p:nvPicPr>
        <p:blipFill>
          <a:blip r:embed="rId6"/>
          <a:srcRect/>
          <a:stretch>
            <a:fillRect/>
          </a:stretch>
        </p:blipFill>
        <p:spPr bwMode="auto">
          <a:xfrm>
            <a:off x="1835695" y="4077074"/>
            <a:ext cx="2880320" cy="2109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52613"/>
                                        </p:tgtEl>
                                        <p:attrNameLst>
                                          <p:attrName>style.visibility</p:attrName>
                                        </p:attrNameLst>
                                      </p:cBhvr>
                                      <p:to>
                                        <p:strVal val="visible"/>
                                      </p:to>
                                    </p:set>
                                    <p:animEffect transition="in" filter="strips(downLeft)">
                                      <p:cBhvr>
                                        <p:cTn id="12" dur="500"/>
                                        <p:tgtEl>
                                          <p:spTgt spid="45261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52615"/>
                                        </p:tgtEl>
                                        <p:attrNameLst>
                                          <p:attrName>style.visibility</p:attrName>
                                        </p:attrNameLst>
                                      </p:cBhvr>
                                      <p:to>
                                        <p:strVal val="visible"/>
                                      </p:to>
                                    </p:set>
                                    <p:animEffect transition="in" filter="strips(downLeft)">
                                      <p:cBhvr>
                                        <p:cTn id="17" dur="500"/>
                                        <p:tgtEl>
                                          <p:spTgt spid="45261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452614"/>
                                        </p:tgtEl>
                                        <p:attrNameLst>
                                          <p:attrName>style.visibility</p:attrName>
                                        </p:attrNameLst>
                                      </p:cBhvr>
                                      <p:to>
                                        <p:strVal val="visible"/>
                                      </p:to>
                                    </p:set>
                                    <p:animEffect transition="in" filter="strips(downLeft)">
                                      <p:cBhvr>
                                        <p:cTn id="22" dur="500"/>
                                        <p:tgtEl>
                                          <p:spTgt spid="45261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452612"/>
                                        </p:tgtEl>
                                        <p:attrNameLst>
                                          <p:attrName>style.visibility</p:attrName>
                                        </p:attrNameLst>
                                      </p:cBhvr>
                                      <p:to>
                                        <p:strVal val="visible"/>
                                      </p:to>
                                    </p:set>
                                    <p:animEffect transition="in" filter="strips(downLeft)">
                                      <p:cBhvr>
                                        <p:cTn id="27" dur="500"/>
                                        <p:tgtEl>
                                          <p:spTgt spid="452612"/>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xit" presetSubtype="0" fill="hold" nodeType="clickEffect">
                                  <p:stCondLst>
                                    <p:cond delay="0"/>
                                  </p:stCondLst>
                                  <p:childTnLst>
                                    <p:animEffect transition="out" filter="fade">
                                      <p:cBhvr>
                                        <p:cTn id="31" dur="1000"/>
                                        <p:tgtEl>
                                          <p:spTgt spid="452613"/>
                                        </p:tgtEl>
                                      </p:cBhvr>
                                    </p:animEffect>
                                    <p:anim calcmode="lin" valueType="num">
                                      <p:cBhvr>
                                        <p:cTn id="32" dur="1000"/>
                                        <p:tgtEl>
                                          <p:spTgt spid="452613"/>
                                        </p:tgtEl>
                                        <p:attrNameLst>
                                          <p:attrName>ppt_x</p:attrName>
                                        </p:attrNameLst>
                                      </p:cBhvr>
                                      <p:tavLst>
                                        <p:tav tm="0">
                                          <p:val>
                                            <p:strVal val="ppt_x"/>
                                          </p:val>
                                        </p:tav>
                                        <p:tav tm="100000">
                                          <p:val>
                                            <p:strVal val="ppt_x"/>
                                          </p:val>
                                        </p:tav>
                                      </p:tavLst>
                                    </p:anim>
                                    <p:anim calcmode="lin" valueType="num">
                                      <p:cBhvr>
                                        <p:cTn id="33" dur="100" decel="100000"/>
                                        <p:tgtEl>
                                          <p:spTgt spid="452613"/>
                                        </p:tgtEl>
                                        <p:attrNameLst>
                                          <p:attrName>ppt_y</p:attrName>
                                        </p:attrNameLst>
                                      </p:cBhvr>
                                      <p:tavLst>
                                        <p:tav tm="0">
                                          <p:val>
                                            <p:strVal val="ppt_y"/>
                                          </p:val>
                                        </p:tav>
                                        <p:tav tm="100000">
                                          <p:val>
                                            <p:strVal val="ppt_y-.03"/>
                                          </p:val>
                                        </p:tav>
                                      </p:tavLst>
                                    </p:anim>
                                    <p:anim calcmode="lin" valueType="num">
                                      <p:cBhvr>
                                        <p:cTn id="34" dur="900" accel="100000">
                                          <p:stCondLst>
                                            <p:cond delay="100"/>
                                          </p:stCondLst>
                                        </p:cTn>
                                        <p:tgtEl>
                                          <p:spTgt spid="452613"/>
                                        </p:tgtEl>
                                        <p:attrNameLst>
                                          <p:attrName>ppt_y</p:attrName>
                                        </p:attrNameLst>
                                      </p:cBhvr>
                                      <p:tavLst>
                                        <p:tav tm="0">
                                          <p:val>
                                            <p:strVal val="ppt_y"/>
                                          </p:val>
                                        </p:tav>
                                        <p:tav tm="100000">
                                          <p:val>
                                            <p:strVal val="ppt_y+1"/>
                                          </p:val>
                                        </p:tav>
                                      </p:tavLst>
                                    </p:anim>
                                    <p:set>
                                      <p:cBhvr>
                                        <p:cTn id="35" dur="1" fill="hold">
                                          <p:stCondLst>
                                            <p:cond delay="999"/>
                                          </p:stCondLst>
                                        </p:cTn>
                                        <p:tgtEl>
                                          <p:spTgt spid="452613"/>
                                        </p:tgtEl>
                                        <p:attrNameLst>
                                          <p:attrName>style.visibility</p:attrName>
                                        </p:attrNameLst>
                                      </p:cBhvr>
                                      <p:to>
                                        <p:strVal val="hidden"/>
                                      </p:to>
                                    </p:set>
                                  </p:childTnLst>
                                </p:cTn>
                              </p:par>
                              <p:par>
                                <p:cTn id="36" presetID="37" presetClass="exit" presetSubtype="0" fill="hold" nodeType="withEffect">
                                  <p:stCondLst>
                                    <p:cond delay="0"/>
                                  </p:stCondLst>
                                  <p:childTnLst>
                                    <p:animEffect transition="out" filter="fade">
                                      <p:cBhvr>
                                        <p:cTn id="37" dur="1000"/>
                                        <p:tgtEl>
                                          <p:spTgt spid="452614"/>
                                        </p:tgtEl>
                                      </p:cBhvr>
                                    </p:animEffect>
                                    <p:anim calcmode="lin" valueType="num">
                                      <p:cBhvr>
                                        <p:cTn id="38" dur="1000"/>
                                        <p:tgtEl>
                                          <p:spTgt spid="452614"/>
                                        </p:tgtEl>
                                        <p:attrNameLst>
                                          <p:attrName>ppt_x</p:attrName>
                                        </p:attrNameLst>
                                      </p:cBhvr>
                                      <p:tavLst>
                                        <p:tav tm="0">
                                          <p:val>
                                            <p:strVal val="ppt_x"/>
                                          </p:val>
                                        </p:tav>
                                        <p:tav tm="100000">
                                          <p:val>
                                            <p:strVal val="ppt_x"/>
                                          </p:val>
                                        </p:tav>
                                      </p:tavLst>
                                    </p:anim>
                                    <p:anim calcmode="lin" valueType="num">
                                      <p:cBhvr>
                                        <p:cTn id="39" dur="100" decel="100000"/>
                                        <p:tgtEl>
                                          <p:spTgt spid="452614"/>
                                        </p:tgtEl>
                                        <p:attrNameLst>
                                          <p:attrName>ppt_y</p:attrName>
                                        </p:attrNameLst>
                                      </p:cBhvr>
                                      <p:tavLst>
                                        <p:tav tm="0">
                                          <p:val>
                                            <p:strVal val="ppt_y"/>
                                          </p:val>
                                        </p:tav>
                                        <p:tav tm="100000">
                                          <p:val>
                                            <p:strVal val="ppt_y-.03"/>
                                          </p:val>
                                        </p:tav>
                                      </p:tavLst>
                                    </p:anim>
                                    <p:anim calcmode="lin" valueType="num">
                                      <p:cBhvr>
                                        <p:cTn id="40" dur="900" accel="100000">
                                          <p:stCondLst>
                                            <p:cond delay="100"/>
                                          </p:stCondLst>
                                        </p:cTn>
                                        <p:tgtEl>
                                          <p:spTgt spid="452614"/>
                                        </p:tgtEl>
                                        <p:attrNameLst>
                                          <p:attrName>ppt_y</p:attrName>
                                        </p:attrNameLst>
                                      </p:cBhvr>
                                      <p:tavLst>
                                        <p:tav tm="0">
                                          <p:val>
                                            <p:strVal val="ppt_y"/>
                                          </p:val>
                                        </p:tav>
                                        <p:tav tm="100000">
                                          <p:val>
                                            <p:strVal val="ppt_y+1"/>
                                          </p:val>
                                        </p:tav>
                                      </p:tavLst>
                                    </p:anim>
                                    <p:set>
                                      <p:cBhvr>
                                        <p:cTn id="41" dur="1" fill="hold">
                                          <p:stCondLst>
                                            <p:cond delay="999"/>
                                          </p:stCondLst>
                                        </p:cTn>
                                        <p:tgtEl>
                                          <p:spTgt spid="452614"/>
                                        </p:tgtEl>
                                        <p:attrNameLst>
                                          <p:attrName>style.visibility</p:attrName>
                                        </p:attrNameLst>
                                      </p:cBhvr>
                                      <p:to>
                                        <p:strVal val="hidden"/>
                                      </p:to>
                                    </p:set>
                                  </p:childTnLst>
                                </p:cTn>
                              </p:par>
                              <p:par>
                                <p:cTn id="42" presetID="37" presetClass="exit" presetSubtype="0" fill="hold" nodeType="withEffect">
                                  <p:stCondLst>
                                    <p:cond delay="0"/>
                                  </p:stCondLst>
                                  <p:childTnLst>
                                    <p:animEffect transition="out" filter="fade">
                                      <p:cBhvr>
                                        <p:cTn id="43" dur="1000"/>
                                        <p:tgtEl>
                                          <p:spTgt spid="452615"/>
                                        </p:tgtEl>
                                      </p:cBhvr>
                                    </p:animEffect>
                                    <p:anim calcmode="lin" valueType="num">
                                      <p:cBhvr>
                                        <p:cTn id="44" dur="1000"/>
                                        <p:tgtEl>
                                          <p:spTgt spid="452615"/>
                                        </p:tgtEl>
                                        <p:attrNameLst>
                                          <p:attrName>ppt_x</p:attrName>
                                        </p:attrNameLst>
                                      </p:cBhvr>
                                      <p:tavLst>
                                        <p:tav tm="0">
                                          <p:val>
                                            <p:strVal val="ppt_x"/>
                                          </p:val>
                                        </p:tav>
                                        <p:tav tm="100000">
                                          <p:val>
                                            <p:strVal val="ppt_x"/>
                                          </p:val>
                                        </p:tav>
                                      </p:tavLst>
                                    </p:anim>
                                    <p:anim calcmode="lin" valueType="num">
                                      <p:cBhvr>
                                        <p:cTn id="45" dur="100" decel="100000"/>
                                        <p:tgtEl>
                                          <p:spTgt spid="452615"/>
                                        </p:tgtEl>
                                        <p:attrNameLst>
                                          <p:attrName>ppt_y</p:attrName>
                                        </p:attrNameLst>
                                      </p:cBhvr>
                                      <p:tavLst>
                                        <p:tav tm="0">
                                          <p:val>
                                            <p:strVal val="ppt_y"/>
                                          </p:val>
                                        </p:tav>
                                        <p:tav tm="100000">
                                          <p:val>
                                            <p:strVal val="ppt_y-.03"/>
                                          </p:val>
                                        </p:tav>
                                      </p:tavLst>
                                    </p:anim>
                                    <p:anim calcmode="lin" valueType="num">
                                      <p:cBhvr>
                                        <p:cTn id="46" dur="900" accel="100000">
                                          <p:stCondLst>
                                            <p:cond delay="100"/>
                                          </p:stCondLst>
                                        </p:cTn>
                                        <p:tgtEl>
                                          <p:spTgt spid="452615"/>
                                        </p:tgtEl>
                                        <p:attrNameLst>
                                          <p:attrName>ppt_y</p:attrName>
                                        </p:attrNameLst>
                                      </p:cBhvr>
                                      <p:tavLst>
                                        <p:tav tm="0">
                                          <p:val>
                                            <p:strVal val="ppt_y"/>
                                          </p:val>
                                        </p:tav>
                                        <p:tav tm="100000">
                                          <p:val>
                                            <p:strVal val="ppt_y+1"/>
                                          </p:val>
                                        </p:tav>
                                      </p:tavLst>
                                    </p:anim>
                                    <p:set>
                                      <p:cBhvr>
                                        <p:cTn id="47" dur="1" fill="hold">
                                          <p:stCondLst>
                                            <p:cond delay="999"/>
                                          </p:stCondLst>
                                        </p:cTn>
                                        <p:tgtEl>
                                          <p:spTgt spid="452615"/>
                                        </p:tgtEl>
                                        <p:attrNameLst>
                                          <p:attrName>style.visibility</p:attrName>
                                        </p:attrNameLst>
                                      </p:cBhvr>
                                      <p:to>
                                        <p:strVal val="hidden"/>
                                      </p:to>
                                    </p:set>
                                  </p:childTnLst>
                                </p:cTn>
                              </p:par>
                              <p:par>
                                <p:cTn id="48" presetID="37" presetClass="exit" presetSubtype="0" fill="hold" nodeType="withEffect">
                                  <p:stCondLst>
                                    <p:cond delay="0"/>
                                  </p:stCondLst>
                                  <p:childTnLst>
                                    <p:animEffect transition="out" filter="fade">
                                      <p:cBhvr>
                                        <p:cTn id="49" dur="1000"/>
                                        <p:tgtEl>
                                          <p:spTgt spid="452612"/>
                                        </p:tgtEl>
                                      </p:cBhvr>
                                    </p:animEffect>
                                    <p:anim calcmode="lin" valueType="num">
                                      <p:cBhvr>
                                        <p:cTn id="50" dur="1000"/>
                                        <p:tgtEl>
                                          <p:spTgt spid="452612"/>
                                        </p:tgtEl>
                                        <p:attrNameLst>
                                          <p:attrName>ppt_x</p:attrName>
                                        </p:attrNameLst>
                                      </p:cBhvr>
                                      <p:tavLst>
                                        <p:tav tm="0">
                                          <p:val>
                                            <p:strVal val="ppt_x"/>
                                          </p:val>
                                        </p:tav>
                                        <p:tav tm="100000">
                                          <p:val>
                                            <p:strVal val="ppt_x"/>
                                          </p:val>
                                        </p:tav>
                                      </p:tavLst>
                                    </p:anim>
                                    <p:anim calcmode="lin" valueType="num">
                                      <p:cBhvr>
                                        <p:cTn id="51" dur="100" decel="100000"/>
                                        <p:tgtEl>
                                          <p:spTgt spid="452612"/>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452612"/>
                                        </p:tgtEl>
                                        <p:attrNameLst>
                                          <p:attrName>ppt_y</p:attrName>
                                        </p:attrNameLst>
                                      </p:cBhvr>
                                      <p:tavLst>
                                        <p:tav tm="0">
                                          <p:val>
                                            <p:strVal val="ppt_y"/>
                                          </p:val>
                                        </p:tav>
                                        <p:tav tm="100000">
                                          <p:val>
                                            <p:strVal val="ppt_y+1"/>
                                          </p:val>
                                        </p:tav>
                                      </p:tavLst>
                                    </p:anim>
                                    <p:set>
                                      <p:cBhvr>
                                        <p:cTn id="53" dur="1" fill="hold">
                                          <p:stCondLst>
                                            <p:cond delay="999"/>
                                          </p:stCondLst>
                                        </p:cTn>
                                        <p:tgtEl>
                                          <p:spTgt spid="45261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1000" fill="hold"/>
                                        <p:tgtEl>
                                          <p:spTgt spid="3"/>
                                        </p:tgtEl>
                                        <p:attrNameLst>
                                          <p:attrName>ppt_w</p:attrName>
                                        </p:attrNameLst>
                                      </p:cBhvr>
                                      <p:tavLst>
                                        <p:tav tm="0">
                                          <p:val>
                                            <p:strVal val="#ppt_w*0.70"/>
                                          </p:val>
                                        </p:tav>
                                        <p:tav tm="100000">
                                          <p:val>
                                            <p:strVal val="#ppt_w"/>
                                          </p:val>
                                        </p:tav>
                                      </p:tavLst>
                                    </p:anim>
                                    <p:anim calcmode="lin" valueType="num">
                                      <p:cBhvr>
                                        <p:cTn id="59" dur="1000" fill="hold"/>
                                        <p:tgtEl>
                                          <p:spTgt spid="3"/>
                                        </p:tgtEl>
                                        <p:attrNameLst>
                                          <p:attrName>ppt_h</p:attrName>
                                        </p:attrNameLst>
                                      </p:cBhvr>
                                      <p:tavLst>
                                        <p:tav tm="0">
                                          <p:val>
                                            <p:strVal val="#ppt_h"/>
                                          </p:val>
                                        </p:tav>
                                        <p:tav tm="100000">
                                          <p:val>
                                            <p:strVal val="#ppt_h"/>
                                          </p:val>
                                        </p:tav>
                                      </p:tavLst>
                                    </p:anim>
                                    <p:animEffect transition="in" filter="fade">
                                      <p:cBhvr>
                                        <p:cTn id="60" dur="10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500"/>
                                        <p:tgtEl>
                                          <p:spTgt spid="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 calcmode="lin" valueType="num">
                                      <p:cBhvr>
                                        <p:cTn id="85" dur="1000" fill="hold"/>
                                        <p:tgtEl>
                                          <p:spTgt spid="10"/>
                                        </p:tgtEl>
                                        <p:attrNameLst>
                                          <p:attrName>ppt_w</p:attrName>
                                        </p:attrNameLst>
                                      </p:cBhvr>
                                      <p:tavLst>
                                        <p:tav tm="0">
                                          <p:val>
                                            <p:strVal val="#ppt_w*0.70"/>
                                          </p:val>
                                        </p:tav>
                                        <p:tav tm="100000">
                                          <p:val>
                                            <p:strVal val="#ppt_w"/>
                                          </p:val>
                                        </p:tav>
                                      </p:tavLst>
                                    </p:anim>
                                    <p:anim calcmode="lin" valueType="num">
                                      <p:cBhvr>
                                        <p:cTn id="86" dur="1000" fill="hold"/>
                                        <p:tgtEl>
                                          <p:spTgt spid="10"/>
                                        </p:tgtEl>
                                        <p:attrNameLst>
                                          <p:attrName>ppt_h</p:attrName>
                                        </p:attrNameLst>
                                      </p:cBhvr>
                                      <p:tavLst>
                                        <p:tav tm="0">
                                          <p:val>
                                            <p:strVal val="#ppt_h"/>
                                          </p:val>
                                        </p:tav>
                                        <p:tav tm="100000">
                                          <p:val>
                                            <p:strVal val="#ppt_h"/>
                                          </p:val>
                                        </p:tav>
                                      </p:tavLst>
                                    </p:anim>
                                    <p:animEffect transition="in" filter="fade">
                                      <p:cBhvr>
                                        <p:cTn id="87" dur="1000"/>
                                        <p:tgtEl>
                                          <p:spTgt spid="10"/>
                                        </p:tgtEl>
                                      </p:cBhvr>
                                    </p:animEffect>
                                  </p:childTnLst>
                                </p:cTn>
                              </p:par>
                            </p:childTnLst>
                          </p:cTn>
                        </p:par>
                      </p:childTnLst>
                    </p:cTn>
                  </p:par>
                  <p:par>
                    <p:cTn id="88" fill="hold">
                      <p:stCondLst>
                        <p:cond delay="indefinite"/>
                      </p:stCondLst>
                      <p:childTnLst>
                        <p:par>
                          <p:cTn id="89" fill="hold">
                            <p:stCondLst>
                              <p:cond delay="0"/>
                            </p:stCondLst>
                            <p:childTnLst>
                              <p:par>
                                <p:cTn id="90" presetID="55" presetClass="entr" presetSubtype="0" fill="hold" grpId="0" nodeType="click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1000" fill="hold"/>
                                        <p:tgtEl>
                                          <p:spTgt spid="11"/>
                                        </p:tgtEl>
                                        <p:attrNameLst>
                                          <p:attrName>ppt_w</p:attrName>
                                        </p:attrNameLst>
                                      </p:cBhvr>
                                      <p:tavLst>
                                        <p:tav tm="0">
                                          <p:val>
                                            <p:strVal val="#ppt_w*0.70"/>
                                          </p:val>
                                        </p:tav>
                                        <p:tav tm="100000">
                                          <p:val>
                                            <p:strVal val="#ppt_w"/>
                                          </p:val>
                                        </p:tav>
                                      </p:tavLst>
                                    </p:anim>
                                    <p:anim calcmode="lin" valueType="num">
                                      <p:cBhvr>
                                        <p:cTn id="93" dur="1000" fill="hold"/>
                                        <p:tgtEl>
                                          <p:spTgt spid="11"/>
                                        </p:tgtEl>
                                        <p:attrNameLst>
                                          <p:attrName>ppt_h</p:attrName>
                                        </p:attrNameLst>
                                      </p:cBhvr>
                                      <p:tavLst>
                                        <p:tav tm="0">
                                          <p:val>
                                            <p:strVal val="#ppt_h"/>
                                          </p:val>
                                        </p:tav>
                                        <p:tav tm="100000">
                                          <p:val>
                                            <p:strVal val="#ppt_h"/>
                                          </p:val>
                                        </p:tav>
                                      </p:tavLst>
                                    </p:anim>
                                    <p:animEffect transition="in" filter="fade">
                                      <p:cBhvr>
                                        <p:cTn id="94" dur="1000"/>
                                        <p:tgtEl>
                                          <p:spTgt spid="11"/>
                                        </p:tgtEl>
                                      </p:cBhvr>
                                    </p:animEffect>
                                  </p:childTnLst>
                                </p:cTn>
                              </p:par>
                            </p:childTnLst>
                          </p:cTn>
                        </p:par>
                      </p:childTnLst>
                    </p:cTn>
                  </p:par>
                  <p:par>
                    <p:cTn id="95" fill="hold">
                      <p:stCondLst>
                        <p:cond delay="indefinite"/>
                      </p:stCondLst>
                      <p:childTnLst>
                        <p:par>
                          <p:cTn id="96" fill="hold">
                            <p:stCondLst>
                              <p:cond delay="0"/>
                            </p:stCondLst>
                            <p:childTnLst>
                              <p:par>
                                <p:cTn id="97" presetID="55" presetClass="entr" presetSubtype="0"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1000" fill="hold"/>
                                        <p:tgtEl>
                                          <p:spTgt spid="12"/>
                                        </p:tgtEl>
                                        <p:attrNameLst>
                                          <p:attrName>ppt_w</p:attrName>
                                        </p:attrNameLst>
                                      </p:cBhvr>
                                      <p:tavLst>
                                        <p:tav tm="0">
                                          <p:val>
                                            <p:strVal val="#ppt_w*0.70"/>
                                          </p:val>
                                        </p:tav>
                                        <p:tav tm="100000">
                                          <p:val>
                                            <p:strVal val="#ppt_w"/>
                                          </p:val>
                                        </p:tav>
                                      </p:tavLst>
                                    </p:anim>
                                    <p:anim calcmode="lin" valueType="num">
                                      <p:cBhvr>
                                        <p:cTn id="100" dur="1000" fill="hold"/>
                                        <p:tgtEl>
                                          <p:spTgt spid="12"/>
                                        </p:tgtEl>
                                        <p:attrNameLst>
                                          <p:attrName>ppt_h</p:attrName>
                                        </p:attrNameLst>
                                      </p:cBhvr>
                                      <p:tavLst>
                                        <p:tav tm="0">
                                          <p:val>
                                            <p:strVal val="#ppt_h"/>
                                          </p:val>
                                        </p:tav>
                                        <p:tav tm="100000">
                                          <p:val>
                                            <p:strVal val="#ppt_h"/>
                                          </p:val>
                                        </p:tav>
                                      </p:tavLst>
                                    </p:anim>
                                    <p:animEffect transition="in" filter="fade">
                                      <p:cBhvr>
                                        <p:cTn id="10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0" grpId="0" animBg="1"/>
      <p:bldP spid="11" grpId="0" animBg="1"/>
      <p:bldP spid="12" grpId="0" animBg="1"/>
      <p:bldP spid="4"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Título 1"/>
          <p:cNvSpPr>
            <a:spLocks noGrp="1"/>
          </p:cNvSpPr>
          <p:nvPr>
            <p:ph type="title"/>
          </p:nvPr>
        </p:nvSpPr>
        <p:spPr/>
        <p:txBody>
          <a:bodyPr/>
          <a:lstStyle/>
          <a:p>
            <a:pPr eaLnBrk="1" hangingPunct="1">
              <a:defRPr/>
            </a:pPr>
            <a:r>
              <a:rPr lang="es-MX"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Balanza comercial</a:t>
            </a:r>
          </a:p>
        </p:txBody>
      </p:sp>
      <p:sp>
        <p:nvSpPr>
          <p:cNvPr id="453634" name="Marcador de contenido 2"/>
          <p:cNvSpPr>
            <a:spLocks noGrp="1"/>
          </p:cNvSpPr>
          <p:nvPr>
            <p:ph idx="1"/>
          </p:nvPr>
        </p:nvSpPr>
        <p:spPr>
          <a:xfrm>
            <a:off x="381000" y="1600200"/>
            <a:ext cx="8382000" cy="1612776"/>
          </a:xfrm>
        </p:spPr>
        <p:txBody>
          <a:bodyPr/>
          <a:lstStyle/>
          <a:p>
            <a:pPr eaLnBrk="1" hangingPunct="1">
              <a:buFontTx/>
              <a:buNone/>
            </a:pPr>
            <a:r>
              <a:rPr lang="es-ES_tradnl" dirty="0" smtClean="0">
                <a:solidFill>
                  <a:srgbClr val="000090"/>
                </a:solidFill>
                <a:ea typeface="ＭＳ Ｐゴシック" pitchFamily="34" charset="-128"/>
              </a:rPr>
              <a:t> Se </a:t>
            </a:r>
            <a:r>
              <a:rPr lang="es-ES_tradnl" dirty="0" smtClean="0">
                <a:solidFill>
                  <a:srgbClr val="800000"/>
                </a:solidFill>
                <a:ea typeface="ＭＳ Ｐゴシック" pitchFamily="34" charset="-128"/>
              </a:rPr>
              <a:t>contabilizan</a:t>
            </a:r>
            <a:r>
              <a:rPr lang="es-ES_tradnl" dirty="0" smtClean="0">
                <a:solidFill>
                  <a:srgbClr val="000090"/>
                </a:solidFill>
                <a:ea typeface="ＭＳ Ｐゴシック" pitchFamily="34" charset="-128"/>
              </a:rPr>
              <a:t> todas las </a:t>
            </a:r>
            <a:r>
              <a:rPr lang="es-ES_tradnl" dirty="0" smtClean="0">
                <a:solidFill>
                  <a:srgbClr val="800000"/>
                </a:solidFill>
                <a:ea typeface="ＭＳ Ｐゴシック" pitchFamily="34" charset="-128"/>
              </a:rPr>
              <a:t>exportaciones y las importaciones de bienes</a:t>
            </a:r>
            <a:r>
              <a:rPr lang="es-ES_tradnl" dirty="0" smtClean="0">
                <a:solidFill>
                  <a:srgbClr val="000090"/>
                </a:solidFill>
                <a:ea typeface="ＭＳ Ｐゴシック" pitchFamily="34" charset="-128"/>
              </a:rPr>
              <a:t>, a partir de los registros de Aduana y de Hacienda</a:t>
            </a:r>
            <a:r>
              <a:rPr lang="es-ES_tradnl" dirty="0" smtClean="0">
                <a:solidFill>
                  <a:srgbClr val="800000"/>
                </a:solidFill>
                <a:ea typeface="ＭＳ Ｐゴシック" pitchFamily="34" charset="-128"/>
              </a:rPr>
              <a:t>.</a:t>
            </a:r>
          </a:p>
          <a:p>
            <a:pPr eaLnBrk="1" hangingPunct="1"/>
            <a:endParaRPr lang="es-MX" dirty="0" smtClean="0">
              <a:ea typeface="ＭＳ Ｐゴシック" pitchFamily="34" charset="-128"/>
            </a:endParaRPr>
          </a:p>
        </p:txBody>
      </p:sp>
      <p:pic>
        <p:nvPicPr>
          <p:cNvPr id="453635" name="Imagen 3"/>
          <p:cNvPicPr>
            <a:picLocks noChangeAspect="1"/>
          </p:cNvPicPr>
          <p:nvPr/>
        </p:nvPicPr>
        <p:blipFill>
          <a:blip r:embed="rId3"/>
          <a:srcRect/>
          <a:stretch>
            <a:fillRect/>
          </a:stretch>
        </p:blipFill>
        <p:spPr bwMode="auto">
          <a:xfrm>
            <a:off x="899592" y="3356992"/>
            <a:ext cx="3528392" cy="2456038"/>
          </a:xfrm>
          <a:prstGeom prst="rect">
            <a:avLst/>
          </a:prstGeom>
          <a:noFill/>
          <a:ln w="9525">
            <a:noFill/>
            <a:miter lim="800000"/>
            <a:headEnd/>
            <a:tailEnd/>
          </a:ln>
        </p:spPr>
      </p:pic>
      <p:pic>
        <p:nvPicPr>
          <p:cNvPr id="453636" name="Imagen 4"/>
          <p:cNvPicPr>
            <a:picLocks noChangeAspect="1"/>
          </p:cNvPicPr>
          <p:nvPr/>
        </p:nvPicPr>
        <p:blipFill>
          <a:blip r:embed="rId4"/>
          <a:srcRect/>
          <a:stretch>
            <a:fillRect/>
          </a:stretch>
        </p:blipFill>
        <p:spPr bwMode="auto">
          <a:xfrm>
            <a:off x="4427984" y="3369393"/>
            <a:ext cx="3960440" cy="3083943"/>
          </a:xfrm>
          <a:prstGeom prst="rect">
            <a:avLst/>
          </a:prstGeom>
          <a:noFill/>
          <a:ln w="9525">
            <a:noFill/>
            <a:miter lim="800000"/>
            <a:headEnd/>
            <a:tailEnd/>
          </a:ln>
        </p:spPr>
      </p:pic>
      <p:pic>
        <p:nvPicPr>
          <p:cNvPr id="453637" name="Imagen 5"/>
          <p:cNvPicPr>
            <a:picLocks noChangeAspect="1"/>
          </p:cNvPicPr>
          <p:nvPr/>
        </p:nvPicPr>
        <p:blipFill>
          <a:blip r:embed="rId5"/>
          <a:srcRect/>
          <a:stretch>
            <a:fillRect/>
          </a:stretch>
        </p:blipFill>
        <p:spPr bwMode="auto">
          <a:xfrm>
            <a:off x="899592" y="5157192"/>
            <a:ext cx="7560840" cy="14077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2354"/>
                                        </p:tgtEl>
                                        <p:attrNameLst>
                                          <p:attrName>style.visibility</p:attrName>
                                        </p:attrNameLst>
                                      </p:cBhvr>
                                      <p:to>
                                        <p:strVal val="visible"/>
                                      </p:to>
                                    </p:set>
                                    <p:anim calcmode="lin" valueType="num">
                                      <p:cBhvr>
                                        <p:cTn id="7" dur="1000" fill="hold"/>
                                        <p:tgtEl>
                                          <p:spTgt spid="612354"/>
                                        </p:tgtEl>
                                        <p:attrNameLst>
                                          <p:attrName>ppt_w</p:attrName>
                                        </p:attrNameLst>
                                      </p:cBhvr>
                                      <p:tavLst>
                                        <p:tav tm="0">
                                          <p:val>
                                            <p:strVal val="#ppt_w*0.70"/>
                                          </p:val>
                                        </p:tav>
                                        <p:tav tm="100000">
                                          <p:val>
                                            <p:strVal val="#ppt_w"/>
                                          </p:val>
                                        </p:tav>
                                      </p:tavLst>
                                    </p:anim>
                                    <p:anim calcmode="lin" valueType="num">
                                      <p:cBhvr>
                                        <p:cTn id="8" dur="1000" fill="hold"/>
                                        <p:tgtEl>
                                          <p:spTgt spid="612354"/>
                                        </p:tgtEl>
                                        <p:attrNameLst>
                                          <p:attrName>ppt_h</p:attrName>
                                        </p:attrNameLst>
                                      </p:cBhvr>
                                      <p:tavLst>
                                        <p:tav tm="0">
                                          <p:val>
                                            <p:strVal val="#ppt_h"/>
                                          </p:val>
                                        </p:tav>
                                        <p:tav tm="100000">
                                          <p:val>
                                            <p:strVal val="#ppt_h"/>
                                          </p:val>
                                        </p:tav>
                                      </p:tavLst>
                                    </p:anim>
                                    <p:animEffect transition="in" filter="fade">
                                      <p:cBhvr>
                                        <p:cTn id="9" dur="1000"/>
                                        <p:tgtEl>
                                          <p:spTgt spid="61235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453634">
                                            <p:txEl>
                                              <p:pRg st="0" end="0"/>
                                            </p:txEl>
                                          </p:spTgt>
                                        </p:tgtEl>
                                        <p:attrNameLst>
                                          <p:attrName>style.visibility</p:attrName>
                                        </p:attrNameLst>
                                      </p:cBhvr>
                                      <p:to>
                                        <p:strVal val="visible"/>
                                      </p:to>
                                    </p:set>
                                    <p:animEffect transition="in" filter="dissolve">
                                      <p:cBhvr>
                                        <p:cTn id="14" dur="500"/>
                                        <p:tgtEl>
                                          <p:spTgt spid="453634">
                                            <p:txEl>
                                              <p:pRg st="0" end="0"/>
                                            </p:txEl>
                                          </p:spTgt>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453635"/>
                                        </p:tgtEl>
                                        <p:attrNameLst>
                                          <p:attrName>style.visibility</p:attrName>
                                        </p:attrNameLst>
                                      </p:cBhvr>
                                      <p:to>
                                        <p:strVal val="visible"/>
                                      </p:to>
                                    </p:set>
                                    <p:animEffect transition="in" filter="dissolve">
                                      <p:cBhvr>
                                        <p:cTn id="18" dur="500"/>
                                        <p:tgtEl>
                                          <p:spTgt spid="453635"/>
                                        </p:tgtEl>
                                      </p:cBhvr>
                                    </p:animEffect>
                                  </p:childTnLst>
                                </p:cTn>
                              </p:par>
                              <p:par>
                                <p:cTn id="19" presetID="9" presetClass="entr" presetSubtype="0" fill="hold" nodeType="withEffect">
                                  <p:stCondLst>
                                    <p:cond delay="0"/>
                                  </p:stCondLst>
                                  <p:childTnLst>
                                    <p:set>
                                      <p:cBhvr>
                                        <p:cTn id="20" dur="1" fill="hold">
                                          <p:stCondLst>
                                            <p:cond delay="0"/>
                                          </p:stCondLst>
                                        </p:cTn>
                                        <p:tgtEl>
                                          <p:spTgt spid="453637"/>
                                        </p:tgtEl>
                                        <p:attrNameLst>
                                          <p:attrName>style.visibility</p:attrName>
                                        </p:attrNameLst>
                                      </p:cBhvr>
                                      <p:to>
                                        <p:strVal val="visible"/>
                                      </p:to>
                                    </p:set>
                                    <p:animEffect transition="in" filter="dissolve">
                                      <p:cBhvr>
                                        <p:cTn id="21" dur="500"/>
                                        <p:tgtEl>
                                          <p:spTgt spid="453637"/>
                                        </p:tgtEl>
                                      </p:cBhvr>
                                    </p:animEffect>
                                  </p:childTnLst>
                                </p:cTn>
                              </p:par>
                              <p:par>
                                <p:cTn id="22" presetID="9" presetClass="entr" presetSubtype="0" fill="hold" nodeType="withEffect">
                                  <p:stCondLst>
                                    <p:cond delay="0"/>
                                  </p:stCondLst>
                                  <p:childTnLst>
                                    <p:set>
                                      <p:cBhvr>
                                        <p:cTn id="23" dur="1" fill="hold">
                                          <p:stCondLst>
                                            <p:cond delay="0"/>
                                          </p:stCondLst>
                                        </p:cTn>
                                        <p:tgtEl>
                                          <p:spTgt spid="453636"/>
                                        </p:tgtEl>
                                        <p:attrNameLst>
                                          <p:attrName>style.visibility</p:attrName>
                                        </p:attrNameLst>
                                      </p:cBhvr>
                                      <p:to>
                                        <p:strVal val="visible"/>
                                      </p:to>
                                    </p:set>
                                    <p:animEffect transition="in" filter="dissolve">
                                      <p:cBhvr>
                                        <p:cTn id="24" dur="500"/>
                                        <p:tgtEl>
                                          <p:spTgt spid="453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4" grpId="0"/>
      <p:bldP spid="45363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Título 1"/>
          <p:cNvSpPr>
            <a:spLocks noGrp="1"/>
          </p:cNvSpPr>
          <p:nvPr>
            <p:ph type="title"/>
          </p:nvPr>
        </p:nvSpPr>
        <p:spPr/>
        <p:txBody>
          <a:bodyPr/>
          <a:lstStyle/>
          <a:p>
            <a:pPr eaLnBrk="1" hangingPunct="1">
              <a:defRPr/>
            </a:pPr>
            <a:r>
              <a:rPr lang="es-ES_tradnl" i="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Balanza de servicios</a:t>
            </a:r>
            <a:r>
              <a:rPr lang="es-ES_tradnl"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 </a:t>
            </a:r>
            <a:endParaRPr lang="es-MX"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pic>
        <p:nvPicPr>
          <p:cNvPr id="454659" name="Imagen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3848" y="3501008"/>
            <a:ext cx="3586162" cy="3038475"/>
          </a:xfrm>
          <a:prstGeom prst="rect">
            <a:avLst/>
          </a:prstGeom>
          <a:noFill/>
          <a:ln w="9525">
            <a:noFill/>
            <a:miter lim="800000"/>
            <a:headEnd/>
            <a:tailEnd/>
          </a:ln>
        </p:spPr>
      </p:pic>
      <p:pic>
        <p:nvPicPr>
          <p:cNvPr id="454660" name="Imagen 4"/>
          <p:cNvPicPr>
            <a:picLocks noChangeAspect="1"/>
          </p:cNvPicPr>
          <p:nvPr/>
        </p:nvPicPr>
        <p:blipFill>
          <a:blip r:embed="rId4"/>
          <a:srcRect/>
          <a:stretch>
            <a:fillRect/>
          </a:stretch>
        </p:blipFill>
        <p:spPr bwMode="auto">
          <a:xfrm rot="262014">
            <a:off x="6563876" y="989984"/>
            <a:ext cx="2349500" cy="5638800"/>
          </a:xfrm>
          <a:prstGeom prst="rect">
            <a:avLst/>
          </a:prstGeom>
          <a:noFill/>
          <a:ln w="9525">
            <a:noFill/>
            <a:miter lim="800000"/>
            <a:headEnd/>
            <a:tailEnd/>
          </a:ln>
        </p:spPr>
      </p:pic>
      <p:pic>
        <p:nvPicPr>
          <p:cNvPr id="454662" name="Imagen 6"/>
          <p:cNvPicPr>
            <a:picLocks noChangeAspect="1"/>
          </p:cNvPicPr>
          <p:nvPr/>
        </p:nvPicPr>
        <p:blipFill>
          <a:blip r:embed="rId5"/>
          <a:srcRect/>
          <a:stretch>
            <a:fillRect/>
          </a:stretch>
        </p:blipFill>
        <p:spPr bwMode="auto">
          <a:xfrm>
            <a:off x="3779912" y="1124744"/>
            <a:ext cx="4191000" cy="3143250"/>
          </a:xfrm>
          <a:prstGeom prst="rect">
            <a:avLst/>
          </a:prstGeom>
          <a:noFill/>
          <a:ln w="9525">
            <a:noFill/>
            <a:miter lim="800000"/>
            <a:headEnd/>
            <a:tailEnd/>
          </a:ln>
        </p:spPr>
      </p:pic>
      <p:pic>
        <p:nvPicPr>
          <p:cNvPr id="454663" name="Imagen 7"/>
          <p:cNvPicPr>
            <a:picLocks noChangeAspect="1"/>
          </p:cNvPicPr>
          <p:nvPr/>
        </p:nvPicPr>
        <p:blipFill>
          <a:blip r:embed="rId6"/>
          <a:srcRect/>
          <a:stretch>
            <a:fillRect/>
          </a:stretch>
        </p:blipFill>
        <p:spPr bwMode="auto">
          <a:xfrm>
            <a:off x="611560" y="4149080"/>
            <a:ext cx="3479800" cy="2336800"/>
          </a:xfrm>
          <a:prstGeom prst="rect">
            <a:avLst/>
          </a:prstGeom>
          <a:noFill/>
          <a:ln w="9525">
            <a:noFill/>
            <a:miter lim="800000"/>
            <a:headEnd/>
            <a:tailEnd/>
          </a:ln>
        </p:spPr>
      </p:pic>
      <p:pic>
        <p:nvPicPr>
          <p:cNvPr id="454664" name="Imagen 8"/>
          <p:cNvPicPr>
            <a:picLocks noChangeAspect="1"/>
          </p:cNvPicPr>
          <p:nvPr/>
        </p:nvPicPr>
        <p:blipFill>
          <a:blip r:embed="rId7"/>
          <a:srcRect/>
          <a:stretch>
            <a:fillRect/>
          </a:stretch>
        </p:blipFill>
        <p:spPr bwMode="auto">
          <a:xfrm rot="21179332">
            <a:off x="190202" y="1342950"/>
            <a:ext cx="3403002" cy="2783748"/>
          </a:xfrm>
          <a:prstGeom prst="rect">
            <a:avLst/>
          </a:prstGeom>
          <a:noFill/>
          <a:ln w="9525">
            <a:noFill/>
            <a:miter lim="800000"/>
            <a:headEnd/>
            <a:tailEnd/>
          </a:ln>
        </p:spPr>
      </p:pic>
      <p:sp>
        <p:nvSpPr>
          <p:cNvPr id="454658" name="Marcador de contenido 2"/>
          <p:cNvSpPr>
            <a:spLocks noGrp="1"/>
          </p:cNvSpPr>
          <p:nvPr>
            <p:ph idx="1"/>
          </p:nvPr>
        </p:nvSpPr>
        <p:spPr>
          <a:xfrm>
            <a:off x="0" y="1600200"/>
            <a:ext cx="9144000" cy="5257800"/>
          </a:xfrm>
        </p:spPr>
        <p:txBody>
          <a:bodyPr/>
          <a:lstStyle/>
          <a:p>
            <a:pPr algn="just" eaLnBrk="1" hangingPunct="1">
              <a:buFontTx/>
              <a:buNone/>
            </a:pPr>
            <a:r>
              <a:rPr lang="es-ES_tradnl" dirty="0" smtClean="0">
                <a:solidFill>
                  <a:srgbClr val="0000FF"/>
                </a:solidFill>
                <a:ea typeface="ＭＳ Ｐゴシック" pitchFamily="34" charset="-128"/>
              </a:rPr>
              <a:t>   Se contabilizan los ingresos y los egresos derivados del intercambio de </a:t>
            </a:r>
            <a:r>
              <a:rPr lang="es-ES_tradnl" dirty="0" smtClean="0">
                <a:solidFill>
                  <a:srgbClr val="FF0000"/>
                </a:solidFill>
                <a:ea typeface="ＭＳ Ｐゴシック" pitchFamily="34" charset="-128"/>
              </a:rPr>
              <a:t>servicios </a:t>
            </a:r>
            <a:r>
              <a:rPr lang="es-ES_tradnl" dirty="0" smtClean="0">
                <a:solidFill>
                  <a:srgbClr val="0000FF"/>
                </a:solidFill>
                <a:ea typeface="ＭＳ Ｐゴシック" pitchFamily="34" charset="-128"/>
              </a:rPr>
              <a:t>entre países.</a:t>
            </a:r>
          </a:p>
          <a:p>
            <a:pPr algn="just" eaLnBrk="1" hangingPunct="1">
              <a:buFontTx/>
              <a:buNone/>
            </a:pPr>
            <a:endParaRPr lang="es-ES_tradnl" dirty="0" smtClean="0">
              <a:solidFill>
                <a:srgbClr val="0000FF"/>
              </a:solidFill>
              <a:ea typeface="ＭＳ Ｐゴシック" pitchFamily="34" charset="-128"/>
            </a:endParaRPr>
          </a:p>
          <a:p>
            <a:pPr algn="just" eaLnBrk="1" hangingPunct="1"/>
            <a:r>
              <a:rPr lang="es-ES_tradnl" dirty="0" smtClean="0">
                <a:solidFill>
                  <a:srgbClr val="FF0000"/>
                </a:solidFill>
                <a:ea typeface="ＭＳ Ｐゴシック" pitchFamily="34" charset="-128"/>
              </a:rPr>
              <a:t>Servicios de seguros, finanzas y transportes.</a:t>
            </a:r>
          </a:p>
          <a:p>
            <a:pPr algn="just" eaLnBrk="1" hangingPunct="1"/>
            <a:r>
              <a:rPr lang="es-ES_tradnl" sz="3600" dirty="0" smtClean="0">
                <a:solidFill>
                  <a:srgbClr val="0000FF"/>
                </a:solidFill>
                <a:ea typeface="ＭＳ Ｐゴシック" pitchFamily="34" charset="-128"/>
              </a:rPr>
              <a:t>Turismo.</a:t>
            </a:r>
          </a:p>
          <a:p>
            <a:pPr algn="just" eaLnBrk="1" hangingPunct="1"/>
            <a:r>
              <a:rPr lang="es-ES_tradnl" dirty="0" smtClean="0">
                <a:solidFill>
                  <a:srgbClr val="FF0000"/>
                </a:solidFill>
                <a:ea typeface="ＭＳ Ｐゴシック" pitchFamily="34" charset="-128"/>
              </a:rPr>
              <a:t>Todo tipo de servicios (telefonía, entretenimiento, honorarios). </a:t>
            </a:r>
            <a:endParaRPr lang="es-MX" dirty="0" smtClean="0">
              <a:solidFill>
                <a:srgbClr val="FF0000"/>
              </a:solidFill>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13378"/>
                                        </p:tgtEl>
                                        <p:attrNameLst>
                                          <p:attrName>style.visibility</p:attrName>
                                        </p:attrNameLst>
                                      </p:cBhvr>
                                      <p:to>
                                        <p:strVal val="visible"/>
                                      </p:to>
                                    </p:set>
                                    <p:animEffect transition="in" filter="strips(downLeft)">
                                      <p:cBhvr>
                                        <p:cTn id="7" dur="500"/>
                                        <p:tgtEl>
                                          <p:spTgt spid="61337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54660"/>
                                        </p:tgtEl>
                                        <p:attrNameLst>
                                          <p:attrName>style.visibility</p:attrName>
                                        </p:attrNameLst>
                                      </p:cBhvr>
                                      <p:to>
                                        <p:strVal val="visible"/>
                                      </p:to>
                                    </p:set>
                                    <p:anim calcmode="lin" valueType="num">
                                      <p:cBhvr>
                                        <p:cTn id="12" dur="1000" fill="hold"/>
                                        <p:tgtEl>
                                          <p:spTgt spid="454660"/>
                                        </p:tgtEl>
                                        <p:attrNameLst>
                                          <p:attrName>ppt_w</p:attrName>
                                        </p:attrNameLst>
                                      </p:cBhvr>
                                      <p:tavLst>
                                        <p:tav tm="0">
                                          <p:val>
                                            <p:fltVal val="0"/>
                                          </p:val>
                                        </p:tav>
                                        <p:tav tm="100000">
                                          <p:val>
                                            <p:strVal val="#ppt_w"/>
                                          </p:val>
                                        </p:tav>
                                      </p:tavLst>
                                    </p:anim>
                                    <p:anim calcmode="lin" valueType="num">
                                      <p:cBhvr>
                                        <p:cTn id="13" dur="1000" fill="hold"/>
                                        <p:tgtEl>
                                          <p:spTgt spid="454660"/>
                                        </p:tgtEl>
                                        <p:attrNameLst>
                                          <p:attrName>ppt_h</p:attrName>
                                        </p:attrNameLst>
                                      </p:cBhvr>
                                      <p:tavLst>
                                        <p:tav tm="0">
                                          <p:val>
                                            <p:fltVal val="0"/>
                                          </p:val>
                                        </p:tav>
                                        <p:tav tm="100000">
                                          <p:val>
                                            <p:strVal val="#ppt_h"/>
                                          </p:val>
                                        </p:tav>
                                      </p:tavLst>
                                    </p:anim>
                                    <p:anim calcmode="lin" valueType="num">
                                      <p:cBhvr>
                                        <p:cTn id="14" dur="1000" fill="hold"/>
                                        <p:tgtEl>
                                          <p:spTgt spid="454660"/>
                                        </p:tgtEl>
                                        <p:attrNameLst>
                                          <p:attrName>style.rotation</p:attrName>
                                        </p:attrNameLst>
                                      </p:cBhvr>
                                      <p:tavLst>
                                        <p:tav tm="0">
                                          <p:val>
                                            <p:fltVal val="90"/>
                                          </p:val>
                                        </p:tav>
                                        <p:tav tm="100000">
                                          <p:val>
                                            <p:fltVal val="0"/>
                                          </p:val>
                                        </p:tav>
                                      </p:tavLst>
                                    </p:anim>
                                    <p:animEffect transition="in" filter="fade">
                                      <p:cBhvr>
                                        <p:cTn id="15" dur="1000"/>
                                        <p:tgtEl>
                                          <p:spTgt spid="454660"/>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454659"/>
                                        </p:tgtEl>
                                        <p:attrNameLst>
                                          <p:attrName>style.visibility</p:attrName>
                                        </p:attrNameLst>
                                      </p:cBhvr>
                                      <p:to>
                                        <p:strVal val="visible"/>
                                      </p:to>
                                    </p:set>
                                    <p:anim calcmode="lin" valueType="num">
                                      <p:cBhvr>
                                        <p:cTn id="19" dur="1000" fill="hold"/>
                                        <p:tgtEl>
                                          <p:spTgt spid="454659"/>
                                        </p:tgtEl>
                                        <p:attrNameLst>
                                          <p:attrName>ppt_w</p:attrName>
                                        </p:attrNameLst>
                                      </p:cBhvr>
                                      <p:tavLst>
                                        <p:tav tm="0">
                                          <p:val>
                                            <p:fltVal val="0"/>
                                          </p:val>
                                        </p:tav>
                                        <p:tav tm="100000">
                                          <p:val>
                                            <p:strVal val="#ppt_w"/>
                                          </p:val>
                                        </p:tav>
                                      </p:tavLst>
                                    </p:anim>
                                    <p:anim calcmode="lin" valueType="num">
                                      <p:cBhvr>
                                        <p:cTn id="20" dur="1000" fill="hold"/>
                                        <p:tgtEl>
                                          <p:spTgt spid="454659"/>
                                        </p:tgtEl>
                                        <p:attrNameLst>
                                          <p:attrName>ppt_h</p:attrName>
                                        </p:attrNameLst>
                                      </p:cBhvr>
                                      <p:tavLst>
                                        <p:tav tm="0">
                                          <p:val>
                                            <p:fltVal val="0"/>
                                          </p:val>
                                        </p:tav>
                                        <p:tav tm="100000">
                                          <p:val>
                                            <p:strVal val="#ppt_h"/>
                                          </p:val>
                                        </p:tav>
                                      </p:tavLst>
                                    </p:anim>
                                    <p:anim calcmode="lin" valueType="num">
                                      <p:cBhvr>
                                        <p:cTn id="21" dur="1000" fill="hold"/>
                                        <p:tgtEl>
                                          <p:spTgt spid="454659"/>
                                        </p:tgtEl>
                                        <p:attrNameLst>
                                          <p:attrName>style.rotation</p:attrName>
                                        </p:attrNameLst>
                                      </p:cBhvr>
                                      <p:tavLst>
                                        <p:tav tm="0">
                                          <p:val>
                                            <p:fltVal val="90"/>
                                          </p:val>
                                        </p:tav>
                                        <p:tav tm="100000">
                                          <p:val>
                                            <p:fltVal val="0"/>
                                          </p:val>
                                        </p:tav>
                                      </p:tavLst>
                                    </p:anim>
                                    <p:animEffect transition="in" filter="fade">
                                      <p:cBhvr>
                                        <p:cTn id="22" dur="1000"/>
                                        <p:tgtEl>
                                          <p:spTgt spid="454659"/>
                                        </p:tgtEl>
                                      </p:cBhvr>
                                    </p:animEffect>
                                  </p:childTnLst>
                                </p:cTn>
                              </p:par>
                            </p:childTnLst>
                          </p:cTn>
                        </p:par>
                        <p:par>
                          <p:cTn id="23" fill="hold">
                            <p:stCondLst>
                              <p:cond delay="2000"/>
                            </p:stCondLst>
                            <p:childTnLst>
                              <p:par>
                                <p:cTn id="24" presetID="31" presetClass="entr" presetSubtype="0" fill="hold" nodeType="afterEffect">
                                  <p:stCondLst>
                                    <p:cond delay="0"/>
                                  </p:stCondLst>
                                  <p:childTnLst>
                                    <p:set>
                                      <p:cBhvr>
                                        <p:cTn id="25" dur="1" fill="hold">
                                          <p:stCondLst>
                                            <p:cond delay="0"/>
                                          </p:stCondLst>
                                        </p:cTn>
                                        <p:tgtEl>
                                          <p:spTgt spid="454664"/>
                                        </p:tgtEl>
                                        <p:attrNameLst>
                                          <p:attrName>style.visibility</p:attrName>
                                        </p:attrNameLst>
                                      </p:cBhvr>
                                      <p:to>
                                        <p:strVal val="visible"/>
                                      </p:to>
                                    </p:set>
                                    <p:anim calcmode="lin" valueType="num">
                                      <p:cBhvr>
                                        <p:cTn id="26" dur="1000" fill="hold"/>
                                        <p:tgtEl>
                                          <p:spTgt spid="454664"/>
                                        </p:tgtEl>
                                        <p:attrNameLst>
                                          <p:attrName>ppt_w</p:attrName>
                                        </p:attrNameLst>
                                      </p:cBhvr>
                                      <p:tavLst>
                                        <p:tav tm="0">
                                          <p:val>
                                            <p:fltVal val="0"/>
                                          </p:val>
                                        </p:tav>
                                        <p:tav tm="100000">
                                          <p:val>
                                            <p:strVal val="#ppt_w"/>
                                          </p:val>
                                        </p:tav>
                                      </p:tavLst>
                                    </p:anim>
                                    <p:anim calcmode="lin" valueType="num">
                                      <p:cBhvr>
                                        <p:cTn id="27" dur="1000" fill="hold"/>
                                        <p:tgtEl>
                                          <p:spTgt spid="454664"/>
                                        </p:tgtEl>
                                        <p:attrNameLst>
                                          <p:attrName>ppt_h</p:attrName>
                                        </p:attrNameLst>
                                      </p:cBhvr>
                                      <p:tavLst>
                                        <p:tav tm="0">
                                          <p:val>
                                            <p:fltVal val="0"/>
                                          </p:val>
                                        </p:tav>
                                        <p:tav tm="100000">
                                          <p:val>
                                            <p:strVal val="#ppt_h"/>
                                          </p:val>
                                        </p:tav>
                                      </p:tavLst>
                                    </p:anim>
                                    <p:anim calcmode="lin" valueType="num">
                                      <p:cBhvr>
                                        <p:cTn id="28" dur="1000" fill="hold"/>
                                        <p:tgtEl>
                                          <p:spTgt spid="454664"/>
                                        </p:tgtEl>
                                        <p:attrNameLst>
                                          <p:attrName>style.rotation</p:attrName>
                                        </p:attrNameLst>
                                      </p:cBhvr>
                                      <p:tavLst>
                                        <p:tav tm="0">
                                          <p:val>
                                            <p:fltVal val="90"/>
                                          </p:val>
                                        </p:tav>
                                        <p:tav tm="100000">
                                          <p:val>
                                            <p:fltVal val="0"/>
                                          </p:val>
                                        </p:tav>
                                      </p:tavLst>
                                    </p:anim>
                                    <p:animEffect transition="in" filter="fade">
                                      <p:cBhvr>
                                        <p:cTn id="29" dur="1000"/>
                                        <p:tgtEl>
                                          <p:spTgt spid="454664"/>
                                        </p:tgtEl>
                                      </p:cBhvr>
                                    </p:animEffect>
                                  </p:childTnLst>
                                </p:cTn>
                              </p:par>
                            </p:childTnLst>
                          </p:cTn>
                        </p:par>
                        <p:par>
                          <p:cTn id="30" fill="hold">
                            <p:stCondLst>
                              <p:cond delay="3000"/>
                            </p:stCondLst>
                            <p:childTnLst>
                              <p:par>
                                <p:cTn id="31" presetID="31" presetClass="entr" presetSubtype="0" fill="hold" nodeType="afterEffect">
                                  <p:stCondLst>
                                    <p:cond delay="0"/>
                                  </p:stCondLst>
                                  <p:childTnLst>
                                    <p:set>
                                      <p:cBhvr>
                                        <p:cTn id="32" dur="1" fill="hold">
                                          <p:stCondLst>
                                            <p:cond delay="0"/>
                                          </p:stCondLst>
                                        </p:cTn>
                                        <p:tgtEl>
                                          <p:spTgt spid="454663"/>
                                        </p:tgtEl>
                                        <p:attrNameLst>
                                          <p:attrName>style.visibility</p:attrName>
                                        </p:attrNameLst>
                                      </p:cBhvr>
                                      <p:to>
                                        <p:strVal val="visible"/>
                                      </p:to>
                                    </p:set>
                                    <p:anim calcmode="lin" valueType="num">
                                      <p:cBhvr>
                                        <p:cTn id="33" dur="1000" fill="hold"/>
                                        <p:tgtEl>
                                          <p:spTgt spid="454663"/>
                                        </p:tgtEl>
                                        <p:attrNameLst>
                                          <p:attrName>ppt_w</p:attrName>
                                        </p:attrNameLst>
                                      </p:cBhvr>
                                      <p:tavLst>
                                        <p:tav tm="0">
                                          <p:val>
                                            <p:fltVal val="0"/>
                                          </p:val>
                                        </p:tav>
                                        <p:tav tm="100000">
                                          <p:val>
                                            <p:strVal val="#ppt_w"/>
                                          </p:val>
                                        </p:tav>
                                      </p:tavLst>
                                    </p:anim>
                                    <p:anim calcmode="lin" valueType="num">
                                      <p:cBhvr>
                                        <p:cTn id="34" dur="1000" fill="hold"/>
                                        <p:tgtEl>
                                          <p:spTgt spid="454663"/>
                                        </p:tgtEl>
                                        <p:attrNameLst>
                                          <p:attrName>ppt_h</p:attrName>
                                        </p:attrNameLst>
                                      </p:cBhvr>
                                      <p:tavLst>
                                        <p:tav tm="0">
                                          <p:val>
                                            <p:fltVal val="0"/>
                                          </p:val>
                                        </p:tav>
                                        <p:tav tm="100000">
                                          <p:val>
                                            <p:strVal val="#ppt_h"/>
                                          </p:val>
                                        </p:tav>
                                      </p:tavLst>
                                    </p:anim>
                                    <p:anim calcmode="lin" valueType="num">
                                      <p:cBhvr>
                                        <p:cTn id="35" dur="1000" fill="hold"/>
                                        <p:tgtEl>
                                          <p:spTgt spid="454663"/>
                                        </p:tgtEl>
                                        <p:attrNameLst>
                                          <p:attrName>style.rotation</p:attrName>
                                        </p:attrNameLst>
                                      </p:cBhvr>
                                      <p:tavLst>
                                        <p:tav tm="0">
                                          <p:val>
                                            <p:fltVal val="90"/>
                                          </p:val>
                                        </p:tav>
                                        <p:tav tm="100000">
                                          <p:val>
                                            <p:fltVal val="0"/>
                                          </p:val>
                                        </p:tav>
                                      </p:tavLst>
                                    </p:anim>
                                    <p:animEffect transition="in" filter="fade">
                                      <p:cBhvr>
                                        <p:cTn id="36" dur="1000"/>
                                        <p:tgtEl>
                                          <p:spTgt spid="454663"/>
                                        </p:tgtEl>
                                      </p:cBhvr>
                                    </p:animEffect>
                                  </p:childTnLst>
                                </p:cTn>
                              </p:par>
                            </p:childTnLst>
                          </p:cTn>
                        </p:par>
                        <p:par>
                          <p:cTn id="37" fill="hold">
                            <p:stCondLst>
                              <p:cond delay="4000"/>
                            </p:stCondLst>
                            <p:childTnLst>
                              <p:par>
                                <p:cTn id="38" presetID="31" presetClass="entr" presetSubtype="0" fill="hold" nodeType="afterEffect">
                                  <p:stCondLst>
                                    <p:cond delay="0"/>
                                  </p:stCondLst>
                                  <p:childTnLst>
                                    <p:set>
                                      <p:cBhvr>
                                        <p:cTn id="39" dur="1" fill="hold">
                                          <p:stCondLst>
                                            <p:cond delay="0"/>
                                          </p:stCondLst>
                                        </p:cTn>
                                        <p:tgtEl>
                                          <p:spTgt spid="454662"/>
                                        </p:tgtEl>
                                        <p:attrNameLst>
                                          <p:attrName>style.visibility</p:attrName>
                                        </p:attrNameLst>
                                      </p:cBhvr>
                                      <p:to>
                                        <p:strVal val="visible"/>
                                      </p:to>
                                    </p:set>
                                    <p:anim calcmode="lin" valueType="num">
                                      <p:cBhvr>
                                        <p:cTn id="40" dur="1000" fill="hold"/>
                                        <p:tgtEl>
                                          <p:spTgt spid="454662"/>
                                        </p:tgtEl>
                                        <p:attrNameLst>
                                          <p:attrName>ppt_w</p:attrName>
                                        </p:attrNameLst>
                                      </p:cBhvr>
                                      <p:tavLst>
                                        <p:tav tm="0">
                                          <p:val>
                                            <p:fltVal val="0"/>
                                          </p:val>
                                        </p:tav>
                                        <p:tav tm="100000">
                                          <p:val>
                                            <p:strVal val="#ppt_w"/>
                                          </p:val>
                                        </p:tav>
                                      </p:tavLst>
                                    </p:anim>
                                    <p:anim calcmode="lin" valueType="num">
                                      <p:cBhvr>
                                        <p:cTn id="41" dur="1000" fill="hold"/>
                                        <p:tgtEl>
                                          <p:spTgt spid="454662"/>
                                        </p:tgtEl>
                                        <p:attrNameLst>
                                          <p:attrName>ppt_h</p:attrName>
                                        </p:attrNameLst>
                                      </p:cBhvr>
                                      <p:tavLst>
                                        <p:tav tm="0">
                                          <p:val>
                                            <p:fltVal val="0"/>
                                          </p:val>
                                        </p:tav>
                                        <p:tav tm="100000">
                                          <p:val>
                                            <p:strVal val="#ppt_h"/>
                                          </p:val>
                                        </p:tav>
                                      </p:tavLst>
                                    </p:anim>
                                    <p:anim calcmode="lin" valueType="num">
                                      <p:cBhvr>
                                        <p:cTn id="42" dur="1000" fill="hold"/>
                                        <p:tgtEl>
                                          <p:spTgt spid="454662"/>
                                        </p:tgtEl>
                                        <p:attrNameLst>
                                          <p:attrName>style.rotation</p:attrName>
                                        </p:attrNameLst>
                                      </p:cBhvr>
                                      <p:tavLst>
                                        <p:tav tm="0">
                                          <p:val>
                                            <p:fltVal val="90"/>
                                          </p:val>
                                        </p:tav>
                                        <p:tav tm="100000">
                                          <p:val>
                                            <p:fltVal val="0"/>
                                          </p:val>
                                        </p:tav>
                                      </p:tavLst>
                                    </p:anim>
                                    <p:animEffect transition="in" filter="fade">
                                      <p:cBhvr>
                                        <p:cTn id="43" dur="1000"/>
                                        <p:tgtEl>
                                          <p:spTgt spid="454662"/>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xit" presetSubtype="0" fill="hold" nodeType="clickEffect">
                                  <p:stCondLst>
                                    <p:cond delay="0"/>
                                  </p:stCondLst>
                                  <p:childTnLst>
                                    <p:anim calcmode="lin" valueType="num">
                                      <p:cBhvr>
                                        <p:cTn id="47" dur="1000"/>
                                        <p:tgtEl>
                                          <p:spTgt spid="454664"/>
                                        </p:tgtEl>
                                        <p:attrNameLst>
                                          <p:attrName>ppt_w</p:attrName>
                                        </p:attrNameLst>
                                      </p:cBhvr>
                                      <p:tavLst>
                                        <p:tav tm="0">
                                          <p:val>
                                            <p:strVal val="ppt_w"/>
                                          </p:val>
                                        </p:tav>
                                        <p:tav tm="100000">
                                          <p:val>
                                            <p:fltVal val="0"/>
                                          </p:val>
                                        </p:tav>
                                      </p:tavLst>
                                    </p:anim>
                                    <p:anim calcmode="lin" valueType="num">
                                      <p:cBhvr>
                                        <p:cTn id="48" dur="1000"/>
                                        <p:tgtEl>
                                          <p:spTgt spid="454664"/>
                                        </p:tgtEl>
                                        <p:attrNameLst>
                                          <p:attrName>ppt_h</p:attrName>
                                        </p:attrNameLst>
                                      </p:cBhvr>
                                      <p:tavLst>
                                        <p:tav tm="0">
                                          <p:val>
                                            <p:strVal val="ppt_h"/>
                                          </p:val>
                                        </p:tav>
                                        <p:tav tm="100000">
                                          <p:val>
                                            <p:fltVal val="0"/>
                                          </p:val>
                                        </p:tav>
                                      </p:tavLst>
                                    </p:anim>
                                    <p:anim calcmode="lin" valueType="num">
                                      <p:cBhvr>
                                        <p:cTn id="49" dur="1000"/>
                                        <p:tgtEl>
                                          <p:spTgt spid="454664"/>
                                        </p:tgtEl>
                                        <p:attrNameLst>
                                          <p:attrName>style.rotation</p:attrName>
                                        </p:attrNameLst>
                                      </p:cBhvr>
                                      <p:tavLst>
                                        <p:tav tm="0">
                                          <p:val>
                                            <p:fltVal val="0"/>
                                          </p:val>
                                        </p:tav>
                                        <p:tav tm="100000">
                                          <p:val>
                                            <p:fltVal val="90"/>
                                          </p:val>
                                        </p:tav>
                                      </p:tavLst>
                                    </p:anim>
                                    <p:animEffect transition="out" filter="fade">
                                      <p:cBhvr>
                                        <p:cTn id="50" dur="1000"/>
                                        <p:tgtEl>
                                          <p:spTgt spid="454664"/>
                                        </p:tgtEl>
                                      </p:cBhvr>
                                    </p:animEffect>
                                    <p:set>
                                      <p:cBhvr>
                                        <p:cTn id="51" dur="1" fill="hold">
                                          <p:stCondLst>
                                            <p:cond delay="999"/>
                                          </p:stCondLst>
                                        </p:cTn>
                                        <p:tgtEl>
                                          <p:spTgt spid="454664"/>
                                        </p:tgtEl>
                                        <p:attrNameLst>
                                          <p:attrName>style.visibility</p:attrName>
                                        </p:attrNameLst>
                                      </p:cBhvr>
                                      <p:to>
                                        <p:strVal val="hidden"/>
                                      </p:to>
                                    </p:set>
                                  </p:childTnLst>
                                </p:cTn>
                              </p:par>
                              <p:par>
                                <p:cTn id="52" presetID="31" presetClass="exit" presetSubtype="0" fill="hold" nodeType="withEffect">
                                  <p:stCondLst>
                                    <p:cond delay="0"/>
                                  </p:stCondLst>
                                  <p:childTnLst>
                                    <p:anim calcmode="lin" valueType="num">
                                      <p:cBhvr>
                                        <p:cTn id="53" dur="1000"/>
                                        <p:tgtEl>
                                          <p:spTgt spid="454662"/>
                                        </p:tgtEl>
                                        <p:attrNameLst>
                                          <p:attrName>ppt_w</p:attrName>
                                        </p:attrNameLst>
                                      </p:cBhvr>
                                      <p:tavLst>
                                        <p:tav tm="0">
                                          <p:val>
                                            <p:strVal val="ppt_w"/>
                                          </p:val>
                                        </p:tav>
                                        <p:tav tm="100000">
                                          <p:val>
                                            <p:fltVal val="0"/>
                                          </p:val>
                                        </p:tav>
                                      </p:tavLst>
                                    </p:anim>
                                    <p:anim calcmode="lin" valueType="num">
                                      <p:cBhvr>
                                        <p:cTn id="54" dur="1000"/>
                                        <p:tgtEl>
                                          <p:spTgt spid="454662"/>
                                        </p:tgtEl>
                                        <p:attrNameLst>
                                          <p:attrName>ppt_h</p:attrName>
                                        </p:attrNameLst>
                                      </p:cBhvr>
                                      <p:tavLst>
                                        <p:tav tm="0">
                                          <p:val>
                                            <p:strVal val="ppt_h"/>
                                          </p:val>
                                        </p:tav>
                                        <p:tav tm="100000">
                                          <p:val>
                                            <p:fltVal val="0"/>
                                          </p:val>
                                        </p:tav>
                                      </p:tavLst>
                                    </p:anim>
                                    <p:anim calcmode="lin" valueType="num">
                                      <p:cBhvr>
                                        <p:cTn id="55" dur="1000"/>
                                        <p:tgtEl>
                                          <p:spTgt spid="454662"/>
                                        </p:tgtEl>
                                        <p:attrNameLst>
                                          <p:attrName>style.rotation</p:attrName>
                                        </p:attrNameLst>
                                      </p:cBhvr>
                                      <p:tavLst>
                                        <p:tav tm="0">
                                          <p:val>
                                            <p:fltVal val="0"/>
                                          </p:val>
                                        </p:tav>
                                        <p:tav tm="100000">
                                          <p:val>
                                            <p:fltVal val="90"/>
                                          </p:val>
                                        </p:tav>
                                      </p:tavLst>
                                    </p:anim>
                                    <p:animEffect transition="out" filter="fade">
                                      <p:cBhvr>
                                        <p:cTn id="56" dur="1000"/>
                                        <p:tgtEl>
                                          <p:spTgt spid="454662"/>
                                        </p:tgtEl>
                                      </p:cBhvr>
                                    </p:animEffect>
                                    <p:set>
                                      <p:cBhvr>
                                        <p:cTn id="57" dur="1" fill="hold">
                                          <p:stCondLst>
                                            <p:cond delay="999"/>
                                          </p:stCondLst>
                                        </p:cTn>
                                        <p:tgtEl>
                                          <p:spTgt spid="454662"/>
                                        </p:tgtEl>
                                        <p:attrNameLst>
                                          <p:attrName>style.visibility</p:attrName>
                                        </p:attrNameLst>
                                      </p:cBhvr>
                                      <p:to>
                                        <p:strVal val="hidden"/>
                                      </p:to>
                                    </p:set>
                                  </p:childTnLst>
                                </p:cTn>
                              </p:par>
                              <p:par>
                                <p:cTn id="58" presetID="31" presetClass="exit" presetSubtype="0" fill="hold" nodeType="withEffect">
                                  <p:stCondLst>
                                    <p:cond delay="0"/>
                                  </p:stCondLst>
                                  <p:childTnLst>
                                    <p:anim calcmode="lin" valueType="num">
                                      <p:cBhvr>
                                        <p:cTn id="59" dur="1000"/>
                                        <p:tgtEl>
                                          <p:spTgt spid="454660"/>
                                        </p:tgtEl>
                                        <p:attrNameLst>
                                          <p:attrName>ppt_w</p:attrName>
                                        </p:attrNameLst>
                                      </p:cBhvr>
                                      <p:tavLst>
                                        <p:tav tm="0">
                                          <p:val>
                                            <p:strVal val="ppt_w"/>
                                          </p:val>
                                        </p:tav>
                                        <p:tav tm="100000">
                                          <p:val>
                                            <p:fltVal val="0"/>
                                          </p:val>
                                        </p:tav>
                                      </p:tavLst>
                                    </p:anim>
                                    <p:anim calcmode="lin" valueType="num">
                                      <p:cBhvr>
                                        <p:cTn id="60" dur="1000"/>
                                        <p:tgtEl>
                                          <p:spTgt spid="454660"/>
                                        </p:tgtEl>
                                        <p:attrNameLst>
                                          <p:attrName>ppt_h</p:attrName>
                                        </p:attrNameLst>
                                      </p:cBhvr>
                                      <p:tavLst>
                                        <p:tav tm="0">
                                          <p:val>
                                            <p:strVal val="ppt_h"/>
                                          </p:val>
                                        </p:tav>
                                        <p:tav tm="100000">
                                          <p:val>
                                            <p:fltVal val="0"/>
                                          </p:val>
                                        </p:tav>
                                      </p:tavLst>
                                    </p:anim>
                                    <p:anim calcmode="lin" valueType="num">
                                      <p:cBhvr>
                                        <p:cTn id="61" dur="1000"/>
                                        <p:tgtEl>
                                          <p:spTgt spid="454660"/>
                                        </p:tgtEl>
                                        <p:attrNameLst>
                                          <p:attrName>style.rotation</p:attrName>
                                        </p:attrNameLst>
                                      </p:cBhvr>
                                      <p:tavLst>
                                        <p:tav tm="0">
                                          <p:val>
                                            <p:fltVal val="0"/>
                                          </p:val>
                                        </p:tav>
                                        <p:tav tm="100000">
                                          <p:val>
                                            <p:fltVal val="90"/>
                                          </p:val>
                                        </p:tav>
                                      </p:tavLst>
                                    </p:anim>
                                    <p:animEffect transition="out" filter="fade">
                                      <p:cBhvr>
                                        <p:cTn id="62" dur="1000"/>
                                        <p:tgtEl>
                                          <p:spTgt spid="454660"/>
                                        </p:tgtEl>
                                      </p:cBhvr>
                                    </p:animEffect>
                                    <p:set>
                                      <p:cBhvr>
                                        <p:cTn id="63" dur="1" fill="hold">
                                          <p:stCondLst>
                                            <p:cond delay="999"/>
                                          </p:stCondLst>
                                        </p:cTn>
                                        <p:tgtEl>
                                          <p:spTgt spid="454660"/>
                                        </p:tgtEl>
                                        <p:attrNameLst>
                                          <p:attrName>style.visibility</p:attrName>
                                        </p:attrNameLst>
                                      </p:cBhvr>
                                      <p:to>
                                        <p:strVal val="hidden"/>
                                      </p:to>
                                    </p:set>
                                  </p:childTnLst>
                                </p:cTn>
                              </p:par>
                              <p:par>
                                <p:cTn id="64" presetID="31" presetClass="exit" presetSubtype="0" fill="hold" nodeType="withEffect">
                                  <p:stCondLst>
                                    <p:cond delay="0"/>
                                  </p:stCondLst>
                                  <p:childTnLst>
                                    <p:anim calcmode="lin" valueType="num">
                                      <p:cBhvr>
                                        <p:cTn id="65" dur="1000"/>
                                        <p:tgtEl>
                                          <p:spTgt spid="454659"/>
                                        </p:tgtEl>
                                        <p:attrNameLst>
                                          <p:attrName>ppt_w</p:attrName>
                                        </p:attrNameLst>
                                      </p:cBhvr>
                                      <p:tavLst>
                                        <p:tav tm="0">
                                          <p:val>
                                            <p:strVal val="ppt_w"/>
                                          </p:val>
                                        </p:tav>
                                        <p:tav tm="100000">
                                          <p:val>
                                            <p:fltVal val="0"/>
                                          </p:val>
                                        </p:tav>
                                      </p:tavLst>
                                    </p:anim>
                                    <p:anim calcmode="lin" valueType="num">
                                      <p:cBhvr>
                                        <p:cTn id="66" dur="1000"/>
                                        <p:tgtEl>
                                          <p:spTgt spid="454659"/>
                                        </p:tgtEl>
                                        <p:attrNameLst>
                                          <p:attrName>ppt_h</p:attrName>
                                        </p:attrNameLst>
                                      </p:cBhvr>
                                      <p:tavLst>
                                        <p:tav tm="0">
                                          <p:val>
                                            <p:strVal val="ppt_h"/>
                                          </p:val>
                                        </p:tav>
                                        <p:tav tm="100000">
                                          <p:val>
                                            <p:fltVal val="0"/>
                                          </p:val>
                                        </p:tav>
                                      </p:tavLst>
                                    </p:anim>
                                    <p:anim calcmode="lin" valueType="num">
                                      <p:cBhvr>
                                        <p:cTn id="67" dur="1000"/>
                                        <p:tgtEl>
                                          <p:spTgt spid="454659"/>
                                        </p:tgtEl>
                                        <p:attrNameLst>
                                          <p:attrName>style.rotation</p:attrName>
                                        </p:attrNameLst>
                                      </p:cBhvr>
                                      <p:tavLst>
                                        <p:tav tm="0">
                                          <p:val>
                                            <p:fltVal val="0"/>
                                          </p:val>
                                        </p:tav>
                                        <p:tav tm="100000">
                                          <p:val>
                                            <p:fltVal val="90"/>
                                          </p:val>
                                        </p:tav>
                                      </p:tavLst>
                                    </p:anim>
                                    <p:animEffect transition="out" filter="fade">
                                      <p:cBhvr>
                                        <p:cTn id="68" dur="1000"/>
                                        <p:tgtEl>
                                          <p:spTgt spid="454659"/>
                                        </p:tgtEl>
                                      </p:cBhvr>
                                    </p:animEffect>
                                    <p:set>
                                      <p:cBhvr>
                                        <p:cTn id="69" dur="1" fill="hold">
                                          <p:stCondLst>
                                            <p:cond delay="999"/>
                                          </p:stCondLst>
                                        </p:cTn>
                                        <p:tgtEl>
                                          <p:spTgt spid="454659"/>
                                        </p:tgtEl>
                                        <p:attrNameLst>
                                          <p:attrName>style.visibility</p:attrName>
                                        </p:attrNameLst>
                                      </p:cBhvr>
                                      <p:to>
                                        <p:strVal val="hidden"/>
                                      </p:to>
                                    </p:set>
                                  </p:childTnLst>
                                </p:cTn>
                              </p:par>
                              <p:par>
                                <p:cTn id="70" presetID="31" presetClass="exit" presetSubtype="0" fill="hold" nodeType="withEffect">
                                  <p:stCondLst>
                                    <p:cond delay="0"/>
                                  </p:stCondLst>
                                  <p:childTnLst>
                                    <p:anim calcmode="lin" valueType="num">
                                      <p:cBhvr>
                                        <p:cTn id="71" dur="1000"/>
                                        <p:tgtEl>
                                          <p:spTgt spid="454663"/>
                                        </p:tgtEl>
                                        <p:attrNameLst>
                                          <p:attrName>ppt_w</p:attrName>
                                        </p:attrNameLst>
                                      </p:cBhvr>
                                      <p:tavLst>
                                        <p:tav tm="0">
                                          <p:val>
                                            <p:strVal val="ppt_w"/>
                                          </p:val>
                                        </p:tav>
                                        <p:tav tm="100000">
                                          <p:val>
                                            <p:fltVal val="0"/>
                                          </p:val>
                                        </p:tav>
                                      </p:tavLst>
                                    </p:anim>
                                    <p:anim calcmode="lin" valueType="num">
                                      <p:cBhvr>
                                        <p:cTn id="72" dur="1000"/>
                                        <p:tgtEl>
                                          <p:spTgt spid="454663"/>
                                        </p:tgtEl>
                                        <p:attrNameLst>
                                          <p:attrName>ppt_h</p:attrName>
                                        </p:attrNameLst>
                                      </p:cBhvr>
                                      <p:tavLst>
                                        <p:tav tm="0">
                                          <p:val>
                                            <p:strVal val="ppt_h"/>
                                          </p:val>
                                        </p:tav>
                                        <p:tav tm="100000">
                                          <p:val>
                                            <p:fltVal val="0"/>
                                          </p:val>
                                        </p:tav>
                                      </p:tavLst>
                                    </p:anim>
                                    <p:anim calcmode="lin" valueType="num">
                                      <p:cBhvr>
                                        <p:cTn id="73" dur="1000"/>
                                        <p:tgtEl>
                                          <p:spTgt spid="454663"/>
                                        </p:tgtEl>
                                        <p:attrNameLst>
                                          <p:attrName>style.rotation</p:attrName>
                                        </p:attrNameLst>
                                      </p:cBhvr>
                                      <p:tavLst>
                                        <p:tav tm="0">
                                          <p:val>
                                            <p:fltVal val="0"/>
                                          </p:val>
                                        </p:tav>
                                        <p:tav tm="100000">
                                          <p:val>
                                            <p:fltVal val="90"/>
                                          </p:val>
                                        </p:tav>
                                      </p:tavLst>
                                    </p:anim>
                                    <p:animEffect transition="out" filter="fade">
                                      <p:cBhvr>
                                        <p:cTn id="74" dur="1000"/>
                                        <p:tgtEl>
                                          <p:spTgt spid="454663"/>
                                        </p:tgtEl>
                                      </p:cBhvr>
                                    </p:animEffect>
                                    <p:set>
                                      <p:cBhvr>
                                        <p:cTn id="75" dur="1" fill="hold">
                                          <p:stCondLst>
                                            <p:cond delay="999"/>
                                          </p:stCondLst>
                                        </p:cTn>
                                        <p:tgtEl>
                                          <p:spTgt spid="45466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2" presetClass="entr" presetSubtype="4" fill="hold" grpId="0" nodeType="clickEffect">
                                  <p:stCondLst>
                                    <p:cond delay="0"/>
                                  </p:stCondLst>
                                  <p:childTnLst>
                                    <p:set>
                                      <p:cBhvr>
                                        <p:cTn id="79" dur="1" fill="hold">
                                          <p:stCondLst>
                                            <p:cond delay="0"/>
                                          </p:stCondLst>
                                        </p:cTn>
                                        <p:tgtEl>
                                          <p:spTgt spid="454658">
                                            <p:txEl>
                                              <p:pRg st="0" end="0"/>
                                            </p:txEl>
                                          </p:spTgt>
                                        </p:tgtEl>
                                        <p:attrNameLst>
                                          <p:attrName>style.visibility</p:attrName>
                                        </p:attrNameLst>
                                      </p:cBhvr>
                                      <p:to>
                                        <p:strVal val="visible"/>
                                      </p:to>
                                    </p:set>
                                    <p:anim calcmode="lin" valueType="num">
                                      <p:cBhvr additive="base">
                                        <p:cTn id="80" dur="500"/>
                                        <p:tgtEl>
                                          <p:spTgt spid="454658">
                                            <p:txEl>
                                              <p:pRg st="0" end="0"/>
                                            </p:txEl>
                                          </p:spTgt>
                                        </p:tgtEl>
                                        <p:attrNameLst>
                                          <p:attrName>ppt_y</p:attrName>
                                        </p:attrNameLst>
                                      </p:cBhvr>
                                      <p:tavLst>
                                        <p:tav tm="0">
                                          <p:val>
                                            <p:strVal val="#ppt_y+#ppt_h*1.125000"/>
                                          </p:val>
                                        </p:tav>
                                        <p:tav tm="100000">
                                          <p:val>
                                            <p:strVal val="#ppt_y"/>
                                          </p:val>
                                        </p:tav>
                                      </p:tavLst>
                                    </p:anim>
                                    <p:animEffect transition="in" filter="wipe(up)">
                                      <p:cBhvr>
                                        <p:cTn id="81" dur="500"/>
                                        <p:tgtEl>
                                          <p:spTgt spid="454658">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2" presetClass="entr" presetSubtype="4" fill="hold" grpId="0" nodeType="clickEffect">
                                  <p:stCondLst>
                                    <p:cond delay="0"/>
                                  </p:stCondLst>
                                  <p:childTnLst>
                                    <p:set>
                                      <p:cBhvr>
                                        <p:cTn id="85" dur="1" fill="hold">
                                          <p:stCondLst>
                                            <p:cond delay="0"/>
                                          </p:stCondLst>
                                        </p:cTn>
                                        <p:tgtEl>
                                          <p:spTgt spid="454658">
                                            <p:txEl>
                                              <p:pRg st="2" end="2"/>
                                            </p:txEl>
                                          </p:spTgt>
                                        </p:tgtEl>
                                        <p:attrNameLst>
                                          <p:attrName>style.visibility</p:attrName>
                                        </p:attrNameLst>
                                      </p:cBhvr>
                                      <p:to>
                                        <p:strVal val="visible"/>
                                      </p:to>
                                    </p:set>
                                    <p:anim calcmode="lin" valueType="num">
                                      <p:cBhvr additive="base">
                                        <p:cTn id="86" dur="500"/>
                                        <p:tgtEl>
                                          <p:spTgt spid="454658">
                                            <p:txEl>
                                              <p:pRg st="2" end="2"/>
                                            </p:txEl>
                                          </p:spTgt>
                                        </p:tgtEl>
                                        <p:attrNameLst>
                                          <p:attrName>ppt_y</p:attrName>
                                        </p:attrNameLst>
                                      </p:cBhvr>
                                      <p:tavLst>
                                        <p:tav tm="0">
                                          <p:val>
                                            <p:strVal val="#ppt_y+#ppt_h*1.125000"/>
                                          </p:val>
                                        </p:tav>
                                        <p:tav tm="100000">
                                          <p:val>
                                            <p:strVal val="#ppt_y"/>
                                          </p:val>
                                        </p:tav>
                                      </p:tavLst>
                                    </p:anim>
                                    <p:animEffect transition="in" filter="wipe(up)">
                                      <p:cBhvr>
                                        <p:cTn id="87" dur="500"/>
                                        <p:tgtEl>
                                          <p:spTgt spid="454658">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2" presetClass="entr" presetSubtype="4" fill="hold" grpId="0" nodeType="clickEffect">
                                  <p:stCondLst>
                                    <p:cond delay="0"/>
                                  </p:stCondLst>
                                  <p:childTnLst>
                                    <p:set>
                                      <p:cBhvr>
                                        <p:cTn id="91" dur="1" fill="hold">
                                          <p:stCondLst>
                                            <p:cond delay="0"/>
                                          </p:stCondLst>
                                        </p:cTn>
                                        <p:tgtEl>
                                          <p:spTgt spid="454658">
                                            <p:txEl>
                                              <p:pRg st="3" end="3"/>
                                            </p:txEl>
                                          </p:spTgt>
                                        </p:tgtEl>
                                        <p:attrNameLst>
                                          <p:attrName>style.visibility</p:attrName>
                                        </p:attrNameLst>
                                      </p:cBhvr>
                                      <p:to>
                                        <p:strVal val="visible"/>
                                      </p:to>
                                    </p:set>
                                    <p:anim calcmode="lin" valueType="num">
                                      <p:cBhvr additive="base">
                                        <p:cTn id="92" dur="500"/>
                                        <p:tgtEl>
                                          <p:spTgt spid="454658">
                                            <p:txEl>
                                              <p:pRg st="3" end="3"/>
                                            </p:txEl>
                                          </p:spTgt>
                                        </p:tgtEl>
                                        <p:attrNameLst>
                                          <p:attrName>ppt_y</p:attrName>
                                        </p:attrNameLst>
                                      </p:cBhvr>
                                      <p:tavLst>
                                        <p:tav tm="0">
                                          <p:val>
                                            <p:strVal val="#ppt_y+#ppt_h*1.125000"/>
                                          </p:val>
                                        </p:tav>
                                        <p:tav tm="100000">
                                          <p:val>
                                            <p:strVal val="#ppt_y"/>
                                          </p:val>
                                        </p:tav>
                                      </p:tavLst>
                                    </p:anim>
                                    <p:animEffect transition="in" filter="wipe(up)">
                                      <p:cBhvr>
                                        <p:cTn id="93" dur="500"/>
                                        <p:tgtEl>
                                          <p:spTgt spid="454658">
                                            <p:txEl>
                                              <p:pRg st="3" end="3"/>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2" presetClass="entr" presetSubtype="4" fill="hold" grpId="0" nodeType="clickEffect">
                                  <p:stCondLst>
                                    <p:cond delay="0"/>
                                  </p:stCondLst>
                                  <p:childTnLst>
                                    <p:set>
                                      <p:cBhvr>
                                        <p:cTn id="97" dur="1" fill="hold">
                                          <p:stCondLst>
                                            <p:cond delay="0"/>
                                          </p:stCondLst>
                                        </p:cTn>
                                        <p:tgtEl>
                                          <p:spTgt spid="454658">
                                            <p:txEl>
                                              <p:pRg st="4" end="4"/>
                                            </p:txEl>
                                          </p:spTgt>
                                        </p:tgtEl>
                                        <p:attrNameLst>
                                          <p:attrName>style.visibility</p:attrName>
                                        </p:attrNameLst>
                                      </p:cBhvr>
                                      <p:to>
                                        <p:strVal val="visible"/>
                                      </p:to>
                                    </p:set>
                                    <p:anim calcmode="lin" valueType="num">
                                      <p:cBhvr additive="base">
                                        <p:cTn id="98" dur="500"/>
                                        <p:tgtEl>
                                          <p:spTgt spid="454658">
                                            <p:txEl>
                                              <p:pRg st="4" end="4"/>
                                            </p:txEl>
                                          </p:spTgt>
                                        </p:tgtEl>
                                        <p:attrNameLst>
                                          <p:attrName>ppt_y</p:attrName>
                                        </p:attrNameLst>
                                      </p:cBhvr>
                                      <p:tavLst>
                                        <p:tav tm="0">
                                          <p:val>
                                            <p:strVal val="#ppt_y+#ppt_h*1.125000"/>
                                          </p:val>
                                        </p:tav>
                                        <p:tav tm="100000">
                                          <p:val>
                                            <p:strVal val="#ppt_y"/>
                                          </p:val>
                                        </p:tav>
                                      </p:tavLst>
                                    </p:anim>
                                    <p:animEffect transition="in" filter="wipe(up)">
                                      <p:cBhvr>
                                        <p:cTn id="99" dur="500"/>
                                        <p:tgtEl>
                                          <p:spTgt spid="4546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78" grpId="0"/>
      <p:bldP spid="45465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a:hlinkClick r:id="rId3" action="ppaction://hlinksldjump"/>
          </p:cNvPr>
          <p:cNvSpPr/>
          <p:nvPr/>
        </p:nvSpPr>
        <p:spPr>
          <a:xfrm>
            <a:off x="899592" y="476672"/>
            <a:ext cx="3168352" cy="1099592"/>
          </a:xfrm>
          <a:prstGeom prst="roundRect">
            <a:avLst/>
          </a:prstGeom>
          <a:solidFill>
            <a:schemeClr val="accent2">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MX" dirty="0"/>
              <a:t>6.1 Ventaja absoluta  ventaja </a:t>
            </a:r>
            <a:r>
              <a:rPr lang="es-MX" dirty="0" smtClean="0"/>
              <a:t>comparativa</a:t>
            </a:r>
            <a:endParaRPr lang="es-MX" dirty="0"/>
          </a:p>
        </p:txBody>
      </p:sp>
      <p:sp>
        <p:nvSpPr>
          <p:cNvPr id="9" name="Rectángulo redondeado 8">
            <a:hlinkClick r:id="rId4" action="ppaction://hlinksldjump"/>
          </p:cNvPr>
          <p:cNvSpPr/>
          <p:nvPr/>
        </p:nvSpPr>
        <p:spPr>
          <a:xfrm>
            <a:off x="5436096" y="1124744"/>
            <a:ext cx="2942456" cy="1152128"/>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MX" dirty="0"/>
              <a:t>6.6 Movimientos de bienes y de </a:t>
            </a:r>
            <a:r>
              <a:rPr lang="es-MX" dirty="0" smtClean="0"/>
              <a:t>capitales</a:t>
            </a:r>
            <a:endParaRPr lang="es-MX" dirty="0"/>
          </a:p>
        </p:txBody>
      </p:sp>
      <p:sp>
        <p:nvSpPr>
          <p:cNvPr id="10" name="Rectángulo redondeado 9">
            <a:hlinkClick r:id="rId5" action="ppaction://hlinksldjump"/>
          </p:cNvPr>
          <p:cNvSpPr/>
          <p:nvPr/>
        </p:nvSpPr>
        <p:spPr>
          <a:xfrm>
            <a:off x="899592" y="2060848"/>
            <a:ext cx="3168352" cy="1152128"/>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MX" dirty="0"/>
              <a:t>6.3 Exportaciones </a:t>
            </a:r>
          </a:p>
          <a:p>
            <a:pPr algn="ctr">
              <a:defRPr/>
            </a:pPr>
            <a:r>
              <a:rPr lang="es-MX" dirty="0"/>
              <a:t>E </a:t>
            </a:r>
            <a:r>
              <a:rPr lang="es-MX" dirty="0" smtClean="0"/>
              <a:t>importaciones</a:t>
            </a:r>
            <a:endParaRPr lang="es-MX" dirty="0"/>
          </a:p>
        </p:txBody>
      </p:sp>
      <p:sp>
        <p:nvSpPr>
          <p:cNvPr id="12" name="Rectángulo redondeado 11">
            <a:hlinkClick r:id="rId6" action="ppaction://hlinksldjump"/>
          </p:cNvPr>
          <p:cNvSpPr/>
          <p:nvPr/>
        </p:nvSpPr>
        <p:spPr>
          <a:xfrm>
            <a:off x="899592" y="5085184"/>
            <a:ext cx="3168352" cy="1152128"/>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MX" dirty="0"/>
              <a:t>6.5 Determinantes de las exportaciones e </a:t>
            </a:r>
            <a:r>
              <a:rPr lang="es-MX" dirty="0" smtClean="0"/>
              <a:t>importaciones</a:t>
            </a:r>
            <a:endParaRPr lang="es-MX" dirty="0"/>
          </a:p>
        </p:txBody>
      </p:sp>
      <p:sp>
        <p:nvSpPr>
          <p:cNvPr id="13" name="Rectángulo redondeado 12">
            <a:hlinkClick r:id="rId7" action="ppaction://hlinksldjump"/>
          </p:cNvPr>
          <p:cNvSpPr/>
          <p:nvPr/>
        </p:nvSpPr>
        <p:spPr>
          <a:xfrm>
            <a:off x="5436096" y="2708920"/>
            <a:ext cx="2952328" cy="1080120"/>
          </a:xfrm>
          <a:prstGeom prst="roundRect">
            <a:avLst/>
          </a:prstGeom>
          <a:solidFill>
            <a:schemeClr val="accent2">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MX" dirty="0"/>
              <a:t>6.10 Regulaciones al </a:t>
            </a:r>
            <a:r>
              <a:rPr lang="es-MX" dirty="0" smtClean="0"/>
              <a:t>comercio</a:t>
            </a:r>
            <a:endParaRPr lang="es-MX" dirty="0"/>
          </a:p>
        </p:txBody>
      </p:sp>
      <p:sp>
        <p:nvSpPr>
          <p:cNvPr id="14" name="Rectángulo redondeado 13">
            <a:hlinkClick r:id="rId8" action="ppaction://hlinksldjump"/>
          </p:cNvPr>
          <p:cNvSpPr/>
          <p:nvPr/>
        </p:nvSpPr>
        <p:spPr>
          <a:xfrm>
            <a:off x="5436096" y="4293096"/>
            <a:ext cx="2952328" cy="1152128"/>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MX" dirty="0"/>
              <a:t>6.11 </a:t>
            </a:r>
            <a:r>
              <a:rPr lang="es-MX" dirty="0" smtClean="0"/>
              <a:t>Proteccionismo</a:t>
            </a:r>
            <a:endParaRPr lang="es-MX" dirty="0"/>
          </a:p>
        </p:txBody>
      </p:sp>
      <p:sp>
        <p:nvSpPr>
          <p:cNvPr id="15" name="Rectángulo redondeado 14">
            <a:hlinkClick r:id="rId9" action="ppaction://hlinksldjump"/>
          </p:cNvPr>
          <p:cNvSpPr/>
          <p:nvPr/>
        </p:nvSpPr>
        <p:spPr>
          <a:xfrm>
            <a:off x="899592" y="3645024"/>
            <a:ext cx="3168352" cy="1080120"/>
          </a:xfrm>
          <a:prstGeom prst="roundRect">
            <a:avLst/>
          </a:prstGeom>
          <a:solidFill>
            <a:schemeClr val="accent2">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MX" dirty="0"/>
              <a:t>6.4 Balanza de </a:t>
            </a:r>
            <a:r>
              <a:rPr lang="es-MX" dirty="0" smtClean="0"/>
              <a:t>pagos</a:t>
            </a:r>
            <a:endParaRPr lang="es-MX"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Título 1"/>
          <p:cNvSpPr>
            <a:spLocks noGrp="1"/>
          </p:cNvSpPr>
          <p:nvPr>
            <p:ph type="title"/>
          </p:nvPr>
        </p:nvSpPr>
        <p:spPr/>
        <p:txBody>
          <a:bodyPr/>
          <a:lstStyle/>
          <a:p>
            <a:pPr algn="ctr" eaLnBrk="1" hangingPunct="1">
              <a:defRPr/>
            </a:pPr>
            <a:r>
              <a:rPr lang="es-MX"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Balanza de rentas</a:t>
            </a:r>
          </a:p>
        </p:txBody>
      </p:sp>
      <p:pic>
        <p:nvPicPr>
          <p:cNvPr id="455683" name="Imagen 4"/>
          <p:cNvPicPr>
            <a:picLocks noChangeAspect="1"/>
          </p:cNvPicPr>
          <p:nvPr/>
        </p:nvPicPr>
        <p:blipFill>
          <a:blip r:embed="rId3"/>
          <a:srcRect/>
          <a:stretch>
            <a:fillRect/>
          </a:stretch>
        </p:blipFill>
        <p:spPr bwMode="auto">
          <a:xfrm>
            <a:off x="5004048" y="1772816"/>
            <a:ext cx="3429000" cy="2286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55685" name="Imagen 6"/>
          <p:cNvPicPr>
            <a:picLocks noChangeAspect="1"/>
          </p:cNvPicPr>
          <p:nvPr/>
        </p:nvPicPr>
        <p:blipFill>
          <a:blip r:embed="rId4"/>
          <a:srcRect/>
          <a:stretch>
            <a:fillRect/>
          </a:stretch>
        </p:blipFill>
        <p:spPr bwMode="auto">
          <a:xfrm>
            <a:off x="395536" y="1700808"/>
            <a:ext cx="3509962" cy="3429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55684" name="Imagen 5"/>
          <p:cNvPicPr>
            <a:picLocks noChangeAspect="1"/>
          </p:cNvPicPr>
          <p:nvPr/>
        </p:nvPicPr>
        <p:blipFill>
          <a:blip r:embed="rId5"/>
          <a:srcRect/>
          <a:stretch>
            <a:fillRect/>
          </a:stretch>
        </p:blipFill>
        <p:spPr bwMode="auto">
          <a:xfrm>
            <a:off x="2555776" y="4365104"/>
            <a:ext cx="3528392" cy="220524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55682" name="Marcador de contenido 2"/>
          <p:cNvSpPr>
            <a:spLocks noGrp="1"/>
          </p:cNvSpPr>
          <p:nvPr>
            <p:ph idx="1"/>
          </p:nvPr>
        </p:nvSpPr>
        <p:spPr/>
        <p:txBody>
          <a:bodyPr/>
          <a:lstStyle/>
          <a:p>
            <a:pPr>
              <a:buFontTx/>
              <a:buNone/>
            </a:pPr>
            <a:r>
              <a:rPr lang="es-ES_tradnl" sz="2600" dirty="0" smtClean="0">
                <a:solidFill>
                  <a:srgbClr val="0000FF"/>
                </a:solidFill>
                <a:ea typeface="ＭＳ Ｐゴシック" pitchFamily="34" charset="-128"/>
              </a:rPr>
              <a:t>    Contabiliza los ingresos y los egresos producidos por los factores de producción de un país</a:t>
            </a:r>
            <a:r>
              <a:rPr lang="es-ES_tradnl" sz="2600" dirty="0" smtClean="0">
                <a:solidFill>
                  <a:srgbClr val="FF0000"/>
                </a:solidFill>
                <a:ea typeface="ＭＳ Ｐゴシック" pitchFamily="34" charset="-128"/>
              </a:rPr>
              <a:t>: tierra, trabajo, capital y capacidad empresarial.</a:t>
            </a:r>
          </a:p>
          <a:p>
            <a:endParaRPr lang="es-ES_tradnl" sz="2600" dirty="0" smtClean="0">
              <a:ea typeface="ＭＳ Ｐゴシック" pitchFamily="34" charset="-128"/>
            </a:endParaRPr>
          </a:p>
          <a:p>
            <a:pPr>
              <a:buFontTx/>
              <a:buNone/>
            </a:pPr>
            <a:r>
              <a:rPr lang="es-ES_tradnl" sz="2600" dirty="0" smtClean="0">
                <a:solidFill>
                  <a:srgbClr val="800000"/>
                </a:solidFill>
                <a:ea typeface="ＭＳ Ｐゴシック" pitchFamily="34" charset="-128"/>
              </a:rPr>
              <a:t>    Las ganancias, las rentas y los dividendos </a:t>
            </a:r>
            <a:r>
              <a:rPr lang="es-ES_tradnl" sz="2600" dirty="0" smtClean="0">
                <a:solidFill>
                  <a:srgbClr val="0000FF"/>
                </a:solidFill>
                <a:ea typeface="ＭＳ Ｐゴシック" pitchFamily="34" charset="-128"/>
              </a:rPr>
              <a:t>que recibe el propietario nacional de los factores de producción en el exterior, </a:t>
            </a:r>
            <a:r>
              <a:rPr lang="es-ES_tradnl" sz="2600" dirty="0" smtClean="0">
                <a:solidFill>
                  <a:srgbClr val="800000"/>
                </a:solidFill>
                <a:ea typeface="ＭＳ Ｐゴシック" pitchFamily="34" charset="-128"/>
              </a:rPr>
              <a:t>se consideran ingresos.</a:t>
            </a:r>
          </a:p>
          <a:p>
            <a:endParaRPr lang="es-ES_tradnl" sz="2600" dirty="0" smtClean="0">
              <a:ea typeface="ＭＳ Ｐゴシック" pitchFamily="34" charset="-128"/>
            </a:endParaRPr>
          </a:p>
          <a:p>
            <a:pPr>
              <a:buFontTx/>
              <a:buNone/>
            </a:pPr>
            <a:r>
              <a:rPr lang="es-ES_tradnl" sz="2600" dirty="0" smtClean="0">
                <a:solidFill>
                  <a:srgbClr val="800000"/>
                </a:solidFill>
                <a:ea typeface="ＭＳ Ｐゴシック" pitchFamily="34" charset="-128"/>
              </a:rPr>
              <a:t>    Las ganancias, las rentas y los dividendos que se pagan a los propietarios </a:t>
            </a:r>
            <a:r>
              <a:rPr lang="es-ES_tradnl" sz="2600" dirty="0" smtClean="0">
                <a:solidFill>
                  <a:srgbClr val="0000FF"/>
                </a:solidFill>
                <a:ea typeface="ＭＳ Ｐゴシック" pitchFamily="34" charset="-128"/>
              </a:rPr>
              <a:t>extranjeros de los factores de producción del país se </a:t>
            </a:r>
            <a:r>
              <a:rPr lang="es-ES_tradnl" sz="2600" dirty="0" smtClean="0">
                <a:solidFill>
                  <a:srgbClr val="FF0000"/>
                </a:solidFill>
                <a:ea typeface="ＭＳ Ｐゴシック" pitchFamily="34" charset="-128"/>
              </a:rPr>
              <a:t>consideran egresos.</a:t>
            </a:r>
          </a:p>
          <a:p>
            <a:pPr eaLnBrk="1" hangingPunct="1">
              <a:buFontTx/>
              <a:buNone/>
            </a:pPr>
            <a:endParaRPr lang="es-MX" dirty="0"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14402"/>
                                        </p:tgtEl>
                                        <p:attrNameLst>
                                          <p:attrName>style.visibility</p:attrName>
                                        </p:attrNameLst>
                                      </p:cBhvr>
                                      <p:to>
                                        <p:strVal val="visible"/>
                                      </p:to>
                                    </p:set>
                                    <p:animEffect transition="in" filter="wedge">
                                      <p:cBhvr>
                                        <p:cTn id="7" dur="2000"/>
                                        <p:tgtEl>
                                          <p:spTgt spid="61440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55685"/>
                                        </p:tgtEl>
                                        <p:attrNameLst>
                                          <p:attrName>style.visibility</p:attrName>
                                        </p:attrNameLst>
                                      </p:cBhvr>
                                      <p:to>
                                        <p:strVal val="visible"/>
                                      </p:to>
                                    </p:set>
                                    <p:anim calcmode="lin" valueType="num">
                                      <p:cBhvr>
                                        <p:cTn id="12" dur="500" fill="hold"/>
                                        <p:tgtEl>
                                          <p:spTgt spid="455685"/>
                                        </p:tgtEl>
                                        <p:attrNameLst>
                                          <p:attrName>ppt_w</p:attrName>
                                        </p:attrNameLst>
                                      </p:cBhvr>
                                      <p:tavLst>
                                        <p:tav tm="0">
                                          <p:val>
                                            <p:fltVal val="0"/>
                                          </p:val>
                                        </p:tav>
                                        <p:tav tm="100000">
                                          <p:val>
                                            <p:strVal val="#ppt_w"/>
                                          </p:val>
                                        </p:tav>
                                      </p:tavLst>
                                    </p:anim>
                                    <p:anim calcmode="lin" valueType="num">
                                      <p:cBhvr>
                                        <p:cTn id="13" dur="500" fill="hold"/>
                                        <p:tgtEl>
                                          <p:spTgt spid="455685"/>
                                        </p:tgtEl>
                                        <p:attrNameLst>
                                          <p:attrName>ppt_h</p:attrName>
                                        </p:attrNameLst>
                                      </p:cBhvr>
                                      <p:tavLst>
                                        <p:tav tm="0">
                                          <p:val>
                                            <p:fltVal val="0"/>
                                          </p:val>
                                        </p:tav>
                                        <p:tav tm="100000">
                                          <p:val>
                                            <p:strVal val="#ppt_h"/>
                                          </p:val>
                                        </p:tav>
                                      </p:tavLst>
                                    </p:anim>
                                    <p:animEffect transition="in" filter="fade">
                                      <p:cBhvr>
                                        <p:cTn id="14" dur="500"/>
                                        <p:tgtEl>
                                          <p:spTgt spid="45568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55683"/>
                                        </p:tgtEl>
                                        <p:attrNameLst>
                                          <p:attrName>style.visibility</p:attrName>
                                        </p:attrNameLst>
                                      </p:cBhvr>
                                      <p:to>
                                        <p:strVal val="visible"/>
                                      </p:to>
                                    </p:set>
                                    <p:anim calcmode="lin" valueType="num">
                                      <p:cBhvr>
                                        <p:cTn id="19" dur="500" fill="hold"/>
                                        <p:tgtEl>
                                          <p:spTgt spid="455683"/>
                                        </p:tgtEl>
                                        <p:attrNameLst>
                                          <p:attrName>ppt_w</p:attrName>
                                        </p:attrNameLst>
                                      </p:cBhvr>
                                      <p:tavLst>
                                        <p:tav tm="0">
                                          <p:val>
                                            <p:fltVal val="0"/>
                                          </p:val>
                                        </p:tav>
                                        <p:tav tm="100000">
                                          <p:val>
                                            <p:strVal val="#ppt_w"/>
                                          </p:val>
                                        </p:tav>
                                      </p:tavLst>
                                    </p:anim>
                                    <p:anim calcmode="lin" valueType="num">
                                      <p:cBhvr>
                                        <p:cTn id="20" dur="500" fill="hold"/>
                                        <p:tgtEl>
                                          <p:spTgt spid="455683"/>
                                        </p:tgtEl>
                                        <p:attrNameLst>
                                          <p:attrName>ppt_h</p:attrName>
                                        </p:attrNameLst>
                                      </p:cBhvr>
                                      <p:tavLst>
                                        <p:tav tm="0">
                                          <p:val>
                                            <p:fltVal val="0"/>
                                          </p:val>
                                        </p:tav>
                                        <p:tav tm="100000">
                                          <p:val>
                                            <p:strVal val="#ppt_h"/>
                                          </p:val>
                                        </p:tav>
                                      </p:tavLst>
                                    </p:anim>
                                    <p:animEffect transition="in" filter="fade">
                                      <p:cBhvr>
                                        <p:cTn id="21" dur="500"/>
                                        <p:tgtEl>
                                          <p:spTgt spid="45568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55684"/>
                                        </p:tgtEl>
                                        <p:attrNameLst>
                                          <p:attrName>style.visibility</p:attrName>
                                        </p:attrNameLst>
                                      </p:cBhvr>
                                      <p:to>
                                        <p:strVal val="visible"/>
                                      </p:to>
                                    </p:set>
                                    <p:anim calcmode="lin" valueType="num">
                                      <p:cBhvr>
                                        <p:cTn id="26" dur="500" fill="hold"/>
                                        <p:tgtEl>
                                          <p:spTgt spid="455684"/>
                                        </p:tgtEl>
                                        <p:attrNameLst>
                                          <p:attrName>ppt_w</p:attrName>
                                        </p:attrNameLst>
                                      </p:cBhvr>
                                      <p:tavLst>
                                        <p:tav tm="0">
                                          <p:val>
                                            <p:fltVal val="0"/>
                                          </p:val>
                                        </p:tav>
                                        <p:tav tm="100000">
                                          <p:val>
                                            <p:strVal val="#ppt_w"/>
                                          </p:val>
                                        </p:tav>
                                      </p:tavLst>
                                    </p:anim>
                                    <p:anim calcmode="lin" valueType="num">
                                      <p:cBhvr>
                                        <p:cTn id="27" dur="500" fill="hold"/>
                                        <p:tgtEl>
                                          <p:spTgt spid="455684"/>
                                        </p:tgtEl>
                                        <p:attrNameLst>
                                          <p:attrName>ppt_h</p:attrName>
                                        </p:attrNameLst>
                                      </p:cBhvr>
                                      <p:tavLst>
                                        <p:tav tm="0">
                                          <p:val>
                                            <p:fltVal val="0"/>
                                          </p:val>
                                        </p:tav>
                                        <p:tav tm="100000">
                                          <p:val>
                                            <p:strVal val="#ppt_h"/>
                                          </p:val>
                                        </p:tav>
                                      </p:tavLst>
                                    </p:anim>
                                    <p:animEffect transition="in" filter="fade">
                                      <p:cBhvr>
                                        <p:cTn id="28" dur="500"/>
                                        <p:tgtEl>
                                          <p:spTgt spid="455684"/>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xit" presetSubtype="0" fill="hold" nodeType="clickEffect">
                                  <p:stCondLst>
                                    <p:cond delay="0"/>
                                  </p:stCondLst>
                                  <p:childTnLst>
                                    <p:animEffect transition="out" filter="fade">
                                      <p:cBhvr>
                                        <p:cTn id="32" dur="2000"/>
                                        <p:tgtEl>
                                          <p:spTgt spid="455685"/>
                                        </p:tgtEl>
                                      </p:cBhvr>
                                    </p:animEffect>
                                    <p:anim calcmode="lin" valueType="num">
                                      <p:cBhvr>
                                        <p:cTn id="33" dur="2000"/>
                                        <p:tgtEl>
                                          <p:spTgt spid="45568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4" dur="2000"/>
                                        <p:tgtEl>
                                          <p:spTgt spid="455685"/>
                                        </p:tgtEl>
                                        <p:attrNameLst>
                                          <p:attrName>ppt_h</p:attrName>
                                        </p:attrNameLst>
                                      </p:cBhvr>
                                      <p:tavLst>
                                        <p:tav tm="0">
                                          <p:val>
                                            <p:strVal val="ppt_h"/>
                                          </p:val>
                                        </p:tav>
                                        <p:tav tm="100000">
                                          <p:val>
                                            <p:strVal val="ppt_h"/>
                                          </p:val>
                                        </p:tav>
                                      </p:tavLst>
                                    </p:anim>
                                    <p:set>
                                      <p:cBhvr>
                                        <p:cTn id="35" dur="1" fill="hold">
                                          <p:stCondLst>
                                            <p:cond delay="1999"/>
                                          </p:stCondLst>
                                        </p:cTn>
                                        <p:tgtEl>
                                          <p:spTgt spid="455685"/>
                                        </p:tgtEl>
                                        <p:attrNameLst>
                                          <p:attrName>style.visibility</p:attrName>
                                        </p:attrNameLst>
                                      </p:cBhvr>
                                      <p:to>
                                        <p:strVal val="hidden"/>
                                      </p:to>
                                    </p:set>
                                  </p:childTnLst>
                                </p:cTn>
                              </p:par>
                              <p:par>
                                <p:cTn id="36" presetID="45" presetClass="exit" presetSubtype="0" fill="hold" nodeType="withEffect">
                                  <p:stCondLst>
                                    <p:cond delay="0"/>
                                  </p:stCondLst>
                                  <p:childTnLst>
                                    <p:animEffect transition="out" filter="fade">
                                      <p:cBhvr>
                                        <p:cTn id="37" dur="2000"/>
                                        <p:tgtEl>
                                          <p:spTgt spid="455684"/>
                                        </p:tgtEl>
                                      </p:cBhvr>
                                    </p:animEffect>
                                    <p:anim calcmode="lin" valueType="num">
                                      <p:cBhvr>
                                        <p:cTn id="38" dur="2000"/>
                                        <p:tgtEl>
                                          <p:spTgt spid="45568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9" dur="2000"/>
                                        <p:tgtEl>
                                          <p:spTgt spid="455684"/>
                                        </p:tgtEl>
                                        <p:attrNameLst>
                                          <p:attrName>ppt_h</p:attrName>
                                        </p:attrNameLst>
                                      </p:cBhvr>
                                      <p:tavLst>
                                        <p:tav tm="0">
                                          <p:val>
                                            <p:strVal val="ppt_h"/>
                                          </p:val>
                                        </p:tav>
                                        <p:tav tm="100000">
                                          <p:val>
                                            <p:strVal val="ppt_h"/>
                                          </p:val>
                                        </p:tav>
                                      </p:tavLst>
                                    </p:anim>
                                    <p:set>
                                      <p:cBhvr>
                                        <p:cTn id="40" dur="1" fill="hold">
                                          <p:stCondLst>
                                            <p:cond delay="1999"/>
                                          </p:stCondLst>
                                        </p:cTn>
                                        <p:tgtEl>
                                          <p:spTgt spid="455684"/>
                                        </p:tgtEl>
                                        <p:attrNameLst>
                                          <p:attrName>style.visibility</p:attrName>
                                        </p:attrNameLst>
                                      </p:cBhvr>
                                      <p:to>
                                        <p:strVal val="hidden"/>
                                      </p:to>
                                    </p:set>
                                  </p:childTnLst>
                                </p:cTn>
                              </p:par>
                              <p:par>
                                <p:cTn id="41" presetID="45" presetClass="exit" presetSubtype="0" fill="hold" nodeType="withEffect">
                                  <p:stCondLst>
                                    <p:cond delay="0"/>
                                  </p:stCondLst>
                                  <p:childTnLst>
                                    <p:animEffect transition="out" filter="fade">
                                      <p:cBhvr>
                                        <p:cTn id="42" dur="2000"/>
                                        <p:tgtEl>
                                          <p:spTgt spid="455683"/>
                                        </p:tgtEl>
                                      </p:cBhvr>
                                    </p:animEffect>
                                    <p:anim calcmode="lin" valueType="num">
                                      <p:cBhvr>
                                        <p:cTn id="43" dur="2000"/>
                                        <p:tgtEl>
                                          <p:spTgt spid="45568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2000"/>
                                        <p:tgtEl>
                                          <p:spTgt spid="455683"/>
                                        </p:tgtEl>
                                        <p:attrNameLst>
                                          <p:attrName>ppt_h</p:attrName>
                                        </p:attrNameLst>
                                      </p:cBhvr>
                                      <p:tavLst>
                                        <p:tav tm="0">
                                          <p:val>
                                            <p:strVal val="ppt_h"/>
                                          </p:val>
                                        </p:tav>
                                        <p:tav tm="100000">
                                          <p:val>
                                            <p:strVal val="ppt_h"/>
                                          </p:val>
                                        </p:tav>
                                      </p:tavLst>
                                    </p:anim>
                                    <p:set>
                                      <p:cBhvr>
                                        <p:cTn id="45" dur="1" fill="hold">
                                          <p:stCondLst>
                                            <p:cond delay="1999"/>
                                          </p:stCondLst>
                                        </p:cTn>
                                        <p:tgtEl>
                                          <p:spTgt spid="455683"/>
                                        </p:tgtEl>
                                        <p:attrNameLst>
                                          <p:attrName>style.visibility</p:attrName>
                                        </p:attrNameLst>
                                      </p:cBhvr>
                                      <p:to>
                                        <p:strVal val="hidden"/>
                                      </p:to>
                                    </p:set>
                                  </p:childTnLst>
                                </p:cTn>
                              </p:par>
                              <p:par>
                                <p:cTn id="46" presetID="22" presetClass="entr" presetSubtype="4" fill="hold" grpId="0" nodeType="withEffect">
                                  <p:stCondLst>
                                    <p:cond delay="0"/>
                                  </p:stCondLst>
                                  <p:childTnLst>
                                    <p:set>
                                      <p:cBhvr>
                                        <p:cTn id="47" dur="1" fill="hold">
                                          <p:stCondLst>
                                            <p:cond delay="0"/>
                                          </p:stCondLst>
                                        </p:cTn>
                                        <p:tgtEl>
                                          <p:spTgt spid="455682">
                                            <p:txEl>
                                              <p:pRg st="0" end="0"/>
                                            </p:txEl>
                                          </p:spTgt>
                                        </p:tgtEl>
                                        <p:attrNameLst>
                                          <p:attrName>style.visibility</p:attrName>
                                        </p:attrNameLst>
                                      </p:cBhvr>
                                      <p:to>
                                        <p:strVal val="visible"/>
                                      </p:to>
                                    </p:set>
                                    <p:animEffect transition="in" filter="wipe(down)">
                                      <p:cBhvr>
                                        <p:cTn id="48" dur="500"/>
                                        <p:tgtEl>
                                          <p:spTgt spid="455682">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55682">
                                            <p:txEl>
                                              <p:pRg st="2" end="2"/>
                                            </p:txEl>
                                          </p:spTgt>
                                        </p:tgtEl>
                                        <p:attrNameLst>
                                          <p:attrName>style.visibility</p:attrName>
                                        </p:attrNameLst>
                                      </p:cBhvr>
                                      <p:to>
                                        <p:strVal val="visible"/>
                                      </p:to>
                                    </p:set>
                                    <p:animEffect transition="in" filter="wipe(down)">
                                      <p:cBhvr>
                                        <p:cTn id="53" dur="500"/>
                                        <p:tgtEl>
                                          <p:spTgt spid="45568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55682">
                                            <p:txEl>
                                              <p:pRg st="4" end="4"/>
                                            </p:txEl>
                                          </p:spTgt>
                                        </p:tgtEl>
                                        <p:attrNameLst>
                                          <p:attrName>style.visibility</p:attrName>
                                        </p:attrNameLst>
                                      </p:cBhvr>
                                      <p:to>
                                        <p:strVal val="visible"/>
                                      </p:to>
                                    </p:set>
                                    <p:animEffect transition="in" filter="wipe(down)">
                                      <p:cBhvr>
                                        <p:cTn id="58" dur="500"/>
                                        <p:tgtEl>
                                          <p:spTgt spid="4556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2" grpId="0"/>
      <p:bldP spid="45568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defRPr/>
            </a:pPr>
            <a:r>
              <a:rPr lang="es-ES_tradnl" i="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Balanza de transferencias</a:t>
            </a:r>
            <a:r>
              <a:rPr lang="es-ES_tradnl"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 </a:t>
            </a:r>
            <a:endParaRPr lang="es-MX"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
        <p:nvSpPr>
          <p:cNvPr id="456706" name="Marcador de contenido 2"/>
          <p:cNvSpPr>
            <a:spLocks noGrp="1"/>
          </p:cNvSpPr>
          <p:nvPr>
            <p:ph idx="1"/>
          </p:nvPr>
        </p:nvSpPr>
        <p:spPr/>
        <p:txBody>
          <a:bodyPr/>
          <a:lstStyle/>
          <a:p>
            <a:pPr algn="just">
              <a:buFontTx/>
              <a:buNone/>
            </a:pPr>
            <a:r>
              <a:rPr lang="es-ES_tradnl" sz="2400" dirty="0" smtClean="0">
                <a:solidFill>
                  <a:srgbClr val="800000"/>
                </a:solidFill>
                <a:ea typeface="ＭＳ Ｐゴシック" pitchFamily="34" charset="-128"/>
              </a:rPr>
              <a:t>    Contabiliza los movimientos de dinero de los residentes de un país, hacia otro país o viceversa</a:t>
            </a:r>
            <a:r>
              <a:rPr lang="es-ES_tradnl" sz="2400" dirty="0" smtClean="0">
                <a:solidFill>
                  <a:srgbClr val="0000FF"/>
                </a:solidFill>
                <a:ea typeface="ＭＳ Ｐゴシック" pitchFamily="34" charset="-128"/>
              </a:rPr>
              <a:t>, sin importar su nacionalidad.</a:t>
            </a:r>
          </a:p>
          <a:p>
            <a:pPr algn="just"/>
            <a:endParaRPr lang="es-ES_tradnl" sz="2400" dirty="0" smtClean="0">
              <a:ea typeface="ＭＳ Ｐゴシック" pitchFamily="34" charset="-128"/>
            </a:endParaRPr>
          </a:p>
          <a:p>
            <a:pPr algn="just"/>
            <a:r>
              <a:rPr lang="es-ES_tradnl" sz="2400" dirty="0" smtClean="0">
                <a:solidFill>
                  <a:srgbClr val="FF0000"/>
                </a:solidFill>
                <a:ea typeface="ＭＳ Ｐゴシック" pitchFamily="34" charset="-128"/>
              </a:rPr>
              <a:t>Las remesas de los emigrantes</a:t>
            </a:r>
          </a:p>
          <a:p>
            <a:pPr algn="just"/>
            <a:r>
              <a:rPr lang="es-ES_tradnl" sz="2400" dirty="0" smtClean="0">
                <a:solidFill>
                  <a:srgbClr val="0000FF"/>
                </a:solidFill>
                <a:ea typeface="ＭＳ Ｐゴシック" pitchFamily="34" charset="-128"/>
              </a:rPr>
              <a:t>Las ayudas monetarias de los países ricos a los pobres.</a:t>
            </a:r>
          </a:p>
          <a:p>
            <a:pPr algn="just"/>
            <a:r>
              <a:rPr lang="es-ES_tradnl" sz="2400" dirty="0" smtClean="0">
                <a:solidFill>
                  <a:srgbClr val="800000"/>
                </a:solidFill>
                <a:ea typeface="ＭＳ Ｐゴシック" pitchFamily="34" charset="-128"/>
              </a:rPr>
              <a:t>Los fondos internacionales de </a:t>
            </a:r>
          </a:p>
          <a:p>
            <a:pPr marL="0" indent="0" algn="just">
              <a:buNone/>
            </a:pPr>
            <a:r>
              <a:rPr lang="es-ES_tradnl" sz="2400" dirty="0" smtClean="0">
                <a:solidFill>
                  <a:srgbClr val="800000"/>
                </a:solidFill>
                <a:ea typeface="ＭＳ Ｐゴシック" pitchFamily="34" charset="-128"/>
              </a:rPr>
              <a:t>ayuda que reciben los países que </a:t>
            </a:r>
          </a:p>
          <a:p>
            <a:pPr marL="0" indent="0" algn="just">
              <a:buNone/>
            </a:pPr>
            <a:r>
              <a:rPr lang="es-ES_tradnl" sz="2400" dirty="0" smtClean="0">
                <a:solidFill>
                  <a:srgbClr val="800000"/>
                </a:solidFill>
                <a:ea typeface="ＭＳ Ｐゴシック" pitchFamily="34" charset="-128"/>
              </a:rPr>
              <a:t>han sufrido catástrofes naturales </a:t>
            </a:r>
          </a:p>
          <a:p>
            <a:pPr marL="0" indent="0" algn="just">
              <a:buNone/>
            </a:pPr>
            <a:r>
              <a:rPr lang="es-ES_tradnl" sz="2400" dirty="0" smtClean="0">
                <a:solidFill>
                  <a:srgbClr val="800000"/>
                </a:solidFill>
                <a:ea typeface="ＭＳ Ｐゴシック" pitchFamily="34" charset="-128"/>
              </a:rPr>
              <a:t>o sociales</a:t>
            </a:r>
            <a:r>
              <a:rPr lang="es-ES_tradnl" sz="2400" dirty="0" smtClean="0">
                <a:solidFill>
                  <a:srgbClr val="0000FF"/>
                </a:solidFill>
                <a:ea typeface="ＭＳ Ｐゴシック" pitchFamily="34" charset="-128"/>
              </a:rPr>
              <a:t>.</a:t>
            </a:r>
          </a:p>
          <a:p>
            <a:pPr algn="just">
              <a:buFontTx/>
              <a:buNone/>
            </a:pPr>
            <a:endParaRPr lang="es-MX" dirty="0" smtClean="0">
              <a:ea typeface="ＭＳ Ｐゴシック" pitchFamily="34" charset="-128"/>
            </a:endParaRPr>
          </a:p>
        </p:txBody>
      </p:sp>
      <p:pic>
        <p:nvPicPr>
          <p:cNvPr id="456707" name="Imagen 3"/>
          <p:cNvPicPr>
            <a:picLocks noChangeAspect="1"/>
          </p:cNvPicPr>
          <p:nvPr/>
        </p:nvPicPr>
        <p:blipFill>
          <a:blip r:embed="rId3"/>
          <a:srcRect/>
          <a:stretch>
            <a:fillRect/>
          </a:stretch>
        </p:blipFill>
        <p:spPr bwMode="auto">
          <a:xfrm>
            <a:off x="2555776" y="4221088"/>
            <a:ext cx="3822700" cy="2133600"/>
          </a:xfrm>
          <a:prstGeom prst="rect">
            <a:avLst/>
          </a:prstGeom>
          <a:noFill/>
          <a:ln w="9525">
            <a:noFill/>
            <a:miter lim="800000"/>
            <a:headEnd/>
            <a:tailEnd/>
          </a:ln>
        </p:spPr>
      </p:pic>
      <p:pic>
        <p:nvPicPr>
          <p:cNvPr id="456708" name="Imagen 4"/>
          <p:cNvPicPr>
            <a:picLocks noChangeAspect="1"/>
          </p:cNvPicPr>
          <p:nvPr/>
        </p:nvPicPr>
        <p:blipFill>
          <a:blip r:embed="rId4"/>
          <a:srcRect/>
          <a:stretch>
            <a:fillRect/>
          </a:stretch>
        </p:blipFill>
        <p:spPr bwMode="auto">
          <a:xfrm rot="21344179">
            <a:off x="273283" y="3786952"/>
            <a:ext cx="3917346" cy="2668337"/>
          </a:xfrm>
          <a:prstGeom prst="rect">
            <a:avLst/>
          </a:prstGeom>
          <a:noFill/>
          <a:ln w="9525">
            <a:noFill/>
            <a:miter lim="800000"/>
            <a:headEnd/>
            <a:tailEnd/>
          </a:ln>
        </p:spPr>
      </p:pic>
      <p:pic>
        <p:nvPicPr>
          <p:cNvPr id="456709" name="Imagen 5"/>
          <p:cNvPicPr>
            <a:picLocks noChangeAspect="1"/>
          </p:cNvPicPr>
          <p:nvPr/>
        </p:nvPicPr>
        <p:blipFill>
          <a:blip r:embed="rId5"/>
          <a:srcRect/>
          <a:stretch>
            <a:fillRect/>
          </a:stretch>
        </p:blipFill>
        <p:spPr bwMode="auto">
          <a:xfrm rot="431699">
            <a:off x="4682312" y="3934786"/>
            <a:ext cx="3627928" cy="2397284"/>
          </a:xfrm>
          <a:prstGeom prst="rect">
            <a:avLst/>
          </a:prstGeom>
          <a:noFill/>
          <a:ln w="9525">
            <a:noFill/>
            <a:miter lim="800000"/>
            <a:headEnd/>
            <a:tailEnd/>
          </a:ln>
        </p:spPr>
      </p:pic>
      <p:pic>
        <p:nvPicPr>
          <p:cNvPr id="456710" name="Imagen 6"/>
          <p:cNvPicPr>
            <a:picLocks noChangeAspect="1"/>
          </p:cNvPicPr>
          <p:nvPr/>
        </p:nvPicPr>
        <p:blipFill>
          <a:blip r:embed="rId6"/>
          <a:srcRect/>
          <a:stretch>
            <a:fillRect/>
          </a:stretch>
        </p:blipFill>
        <p:spPr bwMode="auto">
          <a:xfrm>
            <a:off x="5292080" y="4221088"/>
            <a:ext cx="3231730" cy="2420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56706">
                                            <p:txEl>
                                              <p:pRg st="0" end="0"/>
                                            </p:txEl>
                                          </p:spTgt>
                                        </p:tgtEl>
                                        <p:attrNameLst>
                                          <p:attrName>style.visibility</p:attrName>
                                        </p:attrNameLst>
                                      </p:cBhvr>
                                      <p:to>
                                        <p:strVal val="visible"/>
                                      </p:to>
                                    </p:set>
                                    <p:anim calcmode="lin" valueType="num">
                                      <p:cBhvr>
                                        <p:cTn id="14" dur="1000" fill="hold"/>
                                        <p:tgtEl>
                                          <p:spTgt spid="456706">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456706">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45670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56706">
                                            <p:txEl>
                                              <p:pRg st="2" end="2"/>
                                            </p:txEl>
                                          </p:spTgt>
                                        </p:tgtEl>
                                        <p:attrNameLst>
                                          <p:attrName>style.visibility</p:attrName>
                                        </p:attrNameLst>
                                      </p:cBhvr>
                                      <p:to>
                                        <p:strVal val="visible"/>
                                      </p:to>
                                    </p:set>
                                    <p:anim calcmode="lin" valueType="num">
                                      <p:cBhvr>
                                        <p:cTn id="21" dur="1000" fill="hold"/>
                                        <p:tgtEl>
                                          <p:spTgt spid="456706">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45670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456706">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56709"/>
                                        </p:tgtEl>
                                        <p:attrNameLst>
                                          <p:attrName>style.visibility</p:attrName>
                                        </p:attrNameLst>
                                      </p:cBhvr>
                                      <p:to>
                                        <p:strVal val="visible"/>
                                      </p:to>
                                    </p:set>
                                    <p:animEffect transition="in" filter="fade">
                                      <p:cBhvr>
                                        <p:cTn id="26" dur="500"/>
                                        <p:tgtEl>
                                          <p:spTgt spid="456709"/>
                                        </p:tgtEl>
                                      </p:cBhvr>
                                    </p:animEffect>
                                  </p:childTnLst>
                                </p:cTn>
                              </p:par>
                              <p:par>
                                <p:cTn id="27" presetID="10" presetClass="entr" presetSubtype="0" fill="hold" nodeType="withEffect">
                                  <p:stCondLst>
                                    <p:cond delay="0"/>
                                  </p:stCondLst>
                                  <p:childTnLst>
                                    <p:set>
                                      <p:cBhvr>
                                        <p:cTn id="28" dur="1" fill="hold">
                                          <p:stCondLst>
                                            <p:cond delay="0"/>
                                          </p:stCondLst>
                                        </p:cTn>
                                        <p:tgtEl>
                                          <p:spTgt spid="456708"/>
                                        </p:tgtEl>
                                        <p:attrNameLst>
                                          <p:attrName>style.visibility</p:attrName>
                                        </p:attrNameLst>
                                      </p:cBhvr>
                                      <p:to>
                                        <p:strVal val="visible"/>
                                      </p:to>
                                    </p:set>
                                    <p:animEffect transition="in" filter="fade">
                                      <p:cBhvr>
                                        <p:cTn id="29" dur="500"/>
                                        <p:tgtEl>
                                          <p:spTgt spid="45670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456708"/>
                                        </p:tgtEl>
                                        <p:attrNameLst>
                                          <p:attrName>ppt_w</p:attrName>
                                        </p:attrNameLst>
                                      </p:cBhvr>
                                      <p:tavLst>
                                        <p:tav tm="0">
                                          <p:val>
                                            <p:strVal val="ppt_w"/>
                                          </p:val>
                                        </p:tav>
                                        <p:tav tm="100000">
                                          <p:val>
                                            <p:fltVal val="0"/>
                                          </p:val>
                                        </p:tav>
                                      </p:tavLst>
                                    </p:anim>
                                    <p:anim calcmode="lin" valueType="num">
                                      <p:cBhvr>
                                        <p:cTn id="34" dur="500"/>
                                        <p:tgtEl>
                                          <p:spTgt spid="456708"/>
                                        </p:tgtEl>
                                        <p:attrNameLst>
                                          <p:attrName>ppt_h</p:attrName>
                                        </p:attrNameLst>
                                      </p:cBhvr>
                                      <p:tavLst>
                                        <p:tav tm="0">
                                          <p:val>
                                            <p:strVal val="ppt_h"/>
                                          </p:val>
                                        </p:tav>
                                        <p:tav tm="100000">
                                          <p:val>
                                            <p:fltVal val="0"/>
                                          </p:val>
                                        </p:tav>
                                      </p:tavLst>
                                    </p:anim>
                                    <p:animEffect transition="out" filter="fade">
                                      <p:cBhvr>
                                        <p:cTn id="35" dur="500"/>
                                        <p:tgtEl>
                                          <p:spTgt spid="456708"/>
                                        </p:tgtEl>
                                      </p:cBhvr>
                                    </p:animEffect>
                                    <p:set>
                                      <p:cBhvr>
                                        <p:cTn id="36" dur="1" fill="hold">
                                          <p:stCondLst>
                                            <p:cond delay="499"/>
                                          </p:stCondLst>
                                        </p:cTn>
                                        <p:tgtEl>
                                          <p:spTgt spid="456708"/>
                                        </p:tgtEl>
                                        <p:attrNameLst>
                                          <p:attrName>style.visibility</p:attrName>
                                        </p:attrNameLst>
                                      </p:cBhvr>
                                      <p:to>
                                        <p:strVal val="hidden"/>
                                      </p:to>
                                    </p:set>
                                  </p:childTnLst>
                                </p:cTn>
                              </p:par>
                              <p:par>
                                <p:cTn id="37" presetID="53" presetClass="exit" presetSubtype="32" fill="hold" nodeType="withEffect">
                                  <p:stCondLst>
                                    <p:cond delay="0"/>
                                  </p:stCondLst>
                                  <p:childTnLst>
                                    <p:anim calcmode="lin" valueType="num">
                                      <p:cBhvr>
                                        <p:cTn id="38" dur="500"/>
                                        <p:tgtEl>
                                          <p:spTgt spid="456709"/>
                                        </p:tgtEl>
                                        <p:attrNameLst>
                                          <p:attrName>ppt_w</p:attrName>
                                        </p:attrNameLst>
                                      </p:cBhvr>
                                      <p:tavLst>
                                        <p:tav tm="0">
                                          <p:val>
                                            <p:strVal val="ppt_w"/>
                                          </p:val>
                                        </p:tav>
                                        <p:tav tm="100000">
                                          <p:val>
                                            <p:fltVal val="0"/>
                                          </p:val>
                                        </p:tav>
                                      </p:tavLst>
                                    </p:anim>
                                    <p:anim calcmode="lin" valueType="num">
                                      <p:cBhvr>
                                        <p:cTn id="39" dur="500"/>
                                        <p:tgtEl>
                                          <p:spTgt spid="456709"/>
                                        </p:tgtEl>
                                        <p:attrNameLst>
                                          <p:attrName>ppt_h</p:attrName>
                                        </p:attrNameLst>
                                      </p:cBhvr>
                                      <p:tavLst>
                                        <p:tav tm="0">
                                          <p:val>
                                            <p:strVal val="ppt_h"/>
                                          </p:val>
                                        </p:tav>
                                        <p:tav tm="100000">
                                          <p:val>
                                            <p:fltVal val="0"/>
                                          </p:val>
                                        </p:tav>
                                      </p:tavLst>
                                    </p:anim>
                                    <p:animEffect transition="out" filter="fade">
                                      <p:cBhvr>
                                        <p:cTn id="40" dur="500"/>
                                        <p:tgtEl>
                                          <p:spTgt spid="456709"/>
                                        </p:tgtEl>
                                      </p:cBhvr>
                                    </p:animEffect>
                                    <p:set>
                                      <p:cBhvr>
                                        <p:cTn id="41" dur="1" fill="hold">
                                          <p:stCondLst>
                                            <p:cond delay="499"/>
                                          </p:stCondLst>
                                        </p:cTn>
                                        <p:tgtEl>
                                          <p:spTgt spid="45670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456706">
                                            <p:txEl>
                                              <p:pRg st="3" end="3"/>
                                            </p:txEl>
                                          </p:spTgt>
                                        </p:tgtEl>
                                        <p:attrNameLst>
                                          <p:attrName>style.visibility</p:attrName>
                                        </p:attrNameLst>
                                      </p:cBhvr>
                                      <p:to>
                                        <p:strVal val="visible"/>
                                      </p:to>
                                    </p:set>
                                    <p:anim calcmode="lin" valueType="num">
                                      <p:cBhvr>
                                        <p:cTn id="46" dur="1000" fill="hold"/>
                                        <p:tgtEl>
                                          <p:spTgt spid="456706">
                                            <p:txEl>
                                              <p:pRg st="3" end="3"/>
                                            </p:txEl>
                                          </p:spTgt>
                                        </p:tgtEl>
                                        <p:attrNameLst>
                                          <p:attrName>ppt_w</p:attrName>
                                        </p:attrNameLst>
                                      </p:cBhvr>
                                      <p:tavLst>
                                        <p:tav tm="0">
                                          <p:val>
                                            <p:strVal val="#ppt_w*0.70"/>
                                          </p:val>
                                        </p:tav>
                                        <p:tav tm="100000">
                                          <p:val>
                                            <p:strVal val="#ppt_w"/>
                                          </p:val>
                                        </p:tav>
                                      </p:tavLst>
                                    </p:anim>
                                    <p:anim calcmode="lin" valueType="num">
                                      <p:cBhvr>
                                        <p:cTn id="47" dur="1000" fill="hold"/>
                                        <p:tgtEl>
                                          <p:spTgt spid="456706">
                                            <p:txEl>
                                              <p:pRg st="3" end="3"/>
                                            </p:txEl>
                                          </p:spTgt>
                                        </p:tgtEl>
                                        <p:attrNameLst>
                                          <p:attrName>ppt_h</p:attrName>
                                        </p:attrNameLst>
                                      </p:cBhvr>
                                      <p:tavLst>
                                        <p:tav tm="0">
                                          <p:val>
                                            <p:strVal val="#ppt_h"/>
                                          </p:val>
                                        </p:tav>
                                        <p:tav tm="100000">
                                          <p:val>
                                            <p:strVal val="#ppt_h"/>
                                          </p:val>
                                        </p:tav>
                                      </p:tavLst>
                                    </p:anim>
                                    <p:animEffect transition="in" filter="fade">
                                      <p:cBhvr>
                                        <p:cTn id="48" dur="1000"/>
                                        <p:tgtEl>
                                          <p:spTgt spid="456706">
                                            <p:txEl>
                                              <p:pRg st="3" end="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456707"/>
                                        </p:tgtEl>
                                        <p:attrNameLst>
                                          <p:attrName>style.visibility</p:attrName>
                                        </p:attrNameLst>
                                      </p:cBhvr>
                                      <p:to>
                                        <p:strVal val="visible"/>
                                      </p:to>
                                    </p:set>
                                    <p:animEffect transition="in" filter="fade">
                                      <p:cBhvr>
                                        <p:cTn id="51" dur="500"/>
                                        <p:tgtEl>
                                          <p:spTgt spid="45670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456707"/>
                                        </p:tgtEl>
                                        <p:attrNameLst>
                                          <p:attrName>ppt_w</p:attrName>
                                        </p:attrNameLst>
                                      </p:cBhvr>
                                      <p:tavLst>
                                        <p:tav tm="0">
                                          <p:val>
                                            <p:strVal val="ppt_w"/>
                                          </p:val>
                                        </p:tav>
                                        <p:tav tm="100000">
                                          <p:val>
                                            <p:fltVal val="0"/>
                                          </p:val>
                                        </p:tav>
                                      </p:tavLst>
                                    </p:anim>
                                    <p:anim calcmode="lin" valueType="num">
                                      <p:cBhvr>
                                        <p:cTn id="56" dur="500"/>
                                        <p:tgtEl>
                                          <p:spTgt spid="456707"/>
                                        </p:tgtEl>
                                        <p:attrNameLst>
                                          <p:attrName>ppt_h</p:attrName>
                                        </p:attrNameLst>
                                      </p:cBhvr>
                                      <p:tavLst>
                                        <p:tav tm="0">
                                          <p:val>
                                            <p:strVal val="ppt_h"/>
                                          </p:val>
                                        </p:tav>
                                        <p:tav tm="100000">
                                          <p:val>
                                            <p:fltVal val="0"/>
                                          </p:val>
                                        </p:tav>
                                      </p:tavLst>
                                    </p:anim>
                                    <p:animEffect transition="out" filter="fade">
                                      <p:cBhvr>
                                        <p:cTn id="57" dur="500"/>
                                        <p:tgtEl>
                                          <p:spTgt spid="456707"/>
                                        </p:tgtEl>
                                      </p:cBhvr>
                                    </p:animEffect>
                                    <p:set>
                                      <p:cBhvr>
                                        <p:cTn id="58" dur="1" fill="hold">
                                          <p:stCondLst>
                                            <p:cond delay="499"/>
                                          </p:stCondLst>
                                        </p:cTn>
                                        <p:tgtEl>
                                          <p:spTgt spid="45670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456706">
                                            <p:txEl>
                                              <p:pRg st="4" end="4"/>
                                            </p:txEl>
                                          </p:spTgt>
                                        </p:tgtEl>
                                        <p:attrNameLst>
                                          <p:attrName>style.visibility</p:attrName>
                                        </p:attrNameLst>
                                      </p:cBhvr>
                                      <p:to>
                                        <p:strVal val="visible"/>
                                      </p:to>
                                    </p:set>
                                    <p:anim calcmode="lin" valueType="num">
                                      <p:cBhvr>
                                        <p:cTn id="63" dur="1000" fill="hold"/>
                                        <p:tgtEl>
                                          <p:spTgt spid="456706">
                                            <p:txEl>
                                              <p:pRg st="4" end="4"/>
                                            </p:txEl>
                                          </p:spTgt>
                                        </p:tgtEl>
                                        <p:attrNameLst>
                                          <p:attrName>ppt_w</p:attrName>
                                        </p:attrNameLst>
                                      </p:cBhvr>
                                      <p:tavLst>
                                        <p:tav tm="0">
                                          <p:val>
                                            <p:strVal val="#ppt_w*0.70"/>
                                          </p:val>
                                        </p:tav>
                                        <p:tav tm="100000">
                                          <p:val>
                                            <p:strVal val="#ppt_w"/>
                                          </p:val>
                                        </p:tav>
                                      </p:tavLst>
                                    </p:anim>
                                    <p:anim calcmode="lin" valueType="num">
                                      <p:cBhvr>
                                        <p:cTn id="64" dur="1000" fill="hold"/>
                                        <p:tgtEl>
                                          <p:spTgt spid="456706">
                                            <p:txEl>
                                              <p:pRg st="4" end="4"/>
                                            </p:txEl>
                                          </p:spTgt>
                                        </p:tgtEl>
                                        <p:attrNameLst>
                                          <p:attrName>ppt_h</p:attrName>
                                        </p:attrNameLst>
                                      </p:cBhvr>
                                      <p:tavLst>
                                        <p:tav tm="0">
                                          <p:val>
                                            <p:strVal val="#ppt_h"/>
                                          </p:val>
                                        </p:tav>
                                        <p:tav tm="100000">
                                          <p:val>
                                            <p:strVal val="#ppt_h"/>
                                          </p:val>
                                        </p:tav>
                                      </p:tavLst>
                                    </p:anim>
                                    <p:animEffect transition="in" filter="fade">
                                      <p:cBhvr>
                                        <p:cTn id="65" dur="1000"/>
                                        <p:tgtEl>
                                          <p:spTgt spid="456706">
                                            <p:txEl>
                                              <p:pRg st="4" end="4"/>
                                            </p:txEl>
                                          </p:spTgt>
                                        </p:tgtEl>
                                      </p:cBhvr>
                                    </p:animEffect>
                                  </p:childTnLst>
                                </p:cTn>
                              </p:par>
                              <p:par>
                                <p:cTn id="66" presetID="55" presetClass="entr" presetSubtype="0" fill="hold" nodeType="withEffect">
                                  <p:stCondLst>
                                    <p:cond delay="0"/>
                                  </p:stCondLst>
                                  <p:childTnLst>
                                    <p:set>
                                      <p:cBhvr>
                                        <p:cTn id="67" dur="1" fill="hold">
                                          <p:stCondLst>
                                            <p:cond delay="0"/>
                                          </p:stCondLst>
                                        </p:cTn>
                                        <p:tgtEl>
                                          <p:spTgt spid="456706">
                                            <p:txEl>
                                              <p:pRg st="5" end="5"/>
                                            </p:txEl>
                                          </p:spTgt>
                                        </p:tgtEl>
                                        <p:attrNameLst>
                                          <p:attrName>style.visibility</p:attrName>
                                        </p:attrNameLst>
                                      </p:cBhvr>
                                      <p:to>
                                        <p:strVal val="visible"/>
                                      </p:to>
                                    </p:set>
                                    <p:anim calcmode="lin" valueType="num">
                                      <p:cBhvr>
                                        <p:cTn id="68" dur="1000" fill="hold"/>
                                        <p:tgtEl>
                                          <p:spTgt spid="456706">
                                            <p:txEl>
                                              <p:pRg st="5" end="5"/>
                                            </p:txEl>
                                          </p:spTgt>
                                        </p:tgtEl>
                                        <p:attrNameLst>
                                          <p:attrName>ppt_w</p:attrName>
                                        </p:attrNameLst>
                                      </p:cBhvr>
                                      <p:tavLst>
                                        <p:tav tm="0">
                                          <p:val>
                                            <p:strVal val="#ppt_w*0.70"/>
                                          </p:val>
                                        </p:tav>
                                        <p:tav tm="100000">
                                          <p:val>
                                            <p:strVal val="#ppt_w"/>
                                          </p:val>
                                        </p:tav>
                                      </p:tavLst>
                                    </p:anim>
                                    <p:anim calcmode="lin" valueType="num">
                                      <p:cBhvr>
                                        <p:cTn id="69" dur="1000" fill="hold"/>
                                        <p:tgtEl>
                                          <p:spTgt spid="456706">
                                            <p:txEl>
                                              <p:pRg st="5" end="5"/>
                                            </p:txEl>
                                          </p:spTgt>
                                        </p:tgtEl>
                                        <p:attrNameLst>
                                          <p:attrName>ppt_h</p:attrName>
                                        </p:attrNameLst>
                                      </p:cBhvr>
                                      <p:tavLst>
                                        <p:tav tm="0">
                                          <p:val>
                                            <p:strVal val="#ppt_h"/>
                                          </p:val>
                                        </p:tav>
                                        <p:tav tm="100000">
                                          <p:val>
                                            <p:strVal val="#ppt_h"/>
                                          </p:val>
                                        </p:tav>
                                      </p:tavLst>
                                    </p:anim>
                                    <p:animEffect transition="in" filter="fade">
                                      <p:cBhvr>
                                        <p:cTn id="70" dur="1000"/>
                                        <p:tgtEl>
                                          <p:spTgt spid="456706">
                                            <p:txEl>
                                              <p:pRg st="5" end="5"/>
                                            </p:txEl>
                                          </p:spTgt>
                                        </p:tgtEl>
                                      </p:cBhvr>
                                    </p:animEffect>
                                  </p:childTnLst>
                                </p:cTn>
                              </p:par>
                              <p:par>
                                <p:cTn id="71" presetID="55" presetClass="entr" presetSubtype="0" fill="hold" nodeType="withEffect">
                                  <p:stCondLst>
                                    <p:cond delay="0"/>
                                  </p:stCondLst>
                                  <p:childTnLst>
                                    <p:set>
                                      <p:cBhvr>
                                        <p:cTn id="72" dur="1" fill="hold">
                                          <p:stCondLst>
                                            <p:cond delay="0"/>
                                          </p:stCondLst>
                                        </p:cTn>
                                        <p:tgtEl>
                                          <p:spTgt spid="456706">
                                            <p:txEl>
                                              <p:pRg st="6" end="6"/>
                                            </p:txEl>
                                          </p:spTgt>
                                        </p:tgtEl>
                                        <p:attrNameLst>
                                          <p:attrName>style.visibility</p:attrName>
                                        </p:attrNameLst>
                                      </p:cBhvr>
                                      <p:to>
                                        <p:strVal val="visible"/>
                                      </p:to>
                                    </p:set>
                                    <p:anim calcmode="lin" valueType="num">
                                      <p:cBhvr>
                                        <p:cTn id="73" dur="1000" fill="hold"/>
                                        <p:tgtEl>
                                          <p:spTgt spid="456706">
                                            <p:txEl>
                                              <p:pRg st="6" end="6"/>
                                            </p:txEl>
                                          </p:spTgt>
                                        </p:tgtEl>
                                        <p:attrNameLst>
                                          <p:attrName>ppt_w</p:attrName>
                                        </p:attrNameLst>
                                      </p:cBhvr>
                                      <p:tavLst>
                                        <p:tav tm="0">
                                          <p:val>
                                            <p:strVal val="#ppt_w*0.70"/>
                                          </p:val>
                                        </p:tav>
                                        <p:tav tm="100000">
                                          <p:val>
                                            <p:strVal val="#ppt_w"/>
                                          </p:val>
                                        </p:tav>
                                      </p:tavLst>
                                    </p:anim>
                                    <p:anim calcmode="lin" valueType="num">
                                      <p:cBhvr>
                                        <p:cTn id="74" dur="1000" fill="hold"/>
                                        <p:tgtEl>
                                          <p:spTgt spid="456706">
                                            <p:txEl>
                                              <p:pRg st="6" end="6"/>
                                            </p:txEl>
                                          </p:spTgt>
                                        </p:tgtEl>
                                        <p:attrNameLst>
                                          <p:attrName>ppt_h</p:attrName>
                                        </p:attrNameLst>
                                      </p:cBhvr>
                                      <p:tavLst>
                                        <p:tav tm="0">
                                          <p:val>
                                            <p:strVal val="#ppt_h"/>
                                          </p:val>
                                        </p:tav>
                                        <p:tav tm="100000">
                                          <p:val>
                                            <p:strVal val="#ppt_h"/>
                                          </p:val>
                                        </p:tav>
                                      </p:tavLst>
                                    </p:anim>
                                    <p:animEffect transition="in" filter="fade">
                                      <p:cBhvr>
                                        <p:cTn id="75" dur="1000"/>
                                        <p:tgtEl>
                                          <p:spTgt spid="456706">
                                            <p:txEl>
                                              <p:pRg st="6" end="6"/>
                                            </p:txEl>
                                          </p:spTgt>
                                        </p:tgtEl>
                                      </p:cBhvr>
                                    </p:animEffect>
                                  </p:childTnLst>
                                </p:cTn>
                              </p:par>
                              <p:par>
                                <p:cTn id="76" presetID="55" presetClass="entr" presetSubtype="0" fill="hold" nodeType="withEffect">
                                  <p:stCondLst>
                                    <p:cond delay="0"/>
                                  </p:stCondLst>
                                  <p:childTnLst>
                                    <p:set>
                                      <p:cBhvr>
                                        <p:cTn id="77" dur="1" fill="hold">
                                          <p:stCondLst>
                                            <p:cond delay="0"/>
                                          </p:stCondLst>
                                        </p:cTn>
                                        <p:tgtEl>
                                          <p:spTgt spid="456706">
                                            <p:txEl>
                                              <p:pRg st="7" end="7"/>
                                            </p:txEl>
                                          </p:spTgt>
                                        </p:tgtEl>
                                        <p:attrNameLst>
                                          <p:attrName>style.visibility</p:attrName>
                                        </p:attrNameLst>
                                      </p:cBhvr>
                                      <p:to>
                                        <p:strVal val="visible"/>
                                      </p:to>
                                    </p:set>
                                    <p:anim calcmode="lin" valueType="num">
                                      <p:cBhvr>
                                        <p:cTn id="78" dur="1000" fill="hold"/>
                                        <p:tgtEl>
                                          <p:spTgt spid="456706">
                                            <p:txEl>
                                              <p:pRg st="7" end="7"/>
                                            </p:txEl>
                                          </p:spTgt>
                                        </p:tgtEl>
                                        <p:attrNameLst>
                                          <p:attrName>ppt_w</p:attrName>
                                        </p:attrNameLst>
                                      </p:cBhvr>
                                      <p:tavLst>
                                        <p:tav tm="0">
                                          <p:val>
                                            <p:strVal val="#ppt_w*0.70"/>
                                          </p:val>
                                        </p:tav>
                                        <p:tav tm="100000">
                                          <p:val>
                                            <p:strVal val="#ppt_w"/>
                                          </p:val>
                                        </p:tav>
                                      </p:tavLst>
                                    </p:anim>
                                    <p:anim calcmode="lin" valueType="num">
                                      <p:cBhvr>
                                        <p:cTn id="79" dur="1000" fill="hold"/>
                                        <p:tgtEl>
                                          <p:spTgt spid="456706">
                                            <p:txEl>
                                              <p:pRg st="7" end="7"/>
                                            </p:txEl>
                                          </p:spTgt>
                                        </p:tgtEl>
                                        <p:attrNameLst>
                                          <p:attrName>ppt_h</p:attrName>
                                        </p:attrNameLst>
                                      </p:cBhvr>
                                      <p:tavLst>
                                        <p:tav tm="0">
                                          <p:val>
                                            <p:strVal val="#ppt_h"/>
                                          </p:val>
                                        </p:tav>
                                        <p:tav tm="100000">
                                          <p:val>
                                            <p:strVal val="#ppt_h"/>
                                          </p:val>
                                        </p:tav>
                                      </p:tavLst>
                                    </p:anim>
                                    <p:animEffect transition="in" filter="fade">
                                      <p:cBhvr>
                                        <p:cTn id="80" dur="1000"/>
                                        <p:tgtEl>
                                          <p:spTgt spid="456706">
                                            <p:txEl>
                                              <p:pRg st="7" end="7"/>
                                            </p:txEl>
                                          </p:spTgt>
                                        </p:tgtEl>
                                      </p:cBhvr>
                                    </p:animEffect>
                                  </p:childTnLst>
                                </p:cTn>
                              </p:par>
                              <p:par>
                                <p:cTn id="81" presetID="55" presetClass="entr" presetSubtype="0" fill="hold" nodeType="withEffect">
                                  <p:stCondLst>
                                    <p:cond delay="0"/>
                                  </p:stCondLst>
                                  <p:childTnLst>
                                    <p:set>
                                      <p:cBhvr>
                                        <p:cTn id="82" dur="1" fill="hold">
                                          <p:stCondLst>
                                            <p:cond delay="0"/>
                                          </p:stCondLst>
                                        </p:cTn>
                                        <p:tgtEl>
                                          <p:spTgt spid="456710"/>
                                        </p:tgtEl>
                                        <p:attrNameLst>
                                          <p:attrName>style.visibility</p:attrName>
                                        </p:attrNameLst>
                                      </p:cBhvr>
                                      <p:to>
                                        <p:strVal val="visible"/>
                                      </p:to>
                                    </p:set>
                                    <p:anim calcmode="lin" valueType="num">
                                      <p:cBhvr>
                                        <p:cTn id="83" dur="1000" fill="hold"/>
                                        <p:tgtEl>
                                          <p:spTgt spid="456710"/>
                                        </p:tgtEl>
                                        <p:attrNameLst>
                                          <p:attrName>ppt_w</p:attrName>
                                        </p:attrNameLst>
                                      </p:cBhvr>
                                      <p:tavLst>
                                        <p:tav tm="0">
                                          <p:val>
                                            <p:strVal val="#ppt_w*0.70"/>
                                          </p:val>
                                        </p:tav>
                                        <p:tav tm="100000">
                                          <p:val>
                                            <p:strVal val="#ppt_w"/>
                                          </p:val>
                                        </p:tav>
                                      </p:tavLst>
                                    </p:anim>
                                    <p:anim calcmode="lin" valueType="num">
                                      <p:cBhvr>
                                        <p:cTn id="84" dur="1000" fill="hold"/>
                                        <p:tgtEl>
                                          <p:spTgt spid="456710"/>
                                        </p:tgtEl>
                                        <p:attrNameLst>
                                          <p:attrName>ppt_h</p:attrName>
                                        </p:attrNameLst>
                                      </p:cBhvr>
                                      <p:tavLst>
                                        <p:tav tm="0">
                                          <p:val>
                                            <p:strVal val="#ppt_h"/>
                                          </p:val>
                                        </p:tav>
                                        <p:tav tm="100000">
                                          <p:val>
                                            <p:strVal val="#ppt_h"/>
                                          </p:val>
                                        </p:tav>
                                      </p:tavLst>
                                    </p:anim>
                                    <p:animEffect transition="in" filter="fade">
                                      <p:cBhvr>
                                        <p:cTn id="85" dur="1000"/>
                                        <p:tgtEl>
                                          <p:spTgt spid="456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defRPr/>
            </a:pPr>
            <a:r>
              <a:rPr lang="es-ES_tradnl"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Cuenta de capitales </a:t>
            </a:r>
            <a:endParaRPr lang="es-MX"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pic>
        <p:nvPicPr>
          <p:cNvPr id="457731" name="Imagen 3"/>
          <p:cNvPicPr>
            <a:picLocks noChangeAspect="1"/>
          </p:cNvPicPr>
          <p:nvPr/>
        </p:nvPicPr>
        <p:blipFill>
          <a:blip r:embed="rId3"/>
          <a:srcRect/>
          <a:stretch>
            <a:fillRect/>
          </a:stretch>
        </p:blipFill>
        <p:spPr bwMode="auto">
          <a:xfrm>
            <a:off x="611560" y="1412776"/>
            <a:ext cx="3528392" cy="3300263"/>
          </a:xfrm>
          <a:prstGeom prst="rect">
            <a:avLst/>
          </a:prstGeom>
          <a:noFill/>
          <a:ln w="9525">
            <a:noFill/>
            <a:miter lim="800000"/>
            <a:headEnd/>
            <a:tailEnd/>
          </a:ln>
        </p:spPr>
      </p:pic>
      <p:pic>
        <p:nvPicPr>
          <p:cNvPr id="457732" name="Imagen 4"/>
          <p:cNvPicPr>
            <a:picLocks noChangeAspect="1"/>
          </p:cNvPicPr>
          <p:nvPr/>
        </p:nvPicPr>
        <p:blipFill>
          <a:blip r:embed="rId4"/>
          <a:srcRect/>
          <a:stretch>
            <a:fillRect/>
          </a:stretch>
        </p:blipFill>
        <p:spPr bwMode="auto">
          <a:xfrm rot="21394119">
            <a:off x="412088" y="3477221"/>
            <a:ext cx="4109839" cy="3082379"/>
          </a:xfrm>
          <a:prstGeom prst="rect">
            <a:avLst/>
          </a:prstGeom>
          <a:noFill/>
          <a:ln w="9525">
            <a:noFill/>
            <a:miter lim="800000"/>
            <a:headEnd/>
            <a:tailEnd/>
          </a:ln>
        </p:spPr>
      </p:pic>
      <p:pic>
        <p:nvPicPr>
          <p:cNvPr id="457733" name="Imagen 5"/>
          <p:cNvPicPr>
            <a:picLocks noChangeAspect="1"/>
          </p:cNvPicPr>
          <p:nvPr/>
        </p:nvPicPr>
        <p:blipFill>
          <a:blip r:embed="rId5"/>
          <a:srcRect/>
          <a:stretch>
            <a:fillRect/>
          </a:stretch>
        </p:blipFill>
        <p:spPr bwMode="auto">
          <a:xfrm rot="209777">
            <a:off x="3635896" y="2708920"/>
            <a:ext cx="5181600" cy="3886200"/>
          </a:xfrm>
          <a:prstGeom prst="rect">
            <a:avLst/>
          </a:prstGeom>
          <a:noFill/>
          <a:ln w="9525">
            <a:noFill/>
            <a:miter lim="800000"/>
            <a:headEnd/>
            <a:tailEnd/>
          </a:ln>
        </p:spPr>
      </p:pic>
      <p:pic>
        <p:nvPicPr>
          <p:cNvPr id="457734" name="Imagen 6"/>
          <p:cNvPicPr>
            <a:picLocks noChangeAspect="1"/>
          </p:cNvPicPr>
          <p:nvPr/>
        </p:nvPicPr>
        <p:blipFill>
          <a:blip r:embed="rId6"/>
          <a:srcRect/>
          <a:stretch>
            <a:fillRect/>
          </a:stretch>
        </p:blipFill>
        <p:spPr bwMode="auto">
          <a:xfrm rot="275467">
            <a:off x="4987728" y="1503719"/>
            <a:ext cx="3810000" cy="2857500"/>
          </a:xfrm>
          <a:prstGeom prst="rect">
            <a:avLst/>
          </a:prstGeom>
          <a:noFill/>
          <a:ln w="9525">
            <a:noFill/>
            <a:miter lim="800000"/>
            <a:headEnd/>
            <a:tailEnd/>
          </a:ln>
        </p:spPr>
      </p:pic>
      <p:sp>
        <p:nvSpPr>
          <p:cNvPr id="457730" name="Marcador de contenido 2"/>
          <p:cNvSpPr>
            <a:spLocks noGrp="1"/>
          </p:cNvSpPr>
          <p:nvPr>
            <p:ph idx="1"/>
          </p:nvPr>
        </p:nvSpPr>
        <p:spPr>
          <a:xfrm>
            <a:off x="381000" y="1600200"/>
            <a:ext cx="8382000" cy="4800600"/>
          </a:xfrm>
        </p:spPr>
        <p:txBody>
          <a:bodyPr/>
          <a:lstStyle/>
          <a:p>
            <a:pPr>
              <a:buFontTx/>
              <a:buNone/>
            </a:pPr>
            <a:r>
              <a:rPr lang="es-ES_tradnl" sz="2200" dirty="0" smtClean="0">
                <a:solidFill>
                  <a:srgbClr val="0000FF"/>
                </a:solidFill>
                <a:ea typeface="ＭＳ Ｐゴシック" pitchFamily="34" charset="-128"/>
              </a:rPr>
              <a:t>    Contabiliza los movimientos relativos </a:t>
            </a:r>
            <a:r>
              <a:rPr lang="es-ES_tradnl" sz="2200" dirty="0" smtClean="0">
                <a:solidFill>
                  <a:srgbClr val="800000"/>
                </a:solidFill>
                <a:ea typeface="ＭＳ Ｐゴシック" pitchFamily="34" charset="-128"/>
              </a:rPr>
              <a:t>a bienes de capital entre los países, como la maquinaria, el equipo y las instalaciones</a:t>
            </a:r>
            <a:r>
              <a:rPr lang="es-ES_tradnl" sz="2200" dirty="0" smtClean="0">
                <a:solidFill>
                  <a:srgbClr val="0000FF"/>
                </a:solidFill>
                <a:ea typeface="ＭＳ Ｐゴシック" pitchFamily="34" charset="-128"/>
              </a:rPr>
              <a:t>.</a:t>
            </a:r>
          </a:p>
          <a:p>
            <a:pPr>
              <a:buFontTx/>
              <a:buNone/>
            </a:pPr>
            <a:endParaRPr lang="es-ES_tradnl" sz="2200" dirty="0" smtClean="0">
              <a:ea typeface="ＭＳ Ｐゴシック" pitchFamily="34" charset="-128"/>
            </a:endParaRPr>
          </a:p>
          <a:p>
            <a:pPr>
              <a:buFontTx/>
              <a:buNone/>
            </a:pPr>
            <a:r>
              <a:rPr lang="es-ES_tradnl" sz="2200" dirty="0" smtClean="0">
                <a:solidFill>
                  <a:srgbClr val="0000FF"/>
                </a:solidFill>
                <a:ea typeface="ＭＳ Ｐゴシック" pitchFamily="34" charset="-128"/>
              </a:rPr>
              <a:t>    En materia económica la cuenta de capital y la cuenta financiera son las mismas.</a:t>
            </a:r>
          </a:p>
          <a:p>
            <a:pPr>
              <a:buFontTx/>
              <a:buNone/>
            </a:pPr>
            <a:r>
              <a:rPr lang="es-ES_tradnl" sz="2200" dirty="0" smtClean="0">
                <a:solidFill>
                  <a:srgbClr val="800000"/>
                </a:solidFill>
                <a:ea typeface="ＭＳ Ｐゴシック" pitchFamily="34" charset="-128"/>
              </a:rPr>
              <a:t>    En la práctica los bancos centrales en su contabilidad pueden o no tenerlas por separado.</a:t>
            </a:r>
          </a:p>
          <a:p>
            <a:pPr>
              <a:buFontTx/>
              <a:buNone/>
            </a:pPr>
            <a:endParaRPr lang="es-ES_tradnl" sz="2200" dirty="0" smtClean="0">
              <a:solidFill>
                <a:srgbClr val="0000FF"/>
              </a:solidFill>
              <a:ea typeface="ＭＳ Ｐゴシック" pitchFamily="34" charset="-128"/>
            </a:endParaRPr>
          </a:p>
          <a:p>
            <a:pPr>
              <a:buFontTx/>
              <a:buNone/>
            </a:pPr>
            <a:r>
              <a:rPr lang="es-ES_tradnl" sz="2200" dirty="0" smtClean="0">
                <a:solidFill>
                  <a:srgbClr val="0000FF"/>
                </a:solidFill>
                <a:ea typeface="ＭＳ Ｐゴシック" pitchFamily="34" charset="-128"/>
              </a:rPr>
              <a:t>    En algunos sistemas, la cuenta de capital </a:t>
            </a:r>
            <a:r>
              <a:rPr lang="es-ES_tradnl" sz="2200" dirty="0" smtClean="0">
                <a:solidFill>
                  <a:srgbClr val="800000"/>
                </a:solidFill>
                <a:ea typeface="ＭＳ Ｐゴシック" pitchFamily="34" charset="-128"/>
              </a:rPr>
              <a:t>además de ser la que contabiliza las divisas y las reservas en oro, también incluye lo correspondiente a la cuenta financiera. </a:t>
            </a:r>
            <a:r>
              <a:rPr lang="es-ES_tradnl" sz="2200" dirty="0" smtClean="0">
                <a:solidFill>
                  <a:srgbClr val="0000FF"/>
                </a:solidFill>
                <a:ea typeface="ＭＳ Ｐゴシック" pitchFamily="34" charset="-128"/>
              </a:rPr>
              <a:t>Por lo tanto, en algunas economías la cuenta de capital </a:t>
            </a:r>
            <a:r>
              <a:rPr lang="es-ES_tradnl" sz="2200" b="1" i="1" dirty="0" smtClean="0">
                <a:solidFill>
                  <a:srgbClr val="FF0000"/>
                </a:solidFill>
                <a:ea typeface="ＭＳ Ｐゴシック" pitchFamily="34" charset="-128"/>
              </a:rPr>
              <a:t>incluye</a:t>
            </a:r>
            <a:r>
              <a:rPr lang="es-ES_tradnl" sz="2200" dirty="0" smtClean="0">
                <a:solidFill>
                  <a:srgbClr val="0000FF"/>
                </a:solidFill>
                <a:ea typeface="ＭＳ Ｐゴシック" pitchFamily="34" charset="-128"/>
              </a:rPr>
              <a:t> la cuenta financiera.</a:t>
            </a:r>
          </a:p>
          <a:p>
            <a:endParaRPr lang="es-MX" dirty="0"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457731"/>
                                        </p:tgtEl>
                                        <p:attrNameLst>
                                          <p:attrName>style.visibility</p:attrName>
                                        </p:attrNameLst>
                                      </p:cBhvr>
                                      <p:to>
                                        <p:strVal val="visible"/>
                                      </p:to>
                                    </p:set>
                                    <p:animEffect transition="in" filter="fade">
                                      <p:cBhvr>
                                        <p:cTn id="15" dur="800" decel="100000"/>
                                        <p:tgtEl>
                                          <p:spTgt spid="457731"/>
                                        </p:tgtEl>
                                      </p:cBhvr>
                                    </p:animEffect>
                                    <p:anim calcmode="lin" valueType="num">
                                      <p:cBhvr>
                                        <p:cTn id="16" dur="800" decel="100000" fill="hold"/>
                                        <p:tgtEl>
                                          <p:spTgt spid="457731"/>
                                        </p:tgtEl>
                                        <p:attrNameLst>
                                          <p:attrName>style.rotation</p:attrName>
                                        </p:attrNameLst>
                                      </p:cBhvr>
                                      <p:tavLst>
                                        <p:tav tm="0">
                                          <p:val>
                                            <p:fltVal val="-90"/>
                                          </p:val>
                                        </p:tav>
                                        <p:tav tm="100000">
                                          <p:val>
                                            <p:fltVal val="0"/>
                                          </p:val>
                                        </p:tav>
                                      </p:tavLst>
                                    </p:anim>
                                    <p:anim calcmode="lin" valueType="num">
                                      <p:cBhvr>
                                        <p:cTn id="17" dur="800" decel="100000" fill="hold"/>
                                        <p:tgtEl>
                                          <p:spTgt spid="457731"/>
                                        </p:tgtEl>
                                        <p:attrNameLst>
                                          <p:attrName>ppt_x</p:attrName>
                                        </p:attrNameLst>
                                      </p:cBhvr>
                                      <p:tavLst>
                                        <p:tav tm="0">
                                          <p:val>
                                            <p:strVal val="#ppt_x+0.4"/>
                                          </p:val>
                                        </p:tav>
                                        <p:tav tm="100000">
                                          <p:val>
                                            <p:strVal val="#ppt_x-0.05"/>
                                          </p:val>
                                        </p:tav>
                                      </p:tavLst>
                                    </p:anim>
                                    <p:anim calcmode="lin" valueType="num">
                                      <p:cBhvr>
                                        <p:cTn id="18" dur="800" decel="100000" fill="hold"/>
                                        <p:tgtEl>
                                          <p:spTgt spid="457731"/>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57731"/>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57731"/>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457732"/>
                                        </p:tgtEl>
                                        <p:attrNameLst>
                                          <p:attrName>style.visibility</p:attrName>
                                        </p:attrNameLst>
                                      </p:cBhvr>
                                      <p:to>
                                        <p:strVal val="visible"/>
                                      </p:to>
                                    </p:set>
                                    <p:animEffect transition="in" filter="fade">
                                      <p:cBhvr>
                                        <p:cTn id="25" dur="800" decel="100000"/>
                                        <p:tgtEl>
                                          <p:spTgt spid="457732"/>
                                        </p:tgtEl>
                                      </p:cBhvr>
                                    </p:animEffect>
                                    <p:anim calcmode="lin" valueType="num">
                                      <p:cBhvr>
                                        <p:cTn id="26" dur="800" decel="100000" fill="hold"/>
                                        <p:tgtEl>
                                          <p:spTgt spid="457732"/>
                                        </p:tgtEl>
                                        <p:attrNameLst>
                                          <p:attrName>style.rotation</p:attrName>
                                        </p:attrNameLst>
                                      </p:cBhvr>
                                      <p:tavLst>
                                        <p:tav tm="0">
                                          <p:val>
                                            <p:fltVal val="-90"/>
                                          </p:val>
                                        </p:tav>
                                        <p:tav tm="100000">
                                          <p:val>
                                            <p:fltVal val="0"/>
                                          </p:val>
                                        </p:tav>
                                      </p:tavLst>
                                    </p:anim>
                                    <p:anim calcmode="lin" valueType="num">
                                      <p:cBhvr>
                                        <p:cTn id="27" dur="800" decel="100000" fill="hold"/>
                                        <p:tgtEl>
                                          <p:spTgt spid="457732"/>
                                        </p:tgtEl>
                                        <p:attrNameLst>
                                          <p:attrName>ppt_x</p:attrName>
                                        </p:attrNameLst>
                                      </p:cBhvr>
                                      <p:tavLst>
                                        <p:tav tm="0">
                                          <p:val>
                                            <p:strVal val="#ppt_x+0.4"/>
                                          </p:val>
                                        </p:tav>
                                        <p:tav tm="100000">
                                          <p:val>
                                            <p:strVal val="#ppt_x-0.05"/>
                                          </p:val>
                                        </p:tav>
                                      </p:tavLst>
                                    </p:anim>
                                    <p:anim calcmode="lin" valueType="num">
                                      <p:cBhvr>
                                        <p:cTn id="28" dur="800" decel="100000" fill="hold"/>
                                        <p:tgtEl>
                                          <p:spTgt spid="457732"/>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457732"/>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457732"/>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457733"/>
                                        </p:tgtEl>
                                        <p:attrNameLst>
                                          <p:attrName>style.visibility</p:attrName>
                                        </p:attrNameLst>
                                      </p:cBhvr>
                                      <p:to>
                                        <p:strVal val="visible"/>
                                      </p:to>
                                    </p:set>
                                    <p:animEffect transition="in" filter="fade">
                                      <p:cBhvr>
                                        <p:cTn id="35" dur="800" decel="100000"/>
                                        <p:tgtEl>
                                          <p:spTgt spid="457733"/>
                                        </p:tgtEl>
                                      </p:cBhvr>
                                    </p:animEffect>
                                    <p:anim calcmode="lin" valueType="num">
                                      <p:cBhvr>
                                        <p:cTn id="36" dur="800" decel="100000" fill="hold"/>
                                        <p:tgtEl>
                                          <p:spTgt spid="457733"/>
                                        </p:tgtEl>
                                        <p:attrNameLst>
                                          <p:attrName>style.rotation</p:attrName>
                                        </p:attrNameLst>
                                      </p:cBhvr>
                                      <p:tavLst>
                                        <p:tav tm="0">
                                          <p:val>
                                            <p:fltVal val="-90"/>
                                          </p:val>
                                        </p:tav>
                                        <p:tav tm="100000">
                                          <p:val>
                                            <p:fltVal val="0"/>
                                          </p:val>
                                        </p:tav>
                                      </p:tavLst>
                                    </p:anim>
                                    <p:anim calcmode="lin" valueType="num">
                                      <p:cBhvr>
                                        <p:cTn id="37" dur="800" decel="100000" fill="hold"/>
                                        <p:tgtEl>
                                          <p:spTgt spid="457733"/>
                                        </p:tgtEl>
                                        <p:attrNameLst>
                                          <p:attrName>ppt_x</p:attrName>
                                        </p:attrNameLst>
                                      </p:cBhvr>
                                      <p:tavLst>
                                        <p:tav tm="0">
                                          <p:val>
                                            <p:strVal val="#ppt_x+0.4"/>
                                          </p:val>
                                        </p:tav>
                                        <p:tav tm="100000">
                                          <p:val>
                                            <p:strVal val="#ppt_x-0.05"/>
                                          </p:val>
                                        </p:tav>
                                      </p:tavLst>
                                    </p:anim>
                                    <p:anim calcmode="lin" valueType="num">
                                      <p:cBhvr>
                                        <p:cTn id="38" dur="800" decel="100000" fill="hold"/>
                                        <p:tgtEl>
                                          <p:spTgt spid="457733"/>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457733"/>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457733"/>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457734"/>
                                        </p:tgtEl>
                                        <p:attrNameLst>
                                          <p:attrName>style.visibility</p:attrName>
                                        </p:attrNameLst>
                                      </p:cBhvr>
                                      <p:to>
                                        <p:strVal val="visible"/>
                                      </p:to>
                                    </p:set>
                                    <p:animEffect transition="in" filter="fade">
                                      <p:cBhvr>
                                        <p:cTn id="45" dur="800" decel="100000"/>
                                        <p:tgtEl>
                                          <p:spTgt spid="457734"/>
                                        </p:tgtEl>
                                      </p:cBhvr>
                                    </p:animEffect>
                                    <p:anim calcmode="lin" valueType="num">
                                      <p:cBhvr>
                                        <p:cTn id="46" dur="800" decel="100000" fill="hold"/>
                                        <p:tgtEl>
                                          <p:spTgt spid="457734"/>
                                        </p:tgtEl>
                                        <p:attrNameLst>
                                          <p:attrName>style.rotation</p:attrName>
                                        </p:attrNameLst>
                                      </p:cBhvr>
                                      <p:tavLst>
                                        <p:tav tm="0">
                                          <p:val>
                                            <p:fltVal val="-90"/>
                                          </p:val>
                                        </p:tav>
                                        <p:tav tm="100000">
                                          <p:val>
                                            <p:fltVal val="0"/>
                                          </p:val>
                                        </p:tav>
                                      </p:tavLst>
                                    </p:anim>
                                    <p:anim calcmode="lin" valueType="num">
                                      <p:cBhvr>
                                        <p:cTn id="47" dur="800" decel="100000" fill="hold"/>
                                        <p:tgtEl>
                                          <p:spTgt spid="457734"/>
                                        </p:tgtEl>
                                        <p:attrNameLst>
                                          <p:attrName>ppt_x</p:attrName>
                                        </p:attrNameLst>
                                      </p:cBhvr>
                                      <p:tavLst>
                                        <p:tav tm="0">
                                          <p:val>
                                            <p:strVal val="#ppt_x+0.4"/>
                                          </p:val>
                                        </p:tav>
                                        <p:tav tm="100000">
                                          <p:val>
                                            <p:strVal val="#ppt_x-0.05"/>
                                          </p:val>
                                        </p:tav>
                                      </p:tavLst>
                                    </p:anim>
                                    <p:anim calcmode="lin" valueType="num">
                                      <p:cBhvr>
                                        <p:cTn id="48" dur="800" decel="100000" fill="hold"/>
                                        <p:tgtEl>
                                          <p:spTgt spid="457734"/>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457734"/>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457734"/>
                                        </p:tgtEl>
                                        <p:attrNameLst>
                                          <p:attrName>ppt_y</p:attrName>
                                        </p:attrNameLst>
                                      </p:cBhvr>
                                      <p:tavLst>
                                        <p:tav tm="0">
                                          <p:val>
                                            <p:strVal val="#ppt_y+0.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3" presetClass="exit" presetSubtype="0" fill="hold" nodeType="clickEffect">
                                  <p:stCondLst>
                                    <p:cond delay="0"/>
                                  </p:stCondLst>
                                  <p:childTnLst>
                                    <p:anim calcmode="lin" valueType="num">
                                      <p:cBhvr>
                                        <p:cTn id="54" dur="600" decel="50000">
                                          <p:stCondLst>
                                            <p:cond delay="0"/>
                                          </p:stCondLst>
                                        </p:cTn>
                                        <p:tgtEl>
                                          <p:spTgt spid="45773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5" dur="400">
                                          <p:stCondLst>
                                            <p:cond delay="600"/>
                                          </p:stCondLst>
                                        </p:cTn>
                                        <p:tgtEl>
                                          <p:spTgt spid="457731"/>
                                        </p:tgtEl>
                                        <p:attrNameLst>
                                          <p:attrName>ppt_x</p:attrName>
                                        </p:attrNameLst>
                                      </p:cBhvr>
                                      <p:tavLst>
                                        <p:tav tm="0">
                                          <p:val>
                                            <p:strVal val="ppt_x"/>
                                          </p:val>
                                        </p:tav>
                                        <p:tav tm="100000">
                                          <p:val>
                                            <p:strVal val="ppt_x"/>
                                          </p:val>
                                        </p:tav>
                                      </p:tavLst>
                                    </p:anim>
                                    <p:anim calcmode="lin" valueType="num">
                                      <p:cBhvr>
                                        <p:cTn id="56" dur="600" decel="50000">
                                          <p:stCondLst>
                                            <p:cond delay="0"/>
                                          </p:stCondLst>
                                        </p:cTn>
                                        <p:tgtEl>
                                          <p:spTgt spid="457731"/>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57" dur="400">
                                          <p:stCondLst>
                                            <p:cond delay="600"/>
                                          </p:stCondLst>
                                        </p:cTn>
                                        <p:tgtEl>
                                          <p:spTgt spid="457731"/>
                                        </p:tgtEl>
                                        <p:attrNameLst>
                                          <p:attrName>ppt_y</p:attrName>
                                        </p:attrNameLst>
                                      </p:cBhvr>
                                      <p:tavLst>
                                        <p:tav tm="0">
                                          <p:val>
                                            <p:strVal val="ppt_y"/>
                                          </p:val>
                                        </p:tav>
                                        <p:tav tm="100000">
                                          <p:val>
                                            <p:strVal val="ppt_y"/>
                                          </p:val>
                                        </p:tav>
                                      </p:tavLst>
                                    </p:anim>
                                    <p:animEffect transition="out" filter="fade">
                                      <p:cBhvr>
                                        <p:cTn id="58" dur="100">
                                          <p:stCondLst>
                                            <p:cond delay="900"/>
                                          </p:stCondLst>
                                        </p:cTn>
                                        <p:tgtEl>
                                          <p:spTgt spid="457731"/>
                                        </p:tgtEl>
                                      </p:cBhvr>
                                    </p:animEffect>
                                    <p:set>
                                      <p:cBhvr>
                                        <p:cTn id="59" dur="1" fill="hold">
                                          <p:stCondLst>
                                            <p:cond delay="999"/>
                                          </p:stCondLst>
                                        </p:cTn>
                                        <p:tgtEl>
                                          <p:spTgt spid="457731"/>
                                        </p:tgtEl>
                                        <p:attrNameLst>
                                          <p:attrName>style.visibility</p:attrName>
                                        </p:attrNameLst>
                                      </p:cBhvr>
                                      <p:to>
                                        <p:strVal val="hidden"/>
                                      </p:to>
                                    </p:set>
                                  </p:childTnLst>
                                </p:cTn>
                              </p:par>
                              <p:par>
                                <p:cTn id="60" presetID="43" presetClass="exit" presetSubtype="0" fill="hold" nodeType="withEffect">
                                  <p:stCondLst>
                                    <p:cond delay="0"/>
                                  </p:stCondLst>
                                  <p:childTnLst>
                                    <p:anim calcmode="lin" valueType="num">
                                      <p:cBhvr>
                                        <p:cTn id="61" dur="600" decel="50000">
                                          <p:stCondLst>
                                            <p:cond delay="0"/>
                                          </p:stCondLst>
                                        </p:cTn>
                                        <p:tgtEl>
                                          <p:spTgt spid="45773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2" dur="400">
                                          <p:stCondLst>
                                            <p:cond delay="600"/>
                                          </p:stCondLst>
                                        </p:cTn>
                                        <p:tgtEl>
                                          <p:spTgt spid="457732"/>
                                        </p:tgtEl>
                                        <p:attrNameLst>
                                          <p:attrName>ppt_x</p:attrName>
                                        </p:attrNameLst>
                                      </p:cBhvr>
                                      <p:tavLst>
                                        <p:tav tm="0">
                                          <p:val>
                                            <p:strVal val="ppt_x"/>
                                          </p:val>
                                        </p:tav>
                                        <p:tav tm="100000">
                                          <p:val>
                                            <p:strVal val="ppt_x"/>
                                          </p:val>
                                        </p:tav>
                                      </p:tavLst>
                                    </p:anim>
                                    <p:anim calcmode="lin" valueType="num">
                                      <p:cBhvr>
                                        <p:cTn id="63" dur="600" decel="50000">
                                          <p:stCondLst>
                                            <p:cond delay="0"/>
                                          </p:stCondLst>
                                        </p:cTn>
                                        <p:tgtEl>
                                          <p:spTgt spid="457732"/>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64" dur="400">
                                          <p:stCondLst>
                                            <p:cond delay="600"/>
                                          </p:stCondLst>
                                        </p:cTn>
                                        <p:tgtEl>
                                          <p:spTgt spid="457732"/>
                                        </p:tgtEl>
                                        <p:attrNameLst>
                                          <p:attrName>ppt_y</p:attrName>
                                        </p:attrNameLst>
                                      </p:cBhvr>
                                      <p:tavLst>
                                        <p:tav tm="0">
                                          <p:val>
                                            <p:strVal val="ppt_y"/>
                                          </p:val>
                                        </p:tav>
                                        <p:tav tm="100000">
                                          <p:val>
                                            <p:strVal val="ppt_y"/>
                                          </p:val>
                                        </p:tav>
                                      </p:tavLst>
                                    </p:anim>
                                    <p:animEffect transition="out" filter="fade">
                                      <p:cBhvr>
                                        <p:cTn id="65" dur="100">
                                          <p:stCondLst>
                                            <p:cond delay="900"/>
                                          </p:stCondLst>
                                        </p:cTn>
                                        <p:tgtEl>
                                          <p:spTgt spid="457732"/>
                                        </p:tgtEl>
                                      </p:cBhvr>
                                    </p:animEffect>
                                    <p:set>
                                      <p:cBhvr>
                                        <p:cTn id="66" dur="1" fill="hold">
                                          <p:stCondLst>
                                            <p:cond delay="999"/>
                                          </p:stCondLst>
                                        </p:cTn>
                                        <p:tgtEl>
                                          <p:spTgt spid="457732"/>
                                        </p:tgtEl>
                                        <p:attrNameLst>
                                          <p:attrName>style.visibility</p:attrName>
                                        </p:attrNameLst>
                                      </p:cBhvr>
                                      <p:to>
                                        <p:strVal val="hidden"/>
                                      </p:to>
                                    </p:set>
                                  </p:childTnLst>
                                </p:cTn>
                              </p:par>
                              <p:par>
                                <p:cTn id="67" presetID="43" presetClass="exit" presetSubtype="0" fill="hold" nodeType="withEffect">
                                  <p:stCondLst>
                                    <p:cond delay="0"/>
                                  </p:stCondLst>
                                  <p:childTnLst>
                                    <p:anim calcmode="lin" valueType="num">
                                      <p:cBhvr>
                                        <p:cTn id="68" dur="600" decel="50000">
                                          <p:stCondLst>
                                            <p:cond delay="0"/>
                                          </p:stCondLst>
                                        </p:cTn>
                                        <p:tgtEl>
                                          <p:spTgt spid="45773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9" dur="400">
                                          <p:stCondLst>
                                            <p:cond delay="600"/>
                                          </p:stCondLst>
                                        </p:cTn>
                                        <p:tgtEl>
                                          <p:spTgt spid="457733"/>
                                        </p:tgtEl>
                                        <p:attrNameLst>
                                          <p:attrName>ppt_x</p:attrName>
                                        </p:attrNameLst>
                                      </p:cBhvr>
                                      <p:tavLst>
                                        <p:tav tm="0">
                                          <p:val>
                                            <p:strVal val="ppt_x"/>
                                          </p:val>
                                        </p:tav>
                                        <p:tav tm="100000">
                                          <p:val>
                                            <p:strVal val="ppt_x"/>
                                          </p:val>
                                        </p:tav>
                                      </p:tavLst>
                                    </p:anim>
                                    <p:anim calcmode="lin" valueType="num">
                                      <p:cBhvr>
                                        <p:cTn id="70" dur="600" decel="50000">
                                          <p:stCondLst>
                                            <p:cond delay="0"/>
                                          </p:stCondLst>
                                        </p:cTn>
                                        <p:tgtEl>
                                          <p:spTgt spid="457733"/>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71" dur="400">
                                          <p:stCondLst>
                                            <p:cond delay="600"/>
                                          </p:stCondLst>
                                        </p:cTn>
                                        <p:tgtEl>
                                          <p:spTgt spid="457733"/>
                                        </p:tgtEl>
                                        <p:attrNameLst>
                                          <p:attrName>ppt_y</p:attrName>
                                        </p:attrNameLst>
                                      </p:cBhvr>
                                      <p:tavLst>
                                        <p:tav tm="0">
                                          <p:val>
                                            <p:strVal val="ppt_y"/>
                                          </p:val>
                                        </p:tav>
                                        <p:tav tm="100000">
                                          <p:val>
                                            <p:strVal val="ppt_y"/>
                                          </p:val>
                                        </p:tav>
                                      </p:tavLst>
                                    </p:anim>
                                    <p:animEffect transition="out" filter="fade">
                                      <p:cBhvr>
                                        <p:cTn id="72" dur="100">
                                          <p:stCondLst>
                                            <p:cond delay="900"/>
                                          </p:stCondLst>
                                        </p:cTn>
                                        <p:tgtEl>
                                          <p:spTgt spid="457733"/>
                                        </p:tgtEl>
                                      </p:cBhvr>
                                    </p:animEffect>
                                    <p:set>
                                      <p:cBhvr>
                                        <p:cTn id="73" dur="1" fill="hold">
                                          <p:stCondLst>
                                            <p:cond delay="999"/>
                                          </p:stCondLst>
                                        </p:cTn>
                                        <p:tgtEl>
                                          <p:spTgt spid="457733"/>
                                        </p:tgtEl>
                                        <p:attrNameLst>
                                          <p:attrName>style.visibility</p:attrName>
                                        </p:attrNameLst>
                                      </p:cBhvr>
                                      <p:to>
                                        <p:strVal val="hidden"/>
                                      </p:to>
                                    </p:set>
                                  </p:childTnLst>
                                </p:cTn>
                              </p:par>
                              <p:par>
                                <p:cTn id="74" presetID="43" presetClass="exit" presetSubtype="0" fill="hold" nodeType="withEffect">
                                  <p:stCondLst>
                                    <p:cond delay="0"/>
                                  </p:stCondLst>
                                  <p:childTnLst>
                                    <p:anim calcmode="lin" valueType="num">
                                      <p:cBhvr>
                                        <p:cTn id="75" dur="600" decel="50000">
                                          <p:stCondLst>
                                            <p:cond delay="0"/>
                                          </p:stCondLst>
                                        </p:cTn>
                                        <p:tgtEl>
                                          <p:spTgt spid="45773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6" dur="400">
                                          <p:stCondLst>
                                            <p:cond delay="600"/>
                                          </p:stCondLst>
                                        </p:cTn>
                                        <p:tgtEl>
                                          <p:spTgt spid="457734"/>
                                        </p:tgtEl>
                                        <p:attrNameLst>
                                          <p:attrName>ppt_x</p:attrName>
                                        </p:attrNameLst>
                                      </p:cBhvr>
                                      <p:tavLst>
                                        <p:tav tm="0">
                                          <p:val>
                                            <p:strVal val="ppt_x"/>
                                          </p:val>
                                        </p:tav>
                                        <p:tav tm="100000">
                                          <p:val>
                                            <p:strVal val="ppt_x"/>
                                          </p:val>
                                        </p:tav>
                                      </p:tavLst>
                                    </p:anim>
                                    <p:anim calcmode="lin" valueType="num">
                                      <p:cBhvr>
                                        <p:cTn id="77" dur="600" decel="50000">
                                          <p:stCondLst>
                                            <p:cond delay="0"/>
                                          </p:stCondLst>
                                        </p:cTn>
                                        <p:tgtEl>
                                          <p:spTgt spid="457734"/>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78" dur="400">
                                          <p:stCondLst>
                                            <p:cond delay="600"/>
                                          </p:stCondLst>
                                        </p:cTn>
                                        <p:tgtEl>
                                          <p:spTgt spid="457734"/>
                                        </p:tgtEl>
                                        <p:attrNameLst>
                                          <p:attrName>ppt_y</p:attrName>
                                        </p:attrNameLst>
                                      </p:cBhvr>
                                      <p:tavLst>
                                        <p:tav tm="0">
                                          <p:val>
                                            <p:strVal val="ppt_y"/>
                                          </p:val>
                                        </p:tav>
                                        <p:tav tm="100000">
                                          <p:val>
                                            <p:strVal val="ppt_y"/>
                                          </p:val>
                                        </p:tav>
                                      </p:tavLst>
                                    </p:anim>
                                    <p:animEffect transition="out" filter="fade">
                                      <p:cBhvr>
                                        <p:cTn id="79" dur="100">
                                          <p:stCondLst>
                                            <p:cond delay="900"/>
                                          </p:stCondLst>
                                        </p:cTn>
                                        <p:tgtEl>
                                          <p:spTgt spid="457734"/>
                                        </p:tgtEl>
                                      </p:cBhvr>
                                    </p:animEffect>
                                    <p:set>
                                      <p:cBhvr>
                                        <p:cTn id="80" dur="1" fill="hold">
                                          <p:stCondLst>
                                            <p:cond delay="999"/>
                                          </p:stCondLst>
                                        </p:cTn>
                                        <p:tgtEl>
                                          <p:spTgt spid="457734"/>
                                        </p:tgtEl>
                                        <p:attrNameLst>
                                          <p:attrName>style.visibility</p:attrName>
                                        </p:attrNameLst>
                                      </p:cBhvr>
                                      <p:to>
                                        <p:strVal val="hidden"/>
                                      </p:to>
                                    </p:set>
                                  </p:childTnLst>
                                </p:cTn>
                              </p:par>
                              <p:par>
                                <p:cTn id="81" presetID="35" presetClass="entr" presetSubtype="0" fill="hold" grpId="0" nodeType="withEffect">
                                  <p:stCondLst>
                                    <p:cond delay="0"/>
                                  </p:stCondLst>
                                  <p:childTnLst>
                                    <p:set>
                                      <p:cBhvr>
                                        <p:cTn id="82" dur="1" fill="hold">
                                          <p:stCondLst>
                                            <p:cond delay="0"/>
                                          </p:stCondLst>
                                        </p:cTn>
                                        <p:tgtEl>
                                          <p:spTgt spid="457730">
                                            <p:txEl>
                                              <p:pRg st="0" end="0"/>
                                            </p:txEl>
                                          </p:spTgt>
                                        </p:tgtEl>
                                        <p:attrNameLst>
                                          <p:attrName>style.visibility</p:attrName>
                                        </p:attrNameLst>
                                      </p:cBhvr>
                                      <p:to>
                                        <p:strVal val="visible"/>
                                      </p:to>
                                    </p:set>
                                    <p:animEffect transition="in" filter="fade">
                                      <p:cBhvr>
                                        <p:cTn id="83" dur="2000"/>
                                        <p:tgtEl>
                                          <p:spTgt spid="457730">
                                            <p:txEl>
                                              <p:pRg st="0" end="0"/>
                                            </p:txEl>
                                          </p:spTgt>
                                        </p:tgtEl>
                                      </p:cBhvr>
                                    </p:animEffect>
                                    <p:anim calcmode="lin" valueType="num">
                                      <p:cBhvr>
                                        <p:cTn id="84" dur="2000" fill="hold"/>
                                        <p:tgtEl>
                                          <p:spTgt spid="457730">
                                            <p:txEl>
                                              <p:pRg st="0" end="0"/>
                                            </p:txEl>
                                          </p:spTgt>
                                        </p:tgtEl>
                                        <p:attrNameLst>
                                          <p:attrName>style.rotation</p:attrName>
                                        </p:attrNameLst>
                                      </p:cBhvr>
                                      <p:tavLst>
                                        <p:tav tm="0">
                                          <p:val>
                                            <p:fltVal val="720"/>
                                          </p:val>
                                        </p:tav>
                                        <p:tav tm="100000">
                                          <p:val>
                                            <p:fltVal val="0"/>
                                          </p:val>
                                        </p:tav>
                                      </p:tavLst>
                                    </p:anim>
                                    <p:anim calcmode="lin" valueType="num">
                                      <p:cBhvr>
                                        <p:cTn id="85" dur="2000" fill="hold"/>
                                        <p:tgtEl>
                                          <p:spTgt spid="457730">
                                            <p:txEl>
                                              <p:pRg st="0" end="0"/>
                                            </p:txEl>
                                          </p:spTgt>
                                        </p:tgtEl>
                                        <p:attrNameLst>
                                          <p:attrName>ppt_h</p:attrName>
                                        </p:attrNameLst>
                                      </p:cBhvr>
                                      <p:tavLst>
                                        <p:tav tm="0">
                                          <p:val>
                                            <p:fltVal val="0"/>
                                          </p:val>
                                        </p:tav>
                                        <p:tav tm="100000">
                                          <p:val>
                                            <p:strVal val="#ppt_h"/>
                                          </p:val>
                                        </p:tav>
                                      </p:tavLst>
                                    </p:anim>
                                    <p:anim calcmode="lin" valueType="num">
                                      <p:cBhvr>
                                        <p:cTn id="86" dur="2000" fill="hold"/>
                                        <p:tgtEl>
                                          <p:spTgt spid="457730">
                                            <p:txEl>
                                              <p:pRg st="0" end="0"/>
                                            </p:txEl>
                                          </p:spTgt>
                                        </p:tgtEl>
                                        <p:attrNameLst>
                                          <p:attrName>ppt_w</p:attrName>
                                        </p:attrNameLst>
                                      </p:cBhvr>
                                      <p:tavLst>
                                        <p:tav tm="0">
                                          <p:val>
                                            <p:fltVal val="0"/>
                                          </p:val>
                                        </p:tav>
                                        <p:tav tm="100000">
                                          <p:val>
                                            <p:strVal val="#ppt_w"/>
                                          </p:val>
                                        </p:tav>
                                      </p:tavLst>
                                    </p:anim>
                                  </p:childTnLst>
                                </p:cTn>
                              </p:par>
                              <p:par>
                                <p:cTn id="87" presetID="35" presetClass="entr" presetSubtype="0" fill="hold" grpId="0" nodeType="withEffect">
                                  <p:stCondLst>
                                    <p:cond delay="0"/>
                                  </p:stCondLst>
                                  <p:childTnLst>
                                    <p:set>
                                      <p:cBhvr>
                                        <p:cTn id="88" dur="1" fill="hold">
                                          <p:stCondLst>
                                            <p:cond delay="0"/>
                                          </p:stCondLst>
                                        </p:cTn>
                                        <p:tgtEl>
                                          <p:spTgt spid="457730">
                                            <p:txEl>
                                              <p:pRg st="2" end="2"/>
                                            </p:txEl>
                                          </p:spTgt>
                                        </p:tgtEl>
                                        <p:attrNameLst>
                                          <p:attrName>style.visibility</p:attrName>
                                        </p:attrNameLst>
                                      </p:cBhvr>
                                      <p:to>
                                        <p:strVal val="visible"/>
                                      </p:to>
                                    </p:set>
                                    <p:animEffect transition="in" filter="fade">
                                      <p:cBhvr>
                                        <p:cTn id="89" dur="2000"/>
                                        <p:tgtEl>
                                          <p:spTgt spid="457730">
                                            <p:txEl>
                                              <p:pRg st="2" end="2"/>
                                            </p:txEl>
                                          </p:spTgt>
                                        </p:tgtEl>
                                      </p:cBhvr>
                                    </p:animEffect>
                                    <p:anim calcmode="lin" valueType="num">
                                      <p:cBhvr>
                                        <p:cTn id="90" dur="2000" fill="hold"/>
                                        <p:tgtEl>
                                          <p:spTgt spid="457730">
                                            <p:txEl>
                                              <p:pRg st="2" end="2"/>
                                            </p:txEl>
                                          </p:spTgt>
                                        </p:tgtEl>
                                        <p:attrNameLst>
                                          <p:attrName>style.rotation</p:attrName>
                                        </p:attrNameLst>
                                      </p:cBhvr>
                                      <p:tavLst>
                                        <p:tav tm="0">
                                          <p:val>
                                            <p:fltVal val="720"/>
                                          </p:val>
                                        </p:tav>
                                        <p:tav tm="100000">
                                          <p:val>
                                            <p:fltVal val="0"/>
                                          </p:val>
                                        </p:tav>
                                      </p:tavLst>
                                    </p:anim>
                                    <p:anim calcmode="lin" valueType="num">
                                      <p:cBhvr>
                                        <p:cTn id="91" dur="2000" fill="hold"/>
                                        <p:tgtEl>
                                          <p:spTgt spid="457730">
                                            <p:txEl>
                                              <p:pRg st="2" end="2"/>
                                            </p:txEl>
                                          </p:spTgt>
                                        </p:tgtEl>
                                        <p:attrNameLst>
                                          <p:attrName>ppt_h</p:attrName>
                                        </p:attrNameLst>
                                      </p:cBhvr>
                                      <p:tavLst>
                                        <p:tav tm="0">
                                          <p:val>
                                            <p:fltVal val="0"/>
                                          </p:val>
                                        </p:tav>
                                        <p:tav tm="100000">
                                          <p:val>
                                            <p:strVal val="#ppt_h"/>
                                          </p:val>
                                        </p:tav>
                                      </p:tavLst>
                                    </p:anim>
                                    <p:anim calcmode="lin" valueType="num">
                                      <p:cBhvr>
                                        <p:cTn id="92" dur="2000" fill="hold"/>
                                        <p:tgtEl>
                                          <p:spTgt spid="457730">
                                            <p:txEl>
                                              <p:pRg st="2" end="2"/>
                                            </p:txEl>
                                          </p:spTgt>
                                        </p:tgtEl>
                                        <p:attrNameLst>
                                          <p:attrName>ppt_w</p:attrName>
                                        </p:attrNameLst>
                                      </p:cBhvr>
                                      <p:tavLst>
                                        <p:tav tm="0">
                                          <p:val>
                                            <p:fltVal val="0"/>
                                          </p:val>
                                        </p:tav>
                                        <p:tav tm="100000">
                                          <p:val>
                                            <p:strVal val="#ppt_w"/>
                                          </p:val>
                                        </p:tav>
                                      </p:tavLst>
                                    </p:anim>
                                  </p:childTnLst>
                                </p:cTn>
                              </p:par>
                              <p:par>
                                <p:cTn id="93" presetID="35" presetClass="entr" presetSubtype="0" fill="hold" grpId="0" nodeType="withEffect">
                                  <p:stCondLst>
                                    <p:cond delay="0"/>
                                  </p:stCondLst>
                                  <p:childTnLst>
                                    <p:set>
                                      <p:cBhvr>
                                        <p:cTn id="94" dur="1" fill="hold">
                                          <p:stCondLst>
                                            <p:cond delay="0"/>
                                          </p:stCondLst>
                                        </p:cTn>
                                        <p:tgtEl>
                                          <p:spTgt spid="457730">
                                            <p:txEl>
                                              <p:pRg st="3" end="3"/>
                                            </p:txEl>
                                          </p:spTgt>
                                        </p:tgtEl>
                                        <p:attrNameLst>
                                          <p:attrName>style.visibility</p:attrName>
                                        </p:attrNameLst>
                                      </p:cBhvr>
                                      <p:to>
                                        <p:strVal val="visible"/>
                                      </p:to>
                                    </p:set>
                                    <p:animEffect transition="in" filter="fade">
                                      <p:cBhvr>
                                        <p:cTn id="95" dur="2000"/>
                                        <p:tgtEl>
                                          <p:spTgt spid="457730">
                                            <p:txEl>
                                              <p:pRg st="3" end="3"/>
                                            </p:txEl>
                                          </p:spTgt>
                                        </p:tgtEl>
                                      </p:cBhvr>
                                    </p:animEffect>
                                    <p:anim calcmode="lin" valueType="num">
                                      <p:cBhvr>
                                        <p:cTn id="96" dur="2000" fill="hold"/>
                                        <p:tgtEl>
                                          <p:spTgt spid="457730">
                                            <p:txEl>
                                              <p:pRg st="3" end="3"/>
                                            </p:txEl>
                                          </p:spTgt>
                                        </p:tgtEl>
                                        <p:attrNameLst>
                                          <p:attrName>style.rotation</p:attrName>
                                        </p:attrNameLst>
                                      </p:cBhvr>
                                      <p:tavLst>
                                        <p:tav tm="0">
                                          <p:val>
                                            <p:fltVal val="720"/>
                                          </p:val>
                                        </p:tav>
                                        <p:tav tm="100000">
                                          <p:val>
                                            <p:fltVal val="0"/>
                                          </p:val>
                                        </p:tav>
                                      </p:tavLst>
                                    </p:anim>
                                    <p:anim calcmode="lin" valueType="num">
                                      <p:cBhvr>
                                        <p:cTn id="97" dur="2000" fill="hold"/>
                                        <p:tgtEl>
                                          <p:spTgt spid="457730">
                                            <p:txEl>
                                              <p:pRg st="3" end="3"/>
                                            </p:txEl>
                                          </p:spTgt>
                                        </p:tgtEl>
                                        <p:attrNameLst>
                                          <p:attrName>ppt_h</p:attrName>
                                        </p:attrNameLst>
                                      </p:cBhvr>
                                      <p:tavLst>
                                        <p:tav tm="0">
                                          <p:val>
                                            <p:fltVal val="0"/>
                                          </p:val>
                                        </p:tav>
                                        <p:tav tm="100000">
                                          <p:val>
                                            <p:strVal val="#ppt_h"/>
                                          </p:val>
                                        </p:tav>
                                      </p:tavLst>
                                    </p:anim>
                                    <p:anim calcmode="lin" valueType="num">
                                      <p:cBhvr>
                                        <p:cTn id="98" dur="2000" fill="hold"/>
                                        <p:tgtEl>
                                          <p:spTgt spid="457730">
                                            <p:txEl>
                                              <p:pRg st="3" end="3"/>
                                            </p:txEl>
                                          </p:spTgt>
                                        </p:tgtEl>
                                        <p:attrNameLst>
                                          <p:attrName>ppt_w</p:attrName>
                                        </p:attrNameLst>
                                      </p:cBhvr>
                                      <p:tavLst>
                                        <p:tav tm="0">
                                          <p:val>
                                            <p:fltVal val="0"/>
                                          </p:val>
                                        </p:tav>
                                        <p:tav tm="100000">
                                          <p:val>
                                            <p:strVal val="#ppt_w"/>
                                          </p:val>
                                        </p:tav>
                                      </p:tavLst>
                                    </p:anim>
                                  </p:childTnLst>
                                </p:cTn>
                              </p:par>
                              <p:par>
                                <p:cTn id="99" presetID="35" presetClass="entr" presetSubtype="0" fill="hold" grpId="0" nodeType="withEffect">
                                  <p:stCondLst>
                                    <p:cond delay="0"/>
                                  </p:stCondLst>
                                  <p:childTnLst>
                                    <p:set>
                                      <p:cBhvr>
                                        <p:cTn id="100" dur="1" fill="hold">
                                          <p:stCondLst>
                                            <p:cond delay="0"/>
                                          </p:stCondLst>
                                        </p:cTn>
                                        <p:tgtEl>
                                          <p:spTgt spid="457730">
                                            <p:txEl>
                                              <p:pRg st="5" end="5"/>
                                            </p:txEl>
                                          </p:spTgt>
                                        </p:tgtEl>
                                        <p:attrNameLst>
                                          <p:attrName>style.visibility</p:attrName>
                                        </p:attrNameLst>
                                      </p:cBhvr>
                                      <p:to>
                                        <p:strVal val="visible"/>
                                      </p:to>
                                    </p:set>
                                    <p:animEffect transition="in" filter="fade">
                                      <p:cBhvr>
                                        <p:cTn id="101" dur="2000"/>
                                        <p:tgtEl>
                                          <p:spTgt spid="457730">
                                            <p:txEl>
                                              <p:pRg st="5" end="5"/>
                                            </p:txEl>
                                          </p:spTgt>
                                        </p:tgtEl>
                                      </p:cBhvr>
                                    </p:animEffect>
                                    <p:anim calcmode="lin" valueType="num">
                                      <p:cBhvr>
                                        <p:cTn id="102" dur="2000" fill="hold"/>
                                        <p:tgtEl>
                                          <p:spTgt spid="457730">
                                            <p:txEl>
                                              <p:pRg st="5" end="5"/>
                                            </p:txEl>
                                          </p:spTgt>
                                        </p:tgtEl>
                                        <p:attrNameLst>
                                          <p:attrName>style.rotation</p:attrName>
                                        </p:attrNameLst>
                                      </p:cBhvr>
                                      <p:tavLst>
                                        <p:tav tm="0">
                                          <p:val>
                                            <p:fltVal val="720"/>
                                          </p:val>
                                        </p:tav>
                                        <p:tav tm="100000">
                                          <p:val>
                                            <p:fltVal val="0"/>
                                          </p:val>
                                        </p:tav>
                                      </p:tavLst>
                                    </p:anim>
                                    <p:anim calcmode="lin" valueType="num">
                                      <p:cBhvr>
                                        <p:cTn id="103" dur="2000" fill="hold"/>
                                        <p:tgtEl>
                                          <p:spTgt spid="457730">
                                            <p:txEl>
                                              <p:pRg st="5" end="5"/>
                                            </p:txEl>
                                          </p:spTgt>
                                        </p:tgtEl>
                                        <p:attrNameLst>
                                          <p:attrName>ppt_h</p:attrName>
                                        </p:attrNameLst>
                                      </p:cBhvr>
                                      <p:tavLst>
                                        <p:tav tm="0">
                                          <p:val>
                                            <p:fltVal val="0"/>
                                          </p:val>
                                        </p:tav>
                                        <p:tav tm="100000">
                                          <p:val>
                                            <p:strVal val="#ppt_h"/>
                                          </p:val>
                                        </p:tav>
                                      </p:tavLst>
                                    </p:anim>
                                    <p:anim calcmode="lin" valueType="num">
                                      <p:cBhvr>
                                        <p:cTn id="104" dur="2000" fill="hold"/>
                                        <p:tgtEl>
                                          <p:spTgt spid="457730">
                                            <p:txEl>
                                              <p:pRg st="5" end="5"/>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773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es-ES_tradnl"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Cuenta financiera </a:t>
            </a:r>
            <a:endParaRPr lang="es-MX"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
        <p:nvSpPr>
          <p:cNvPr id="458754" name="Marcador de contenido 2"/>
          <p:cNvSpPr>
            <a:spLocks noGrp="1"/>
          </p:cNvSpPr>
          <p:nvPr>
            <p:ph idx="1"/>
          </p:nvPr>
        </p:nvSpPr>
        <p:spPr>
          <a:xfrm>
            <a:off x="381000" y="1600200"/>
            <a:ext cx="8382000" cy="5257800"/>
          </a:xfrm>
        </p:spPr>
        <p:txBody>
          <a:bodyPr/>
          <a:lstStyle/>
          <a:p>
            <a:pPr>
              <a:buFontTx/>
              <a:buNone/>
            </a:pPr>
            <a:r>
              <a:rPr lang="es-ES_tradnl" sz="2600" dirty="0" smtClean="0">
                <a:solidFill>
                  <a:srgbClr val="0000FF"/>
                </a:solidFill>
                <a:ea typeface="ＭＳ Ｐゴシック" pitchFamily="34" charset="-128"/>
              </a:rPr>
              <a:t>Contempla los </a:t>
            </a:r>
            <a:r>
              <a:rPr lang="es-ES_tradnl" sz="2600" dirty="0" smtClean="0">
                <a:solidFill>
                  <a:srgbClr val="FF0000"/>
                </a:solidFill>
                <a:ea typeface="ＭＳ Ｐゴシック" pitchFamily="34" charset="-128"/>
              </a:rPr>
              <a:t>movimientos de activos/pasivos de capital financiero entre un país</a:t>
            </a:r>
            <a:r>
              <a:rPr lang="es-ES_tradnl" sz="2600" dirty="0" smtClean="0">
                <a:solidFill>
                  <a:srgbClr val="800000"/>
                </a:solidFill>
                <a:ea typeface="ＭＳ Ｐゴシック" pitchFamily="34" charset="-128"/>
              </a:rPr>
              <a:t> </a:t>
            </a:r>
            <a:r>
              <a:rPr lang="es-ES_tradnl" sz="2600" dirty="0" smtClean="0">
                <a:solidFill>
                  <a:srgbClr val="0000FF"/>
                </a:solidFill>
                <a:ea typeface="ＭＳ Ｐゴシック" pitchFamily="34" charset="-128"/>
              </a:rPr>
              <a:t>y el resto de los países.</a:t>
            </a:r>
          </a:p>
          <a:p>
            <a:r>
              <a:rPr lang="es-ES_tradnl" sz="2600" dirty="0" smtClean="0">
                <a:solidFill>
                  <a:srgbClr val="0000FF"/>
                </a:solidFill>
                <a:ea typeface="ＭＳ Ｐゴシック" pitchFamily="34" charset="-128"/>
              </a:rPr>
              <a:t>  Se contabilizan </a:t>
            </a:r>
            <a:r>
              <a:rPr lang="es-ES_tradnl" sz="2600" dirty="0" smtClean="0">
                <a:solidFill>
                  <a:srgbClr val="FF0000"/>
                </a:solidFill>
                <a:ea typeface="ＭＳ Ｐゴシック" pitchFamily="34" charset="-128"/>
              </a:rPr>
              <a:t>los depósitos, los préstamos y las garantías de deuda externa.</a:t>
            </a:r>
          </a:p>
          <a:p>
            <a:endParaRPr lang="es-ES_tradnl" sz="2600" dirty="0" smtClean="0">
              <a:solidFill>
                <a:srgbClr val="0000FF"/>
              </a:solidFill>
              <a:ea typeface="ＭＳ Ｐゴシック" pitchFamily="34" charset="-128"/>
            </a:endParaRPr>
          </a:p>
          <a:p>
            <a:r>
              <a:rPr lang="es-ES_tradnl" sz="2600" dirty="0" smtClean="0">
                <a:solidFill>
                  <a:srgbClr val="0000FF"/>
                </a:solidFill>
                <a:ea typeface="ＭＳ Ｐゴシック" pitchFamily="34" charset="-128"/>
              </a:rPr>
              <a:t>Se contabilizan en ellas las actividades de:</a:t>
            </a:r>
          </a:p>
          <a:p>
            <a:pPr>
              <a:buFontTx/>
              <a:buNone/>
            </a:pPr>
            <a:r>
              <a:rPr lang="es-ES_tradnl" sz="2600" dirty="0" smtClean="0">
                <a:solidFill>
                  <a:srgbClr val="FF0000"/>
                </a:solidFill>
                <a:ea typeface="ＭＳ Ｐゴシック" pitchFamily="34" charset="-128"/>
              </a:rPr>
              <a:t>    La banca central, de la banca privada, de la banca de desarrollo </a:t>
            </a:r>
            <a:r>
              <a:rPr lang="es-ES_tradnl" sz="2600" dirty="0" smtClean="0">
                <a:solidFill>
                  <a:srgbClr val="0000FF"/>
                </a:solidFill>
                <a:ea typeface="ＭＳ Ｐゴシック" pitchFamily="34" charset="-128"/>
              </a:rPr>
              <a:t>y de otras instituciones financieras, incluyendo </a:t>
            </a:r>
            <a:r>
              <a:rPr lang="es-ES_tradnl" sz="2600" dirty="0" smtClean="0">
                <a:solidFill>
                  <a:srgbClr val="FF0000"/>
                </a:solidFill>
                <a:ea typeface="ＭＳ Ｐゴシック" pitchFamily="34" charset="-128"/>
              </a:rPr>
              <a:t>el mercado de dinero y el mercado accionario.</a:t>
            </a:r>
          </a:p>
          <a:p>
            <a:pPr>
              <a:buFontTx/>
              <a:buNone/>
            </a:pPr>
            <a:endParaRPr lang="es-MX" dirty="0" smtClean="0">
              <a:ea typeface="ＭＳ Ｐゴシック" pitchFamily="34" charset="-128"/>
            </a:endParaRPr>
          </a:p>
        </p:txBody>
      </p:sp>
      <p:pic>
        <p:nvPicPr>
          <p:cNvPr id="458755" name="Imagen 3"/>
          <p:cNvPicPr>
            <a:picLocks noChangeAspect="1"/>
          </p:cNvPicPr>
          <p:nvPr/>
        </p:nvPicPr>
        <p:blipFill>
          <a:blip r:embed="rId3"/>
          <a:srcRect/>
          <a:stretch>
            <a:fillRect/>
          </a:stretch>
        </p:blipFill>
        <p:spPr bwMode="auto">
          <a:xfrm>
            <a:off x="5076056" y="4077072"/>
            <a:ext cx="2695575" cy="2044700"/>
          </a:xfrm>
          <a:prstGeom prst="rect">
            <a:avLst/>
          </a:prstGeom>
          <a:noFill/>
          <a:ln w="9525">
            <a:noFill/>
            <a:miter lim="800000"/>
            <a:headEnd/>
            <a:tailEnd/>
          </a:ln>
        </p:spPr>
      </p:pic>
      <p:pic>
        <p:nvPicPr>
          <p:cNvPr id="458757" name="Imagen 5"/>
          <p:cNvPicPr>
            <a:picLocks noChangeAspect="1"/>
          </p:cNvPicPr>
          <p:nvPr/>
        </p:nvPicPr>
        <p:blipFill>
          <a:blip r:embed="rId4"/>
          <a:srcRect/>
          <a:stretch>
            <a:fillRect/>
          </a:stretch>
        </p:blipFill>
        <p:spPr bwMode="auto">
          <a:xfrm>
            <a:off x="1763688" y="3861048"/>
            <a:ext cx="2717800" cy="2286000"/>
          </a:xfrm>
          <a:prstGeom prst="rect">
            <a:avLst/>
          </a:prstGeom>
          <a:noFill/>
          <a:ln w="9525">
            <a:noFill/>
            <a:miter lim="800000"/>
            <a:headEnd/>
            <a:tailEnd/>
          </a:ln>
        </p:spPr>
      </p:pic>
      <p:pic>
        <p:nvPicPr>
          <p:cNvPr id="458758" name="Imagen 6"/>
          <p:cNvPicPr>
            <a:picLocks noChangeAspect="1"/>
          </p:cNvPicPr>
          <p:nvPr/>
        </p:nvPicPr>
        <p:blipFill>
          <a:blip r:embed="rId5"/>
          <a:srcRect/>
          <a:stretch>
            <a:fillRect/>
          </a:stretch>
        </p:blipFill>
        <p:spPr bwMode="auto">
          <a:xfrm>
            <a:off x="5076056" y="1484784"/>
            <a:ext cx="3635896" cy="2726922"/>
          </a:xfrm>
          <a:prstGeom prst="rect">
            <a:avLst/>
          </a:prstGeom>
          <a:noFill/>
          <a:ln w="9525">
            <a:noFill/>
            <a:miter lim="800000"/>
            <a:headEnd/>
            <a:tailEnd/>
          </a:ln>
        </p:spPr>
      </p:pic>
      <p:pic>
        <p:nvPicPr>
          <p:cNvPr id="458759" name="Imagen 7"/>
          <p:cNvPicPr>
            <a:picLocks noChangeAspect="1"/>
          </p:cNvPicPr>
          <p:nvPr/>
        </p:nvPicPr>
        <p:blipFill>
          <a:blip r:embed="rId6"/>
          <a:srcRect/>
          <a:stretch>
            <a:fillRect/>
          </a:stretch>
        </p:blipFill>
        <p:spPr bwMode="auto">
          <a:xfrm>
            <a:off x="3713336" y="1772816"/>
            <a:ext cx="2082800" cy="2095500"/>
          </a:xfrm>
          <a:prstGeom prst="rect">
            <a:avLst/>
          </a:prstGeom>
          <a:noFill/>
          <a:ln w="9525">
            <a:noFill/>
            <a:miter lim="800000"/>
            <a:headEnd/>
            <a:tailEnd/>
          </a:ln>
        </p:spPr>
      </p:pic>
      <p:pic>
        <p:nvPicPr>
          <p:cNvPr id="458760" name="Imagen 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21232324">
            <a:off x="145733" y="2084207"/>
            <a:ext cx="3681413" cy="2044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58754">
                                            <p:txEl>
                                              <p:pRg st="0" end="0"/>
                                            </p:txEl>
                                          </p:spTgt>
                                        </p:tgtEl>
                                        <p:attrNameLst>
                                          <p:attrName>style.visibility</p:attrName>
                                        </p:attrNameLst>
                                      </p:cBhvr>
                                      <p:to>
                                        <p:strVal val="visible"/>
                                      </p:to>
                                    </p:set>
                                    <p:animEffect transition="in" filter="blinds(horizontal)">
                                      <p:cBhvr>
                                        <p:cTn id="17" dur="500"/>
                                        <p:tgtEl>
                                          <p:spTgt spid="45875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58754">
                                            <p:txEl>
                                              <p:pRg st="1" end="1"/>
                                            </p:txEl>
                                          </p:spTgt>
                                        </p:tgtEl>
                                        <p:attrNameLst>
                                          <p:attrName>style.visibility</p:attrName>
                                        </p:attrNameLst>
                                      </p:cBhvr>
                                      <p:to>
                                        <p:strVal val="visible"/>
                                      </p:to>
                                    </p:set>
                                    <p:animEffect transition="in" filter="blinds(horizontal)">
                                      <p:cBhvr>
                                        <p:cTn id="22" dur="500"/>
                                        <p:tgtEl>
                                          <p:spTgt spid="45875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58757"/>
                                        </p:tgtEl>
                                        <p:attrNameLst>
                                          <p:attrName>style.visibility</p:attrName>
                                        </p:attrNameLst>
                                      </p:cBhvr>
                                      <p:to>
                                        <p:strVal val="visible"/>
                                      </p:to>
                                    </p:set>
                                    <p:animEffect transition="in" filter="dissolve">
                                      <p:cBhvr>
                                        <p:cTn id="27" dur="500"/>
                                        <p:tgtEl>
                                          <p:spTgt spid="458757"/>
                                        </p:tgtEl>
                                      </p:cBhvr>
                                    </p:animEffect>
                                  </p:childTnLst>
                                </p:cTn>
                              </p:par>
                              <p:par>
                                <p:cTn id="28" presetID="9" presetClass="entr" presetSubtype="0" fill="hold" nodeType="withEffect">
                                  <p:stCondLst>
                                    <p:cond delay="0"/>
                                  </p:stCondLst>
                                  <p:childTnLst>
                                    <p:set>
                                      <p:cBhvr>
                                        <p:cTn id="29" dur="1" fill="hold">
                                          <p:stCondLst>
                                            <p:cond delay="0"/>
                                          </p:stCondLst>
                                        </p:cTn>
                                        <p:tgtEl>
                                          <p:spTgt spid="458755"/>
                                        </p:tgtEl>
                                        <p:attrNameLst>
                                          <p:attrName>style.visibility</p:attrName>
                                        </p:attrNameLst>
                                      </p:cBhvr>
                                      <p:to>
                                        <p:strVal val="visible"/>
                                      </p:to>
                                    </p:set>
                                    <p:animEffect transition="in" filter="dissolve">
                                      <p:cBhvr>
                                        <p:cTn id="30" dur="500"/>
                                        <p:tgtEl>
                                          <p:spTgt spid="45875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58757"/>
                                        </p:tgtEl>
                                      </p:cBhvr>
                                    </p:animEffect>
                                    <p:set>
                                      <p:cBhvr>
                                        <p:cTn id="35" dur="1" fill="hold">
                                          <p:stCondLst>
                                            <p:cond delay="499"/>
                                          </p:stCondLst>
                                        </p:cTn>
                                        <p:tgtEl>
                                          <p:spTgt spid="45875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458755"/>
                                        </p:tgtEl>
                                      </p:cBhvr>
                                    </p:animEffect>
                                    <p:set>
                                      <p:cBhvr>
                                        <p:cTn id="38" dur="1" fill="hold">
                                          <p:stCondLst>
                                            <p:cond delay="499"/>
                                          </p:stCondLst>
                                        </p:cTn>
                                        <p:tgtEl>
                                          <p:spTgt spid="45875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58754">
                                            <p:txEl>
                                              <p:pRg st="3" end="3"/>
                                            </p:txEl>
                                          </p:spTgt>
                                        </p:tgtEl>
                                        <p:attrNameLst>
                                          <p:attrName>style.visibility</p:attrName>
                                        </p:attrNameLst>
                                      </p:cBhvr>
                                      <p:to>
                                        <p:strVal val="visible"/>
                                      </p:to>
                                    </p:set>
                                    <p:animEffect transition="in" filter="blinds(horizontal)">
                                      <p:cBhvr>
                                        <p:cTn id="43" dur="500"/>
                                        <p:tgtEl>
                                          <p:spTgt spid="458754">
                                            <p:txEl>
                                              <p:pRg st="3" end="3"/>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458754">
                                            <p:txEl>
                                              <p:pRg st="4" end="4"/>
                                            </p:txEl>
                                          </p:spTgt>
                                        </p:tgtEl>
                                        <p:attrNameLst>
                                          <p:attrName>style.visibility</p:attrName>
                                        </p:attrNameLst>
                                      </p:cBhvr>
                                      <p:to>
                                        <p:strVal val="visible"/>
                                      </p:to>
                                    </p:set>
                                    <p:animEffect transition="in" filter="blinds(horizontal)">
                                      <p:cBhvr>
                                        <p:cTn id="46" dur="500"/>
                                        <p:tgtEl>
                                          <p:spTgt spid="458754">
                                            <p:txEl>
                                              <p:pRg st="4" end="4"/>
                                            </p:txEl>
                                          </p:spTgt>
                                        </p:tgtEl>
                                      </p:cBhvr>
                                    </p:animEffect>
                                  </p:childTnLst>
                                </p:cTn>
                              </p:par>
                              <p:par>
                                <p:cTn id="47" presetID="10" presetClass="exit" presetSubtype="0" fill="hold" nodeType="withEffect">
                                  <p:stCondLst>
                                    <p:cond delay="0"/>
                                  </p:stCondLst>
                                  <p:childTnLst>
                                    <p:animEffect transition="out" filter="fade">
                                      <p:cBhvr>
                                        <p:cTn id="48" dur="500"/>
                                        <p:tgtEl>
                                          <p:spTgt spid="458754">
                                            <p:txEl>
                                              <p:pRg st="0" end="0"/>
                                            </p:txEl>
                                          </p:spTgt>
                                        </p:tgtEl>
                                      </p:cBhvr>
                                    </p:animEffect>
                                    <p:set>
                                      <p:cBhvr>
                                        <p:cTn id="49" dur="1" fill="hold">
                                          <p:stCondLst>
                                            <p:cond delay="499"/>
                                          </p:stCondLst>
                                        </p:cTn>
                                        <p:tgtEl>
                                          <p:spTgt spid="458754">
                                            <p:txEl>
                                              <p:pRg st="0" end="0"/>
                                            </p:txEl>
                                          </p:spTgt>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458754">
                                            <p:txEl>
                                              <p:pRg st="1" end="1"/>
                                            </p:txEl>
                                          </p:spTgt>
                                        </p:tgtEl>
                                      </p:cBhvr>
                                    </p:animEffect>
                                    <p:set>
                                      <p:cBhvr>
                                        <p:cTn id="52" dur="1" fill="hold">
                                          <p:stCondLst>
                                            <p:cond delay="499"/>
                                          </p:stCondLst>
                                        </p:cTn>
                                        <p:tgtEl>
                                          <p:spTgt spid="458754">
                                            <p:txEl>
                                              <p:pRg st="1" end="1"/>
                                            </p:txEl>
                                          </p:spTgt>
                                        </p:tgtEl>
                                        <p:attrNameLst>
                                          <p:attrName>style.visibility</p:attrName>
                                        </p:attrNameLst>
                                      </p:cBhvr>
                                      <p:to>
                                        <p:strVal val="hidden"/>
                                      </p:to>
                                    </p:set>
                                  </p:childTnLst>
                                </p:cTn>
                              </p:par>
                              <p:par>
                                <p:cTn id="53" presetID="9" presetClass="entr" presetSubtype="0" fill="hold" nodeType="withEffect">
                                  <p:stCondLst>
                                    <p:cond delay="0"/>
                                  </p:stCondLst>
                                  <p:childTnLst>
                                    <p:set>
                                      <p:cBhvr>
                                        <p:cTn id="54" dur="1" fill="hold">
                                          <p:stCondLst>
                                            <p:cond delay="0"/>
                                          </p:stCondLst>
                                        </p:cTn>
                                        <p:tgtEl>
                                          <p:spTgt spid="458760"/>
                                        </p:tgtEl>
                                        <p:attrNameLst>
                                          <p:attrName>style.visibility</p:attrName>
                                        </p:attrNameLst>
                                      </p:cBhvr>
                                      <p:to>
                                        <p:strVal val="visible"/>
                                      </p:to>
                                    </p:set>
                                    <p:animEffect transition="in" filter="dissolve">
                                      <p:cBhvr>
                                        <p:cTn id="55" dur="500"/>
                                        <p:tgtEl>
                                          <p:spTgt spid="458760"/>
                                        </p:tgtEl>
                                      </p:cBhvr>
                                    </p:animEffect>
                                  </p:childTnLst>
                                </p:cTn>
                              </p:par>
                              <p:par>
                                <p:cTn id="56" presetID="9" presetClass="entr" presetSubtype="0" fill="hold" nodeType="withEffect">
                                  <p:stCondLst>
                                    <p:cond delay="0"/>
                                  </p:stCondLst>
                                  <p:childTnLst>
                                    <p:set>
                                      <p:cBhvr>
                                        <p:cTn id="57" dur="1" fill="hold">
                                          <p:stCondLst>
                                            <p:cond delay="0"/>
                                          </p:stCondLst>
                                        </p:cTn>
                                        <p:tgtEl>
                                          <p:spTgt spid="458759"/>
                                        </p:tgtEl>
                                        <p:attrNameLst>
                                          <p:attrName>style.visibility</p:attrName>
                                        </p:attrNameLst>
                                      </p:cBhvr>
                                      <p:to>
                                        <p:strVal val="visible"/>
                                      </p:to>
                                    </p:set>
                                    <p:animEffect transition="in" filter="dissolve">
                                      <p:cBhvr>
                                        <p:cTn id="58" dur="500"/>
                                        <p:tgtEl>
                                          <p:spTgt spid="458759"/>
                                        </p:tgtEl>
                                      </p:cBhvr>
                                    </p:animEffect>
                                  </p:childTnLst>
                                </p:cTn>
                              </p:par>
                              <p:par>
                                <p:cTn id="59" presetID="9" presetClass="entr" presetSubtype="0" fill="hold" nodeType="withEffect">
                                  <p:stCondLst>
                                    <p:cond delay="0"/>
                                  </p:stCondLst>
                                  <p:childTnLst>
                                    <p:set>
                                      <p:cBhvr>
                                        <p:cTn id="60" dur="1" fill="hold">
                                          <p:stCondLst>
                                            <p:cond delay="0"/>
                                          </p:stCondLst>
                                        </p:cTn>
                                        <p:tgtEl>
                                          <p:spTgt spid="458758"/>
                                        </p:tgtEl>
                                        <p:attrNameLst>
                                          <p:attrName>style.visibility</p:attrName>
                                        </p:attrNameLst>
                                      </p:cBhvr>
                                      <p:to>
                                        <p:strVal val="visible"/>
                                      </p:to>
                                    </p:set>
                                    <p:animEffect transition="in" filter="dissolve">
                                      <p:cBhvr>
                                        <p:cTn id="61" dur="500"/>
                                        <p:tgtEl>
                                          <p:spTgt spid="458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defRPr/>
            </a:pPr>
            <a:r>
              <a:rPr lang="es-ES_tradnl" dirty="0" smtClean="0"/>
              <a:t> </a:t>
            </a:r>
            <a:br>
              <a:rPr lang="es-ES_tradnl" dirty="0" smtClean="0"/>
            </a:br>
            <a:r>
              <a:rPr lang="es-ES_tradnl"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Cuenta de errores y omisiones </a:t>
            </a:r>
            <a:r>
              <a:rPr lang="es-ES_tradnl" dirty="0" smtClean="0"/>
              <a:t/>
            </a:r>
            <a:br>
              <a:rPr lang="es-ES_tradnl" dirty="0" smtClean="0"/>
            </a:br>
            <a:endParaRPr lang="es-MX" dirty="0"/>
          </a:p>
        </p:txBody>
      </p:sp>
      <p:sp>
        <p:nvSpPr>
          <p:cNvPr id="459778" name="Marcador de contenido 2"/>
          <p:cNvSpPr>
            <a:spLocks noGrp="1"/>
          </p:cNvSpPr>
          <p:nvPr>
            <p:ph idx="1"/>
          </p:nvPr>
        </p:nvSpPr>
        <p:spPr>
          <a:xfrm>
            <a:off x="381000" y="1600200"/>
            <a:ext cx="8382000" cy="1900808"/>
          </a:xfrm>
        </p:spPr>
        <p:txBody>
          <a:bodyPr/>
          <a:lstStyle/>
          <a:p>
            <a:pPr>
              <a:buFontTx/>
              <a:buNone/>
            </a:pPr>
            <a:r>
              <a:rPr lang="es-ES_tradnl" dirty="0" smtClean="0">
                <a:solidFill>
                  <a:srgbClr val="0000FF"/>
                </a:solidFill>
                <a:ea typeface="ＭＳ Ｐゴシック" pitchFamily="34" charset="-128"/>
              </a:rPr>
              <a:t>La cuenta de errores y omisiones existe para que </a:t>
            </a:r>
            <a:r>
              <a:rPr lang="es-ES_tradnl" dirty="0" smtClean="0">
                <a:solidFill>
                  <a:srgbClr val="FF0000"/>
                </a:solidFill>
                <a:ea typeface="ＭＳ Ｐゴシック" pitchFamily="34" charset="-128"/>
              </a:rPr>
              <a:t>la balanza entre los componentes de la misma esté saldada.</a:t>
            </a:r>
          </a:p>
          <a:p>
            <a:pPr>
              <a:buFontTx/>
              <a:buNone/>
            </a:pPr>
            <a:endParaRPr lang="es-ES_tradnl" dirty="0" smtClean="0">
              <a:solidFill>
                <a:srgbClr val="800000"/>
              </a:solidFill>
              <a:ea typeface="ＭＳ Ｐゴシック" pitchFamily="34" charset="-128"/>
            </a:endParaRPr>
          </a:p>
          <a:p>
            <a:pPr>
              <a:buFontTx/>
              <a:buNone/>
            </a:pPr>
            <a:endParaRPr lang="es-ES_tradnl" dirty="0" smtClean="0">
              <a:solidFill>
                <a:srgbClr val="800000"/>
              </a:solidFill>
              <a:ea typeface="ＭＳ Ｐゴシック" pitchFamily="34" charset="-128"/>
            </a:endParaRPr>
          </a:p>
          <a:p>
            <a:pPr>
              <a:buFontTx/>
              <a:buNone/>
            </a:pPr>
            <a:endParaRPr lang="es-ES_tradnl" dirty="0" smtClean="0">
              <a:solidFill>
                <a:srgbClr val="800000"/>
              </a:solidFill>
              <a:ea typeface="ＭＳ Ｐゴシック" pitchFamily="34" charset="-128"/>
            </a:endParaRPr>
          </a:p>
        </p:txBody>
      </p:sp>
      <p:pic>
        <p:nvPicPr>
          <p:cNvPr id="459779" name="Imagen 3"/>
          <p:cNvPicPr>
            <a:picLocks noChangeAspect="1"/>
          </p:cNvPicPr>
          <p:nvPr/>
        </p:nvPicPr>
        <p:blipFill>
          <a:blip r:embed="rId3"/>
          <a:srcRect/>
          <a:stretch>
            <a:fillRect/>
          </a:stretch>
        </p:blipFill>
        <p:spPr bwMode="auto">
          <a:xfrm>
            <a:off x="395536" y="3789040"/>
            <a:ext cx="3289300" cy="2463800"/>
          </a:xfrm>
          <a:prstGeom prst="rect">
            <a:avLst/>
          </a:prstGeom>
          <a:noFill/>
          <a:ln w="9525">
            <a:noFill/>
            <a:miter lim="800000"/>
            <a:headEnd/>
            <a:tailEnd/>
          </a:ln>
        </p:spPr>
      </p:pic>
      <p:pic>
        <p:nvPicPr>
          <p:cNvPr id="459780" name="Imagen 4"/>
          <p:cNvPicPr>
            <a:picLocks noChangeAspect="1"/>
          </p:cNvPicPr>
          <p:nvPr/>
        </p:nvPicPr>
        <p:blipFill>
          <a:blip r:embed="rId4"/>
          <a:srcRect/>
          <a:stretch>
            <a:fillRect/>
          </a:stretch>
        </p:blipFill>
        <p:spPr bwMode="auto">
          <a:xfrm>
            <a:off x="2438400" y="3200400"/>
            <a:ext cx="4513263" cy="2462213"/>
          </a:xfrm>
          <a:prstGeom prst="rect">
            <a:avLst/>
          </a:prstGeom>
          <a:noFill/>
          <a:ln w="9525">
            <a:noFill/>
            <a:miter lim="800000"/>
            <a:headEnd/>
            <a:tailEnd/>
          </a:ln>
        </p:spPr>
      </p:pic>
      <p:pic>
        <p:nvPicPr>
          <p:cNvPr id="459781" name="Imagen 5"/>
          <p:cNvPicPr>
            <a:picLocks noChangeAspect="1"/>
          </p:cNvPicPr>
          <p:nvPr/>
        </p:nvPicPr>
        <p:blipFill>
          <a:blip r:embed="rId5"/>
          <a:srcRect/>
          <a:stretch>
            <a:fillRect/>
          </a:stretch>
        </p:blipFill>
        <p:spPr bwMode="auto">
          <a:xfrm>
            <a:off x="5218113" y="3645024"/>
            <a:ext cx="3925887" cy="294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459778">
                                            <p:txEl>
                                              <p:pRg st="0" end="0"/>
                                            </p:txEl>
                                          </p:spTgt>
                                        </p:tgtEl>
                                        <p:attrNameLst>
                                          <p:attrName>style.visibility</p:attrName>
                                        </p:attrNameLst>
                                      </p:cBhvr>
                                      <p:to>
                                        <p:strVal val="visible"/>
                                      </p:to>
                                    </p:set>
                                    <p:anim calcmode="lin" valueType="num">
                                      <p:cBhvr>
                                        <p:cTn id="12" dur="500" fill="hold"/>
                                        <p:tgtEl>
                                          <p:spTgt spid="45977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59778">
                                            <p:txEl>
                                              <p:pRg st="0" end="0"/>
                                            </p:txEl>
                                          </p:spTgt>
                                        </p:tgtEl>
                                        <p:attrNameLst>
                                          <p:attrName>ppt_h</p:attrName>
                                        </p:attrNameLst>
                                      </p:cBhvr>
                                      <p:tavLst>
                                        <p:tav tm="0">
                                          <p:val>
                                            <p:fltVal val="0"/>
                                          </p:val>
                                        </p:tav>
                                        <p:tav tm="100000">
                                          <p:val>
                                            <p:strVal val="#ppt_h"/>
                                          </p:val>
                                        </p:tav>
                                      </p:tavLst>
                                    </p:anim>
                                    <p:anim calcmode="lin" valueType="num">
                                      <p:cBhvr>
                                        <p:cTn id="14" dur="500" fill="hold"/>
                                        <p:tgtEl>
                                          <p:spTgt spid="459778">
                                            <p:txEl>
                                              <p:pRg st="0" end="0"/>
                                            </p:txEl>
                                          </p:spTgt>
                                        </p:tgtEl>
                                        <p:attrNameLst>
                                          <p:attrName>style.rotation</p:attrName>
                                        </p:attrNameLst>
                                      </p:cBhvr>
                                      <p:tavLst>
                                        <p:tav tm="0">
                                          <p:val>
                                            <p:fltVal val="360"/>
                                          </p:val>
                                        </p:tav>
                                        <p:tav tm="100000">
                                          <p:val>
                                            <p:fltVal val="0"/>
                                          </p:val>
                                        </p:tav>
                                      </p:tavLst>
                                    </p:anim>
                                    <p:animEffect transition="in" filter="fade">
                                      <p:cBhvr>
                                        <p:cTn id="15" dur="500"/>
                                        <p:tgtEl>
                                          <p:spTgt spid="45977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5" presetClass="entr" presetSubtype="0" fill="hold" nodeType="clickEffect">
                                  <p:stCondLst>
                                    <p:cond delay="0"/>
                                  </p:stCondLst>
                                  <p:childTnLst>
                                    <p:set>
                                      <p:cBhvr>
                                        <p:cTn id="19" dur="1" fill="hold">
                                          <p:stCondLst>
                                            <p:cond delay="0"/>
                                          </p:stCondLst>
                                        </p:cTn>
                                        <p:tgtEl>
                                          <p:spTgt spid="459779"/>
                                        </p:tgtEl>
                                        <p:attrNameLst>
                                          <p:attrName>style.visibility</p:attrName>
                                        </p:attrNameLst>
                                      </p:cBhvr>
                                      <p:to>
                                        <p:strVal val="visible"/>
                                      </p:to>
                                    </p:set>
                                    <p:anim calcmode="lin" valueType="num">
                                      <p:cBhvr>
                                        <p:cTn id="20" dur="500" decel="50000" fill="hold">
                                          <p:stCondLst>
                                            <p:cond delay="0"/>
                                          </p:stCondLst>
                                        </p:cTn>
                                        <p:tgtEl>
                                          <p:spTgt spid="459779"/>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59779"/>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59779"/>
                                        </p:tgtEl>
                                        <p:attrNameLst>
                                          <p:attrName>ppt_w</p:attrName>
                                        </p:attrNameLst>
                                      </p:cBhvr>
                                      <p:tavLst>
                                        <p:tav tm="0">
                                          <p:val>
                                            <p:strVal val="#ppt_w*.05"/>
                                          </p:val>
                                        </p:tav>
                                        <p:tav tm="100000">
                                          <p:val>
                                            <p:strVal val="#ppt_w"/>
                                          </p:val>
                                        </p:tav>
                                      </p:tavLst>
                                    </p:anim>
                                    <p:anim calcmode="lin" valueType="num">
                                      <p:cBhvr>
                                        <p:cTn id="23" dur="1000" fill="hold"/>
                                        <p:tgtEl>
                                          <p:spTgt spid="459779"/>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59779"/>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59779"/>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59779"/>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59779"/>
                                        </p:tgtEl>
                                      </p:cBhvr>
                                    </p:animEffect>
                                  </p:childTnLst>
                                </p:cTn>
                              </p:par>
                              <p:par>
                                <p:cTn id="28" presetID="25" presetClass="entr" presetSubtype="0" fill="hold" nodeType="withEffect">
                                  <p:stCondLst>
                                    <p:cond delay="0"/>
                                  </p:stCondLst>
                                  <p:childTnLst>
                                    <p:set>
                                      <p:cBhvr>
                                        <p:cTn id="29" dur="1" fill="hold">
                                          <p:stCondLst>
                                            <p:cond delay="0"/>
                                          </p:stCondLst>
                                        </p:cTn>
                                        <p:tgtEl>
                                          <p:spTgt spid="459780"/>
                                        </p:tgtEl>
                                        <p:attrNameLst>
                                          <p:attrName>style.visibility</p:attrName>
                                        </p:attrNameLst>
                                      </p:cBhvr>
                                      <p:to>
                                        <p:strVal val="visible"/>
                                      </p:to>
                                    </p:set>
                                    <p:anim calcmode="lin" valueType="num">
                                      <p:cBhvr>
                                        <p:cTn id="30" dur="500" decel="50000" fill="hold">
                                          <p:stCondLst>
                                            <p:cond delay="0"/>
                                          </p:stCondLst>
                                        </p:cTn>
                                        <p:tgtEl>
                                          <p:spTgt spid="459780"/>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459780"/>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459780"/>
                                        </p:tgtEl>
                                        <p:attrNameLst>
                                          <p:attrName>ppt_w</p:attrName>
                                        </p:attrNameLst>
                                      </p:cBhvr>
                                      <p:tavLst>
                                        <p:tav tm="0">
                                          <p:val>
                                            <p:strVal val="#ppt_w*.05"/>
                                          </p:val>
                                        </p:tav>
                                        <p:tav tm="100000">
                                          <p:val>
                                            <p:strVal val="#ppt_w"/>
                                          </p:val>
                                        </p:tav>
                                      </p:tavLst>
                                    </p:anim>
                                    <p:anim calcmode="lin" valueType="num">
                                      <p:cBhvr>
                                        <p:cTn id="33" dur="1000" fill="hold"/>
                                        <p:tgtEl>
                                          <p:spTgt spid="459780"/>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459780"/>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459780"/>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459780"/>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459780"/>
                                        </p:tgtEl>
                                      </p:cBhvr>
                                    </p:animEffect>
                                  </p:childTnLst>
                                </p:cTn>
                              </p:par>
                              <p:par>
                                <p:cTn id="38" presetID="25" presetClass="entr" presetSubtype="0" fill="hold" nodeType="withEffect">
                                  <p:stCondLst>
                                    <p:cond delay="0"/>
                                  </p:stCondLst>
                                  <p:childTnLst>
                                    <p:set>
                                      <p:cBhvr>
                                        <p:cTn id="39" dur="1" fill="hold">
                                          <p:stCondLst>
                                            <p:cond delay="0"/>
                                          </p:stCondLst>
                                        </p:cTn>
                                        <p:tgtEl>
                                          <p:spTgt spid="459781"/>
                                        </p:tgtEl>
                                        <p:attrNameLst>
                                          <p:attrName>style.visibility</p:attrName>
                                        </p:attrNameLst>
                                      </p:cBhvr>
                                      <p:to>
                                        <p:strVal val="visible"/>
                                      </p:to>
                                    </p:set>
                                    <p:anim calcmode="lin" valueType="num">
                                      <p:cBhvr>
                                        <p:cTn id="40" dur="500" decel="50000" fill="hold">
                                          <p:stCondLst>
                                            <p:cond delay="0"/>
                                          </p:stCondLst>
                                        </p:cTn>
                                        <p:tgtEl>
                                          <p:spTgt spid="459781"/>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459781"/>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459781"/>
                                        </p:tgtEl>
                                        <p:attrNameLst>
                                          <p:attrName>ppt_w</p:attrName>
                                        </p:attrNameLst>
                                      </p:cBhvr>
                                      <p:tavLst>
                                        <p:tav tm="0">
                                          <p:val>
                                            <p:strVal val="#ppt_w*.05"/>
                                          </p:val>
                                        </p:tav>
                                        <p:tav tm="100000">
                                          <p:val>
                                            <p:strVal val="#ppt_w"/>
                                          </p:val>
                                        </p:tav>
                                      </p:tavLst>
                                    </p:anim>
                                    <p:anim calcmode="lin" valueType="num">
                                      <p:cBhvr>
                                        <p:cTn id="43" dur="1000" fill="hold"/>
                                        <p:tgtEl>
                                          <p:spTgt spid="459781"/>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459781"/>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459781"/>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459781"/>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459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977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Título 3"/>
          <p:cNvSpPr>
            <a:spLocks noGrp="1"/>
          </p:cNvSpPr>
          <p:nvPr>
            <p:ph type="title"/>
          </p:nvPr>
        </p:nvSpPr>
        <p:spPr>
          <a:xfrm>
            <a:off x="457200" y="44624"/>
            <a:ext cx="8229600" cy="1143000"/>
          </a:xfrm>
        </p:spPr>
        <p:txBody>
          <a:bodyPr/>
          <a:lstStyle/>
          <a:p>
            <a:pPr>
              <a:defRPr/>
            </a:pPr>
            <a:r>
              <a:rPr lang="es-MX" sz="4000" dirty="0" smtClean="0"/>
              <a:t>Balanza de pagos EUA</a:t>
            </a:r>
          </a:p>
        </p:txBody>
      </p:sp>
      <p:pic>
        <p:nvPicPr>
          <p:cNvPr id="460803" name="Imagen 5"/>
          <p:cNvPicPr>
            <a:picLocks noChangeAspect="1"/>
          </p:cNvPicPr>
          <p:nvPr/>
        </p:nvPicPr>
        <p:blipFill>
          <a:blip r:embed="rId3">
            <a:alphaModFix amt="18000"/>
          </a:blip>
          <a:srcRect/>
          <a:stretch>
            <a:fillRect/>
          </a:stretch>
        </p:blipFill>
        <p:spPr bwMode="auto">
          <a:xfrm>
            <a:off x="4420" y="1288676"/>
            <a:ext cx="9144000" cy="5569324"/>
          </a:xfrm>
          <a:prstGeom prst="rect">
            <a:avLst/>
          </a:prstGeom>
          <a:noFill/>
          <a:ln w="9525">
            <a:noFill/>
            <a:miter lim="800000"/>
            <a:headEnd/>
            <a:tailEnd/>
          </a:ln>
        </p:spPr>
      </p:pic>
      <p:sp>
        <p:nvSpPr>
          <p:cNvPr id="460804" name="Rectángulo 5"/>
          <p:cNvSpPr>
            <a:spLocks noChangeArrowheads="1"/>
          </p:cNvSpPr>
          <p:nvPr/>
        </p:nvSpPr>
        <p:spPr bwMode="auto">
          <a:xfrm>
            <a:off x="9396536" y="2924944"/>
            <a:ext cx="2514600" cy="1477963"/>
          </a:xfrm>
          <a:prstGeom prst="rect">
            <a:avLst/>
          </a:prstGeom>
          <a:noFill/>
          <a:ln w="9525">
            <a:noFill/>
            <a:miter lim="800000"/>
            <a:headEnd/>
            <a:tailEnd/>
          </a:ln>
        </p:spPr>
        <p:txBody>
          <a:bodyPr>
            <a:spAutoFit/>
          </a:bodyPr>
          <a:lstStyle/>
          <a:p>
            <a:r>
              <a:rPr lang="es-MX" dirty="0">
                <a:solidFill>
                  <a:srgbClr val="FF0000"/>
                </a:solidFill>
              </a:rPr>
              <a:t>Trata de mejorarla esta muy simple puede tener la bandera atrás como transparencia</a:t>
            </a:r>
          </a:p>
        </p:txBody>
      </p:sp>
      <p:sp>
        <p:nvSpPr>
          <p:cNvPr id="6" name="CuadroTexto 5"/>
          <p:cNvSpPr txBox="1"/>
          <p:nvPr/>
        </p:nvSpPr>
        <p:spPr>
          <a:xfrm>
            <a:off x="467544" y="1412776"/>
            <a:ext cx="7423722" cy="5109092"/>
          </a:xfrm>
          <a:prstGeom prst="rect">
            <a:avLst/>
          </a:prstGeom>
          <a:noFill/>
        </p:spPr>
        <p:txBody>
          <a:bodyPr wrap="square" rtlCol="0">
            <a:spAutoFit/>
          </a:bodyPr>
          <a:lstStyle/>
          <a:p>
            <a:r>
              <a:rPr lang="es-ES" sz="2000" b="1" dirty="0" smtClean="0"/>
              <a:t>- Cuenta Corriente</a:t>
            </a:r>
          </a:p>
          <a:p>
            <a:endParaRPr lang="es-ES" dirty="0"/>
          </a:p>
          <a:p>
            <a:r>
              <a:rPr lang="es-ES" b="1" i="1" dirty="0" smtClean="0"/>
              <a:t>Exportaciones de Bienes/Servicios y Recibos de ingresos</a:t>
            </a:r>
          </a:p>
          <a:p>
            <a:r>
              <a:rPr lang="es-ES" dirty="0"/>
              <a:t> </a:t>
            </a:r>
            <a:r>
              <a:rPr lang="es-ES" dirty="0" smtClean="0"/>
              <a:t>        Bienes</a:t>
            </a:r>
          </a:p>
          <a:p>
            <a:r>
              <a:rPr lang="es-ES" dirty="0"/>
              <a:t> </a:t>
            </a:r>
            <a:r>
              <a:rPr lang="es-ES" dirty="0" smtClean="0"/>
              <a:t>        Servicios</a:t>
            </a:r>
          </a:p>
          <a:p>
            <a:r>
              <a:rPr lang="es-ES" dirty="0"/>
              <a:t> </a:t>
            </a:r>
            <a:r>
              <a:rPr lang="es-ES" dirty="0" smtClean="0"/>
              <a:t>                Transferencias por ventas al ejército de EUA</a:t>
            </a:r>
          </a:p>
          <a:p>
            <a:r>
              <a:rPr lang="es-ES" dirty="0"/>
              <a:t> </a:t>
            </a:r>
            <a:r>
              <a:rPr lang="es-ES" dirty="0" smtClean="0"/>
              <a:t>                Viajes</a:t>
            </a:r>
          </a:p>
          <a:p>
            <a:r>
              <a:rPr lang="es-ES" dirty="0"/>
              <a:t> </a:t>
            </a:r>
            <a:r>
              <a:rPr lang="es-ES" dirty="0" smtClean="0"/>
              <a:t>                Tarifas de pasajeros</a:t>
            </a:r>
          </a:p>
          <a:p>
            <a:r>
              <a:rPr lang="es-ES" dirty="0"/>
              <a:t> </a:t>
            </a:r>
            <a:r>
              <a:rPr lang="es-ES" dirty="0" smtClean="0"/>
              <a:t>                Otros transportes</a:t>
            </a:r>
          </a:p>
          <a:p>
            <a:r>
              <a:rPr lang="es-ES" dirty="0"/>
              <a:t> </a:t>
            </a:r>
            <a:r>
              <a:rPr lang="es-ES" dirty="0" smtClean="0"/>
              <a:t>                Honorarios y licencias</a:t>
            </a:r>
          </a:p>
          <a:p>
            <a:r>
              <a:rPr lang="es-ES" dirty="0"/>
              <a:t> </a:t>
            </a:r>
            <a:r>
              <a:rPr lang="es-ES" dirty="0" smtClean="0"/>
              <a:t>                Otros servicios privados</a:t>
            </a:r>
          </a:p>
          <a:p>
            <a:r>
              <a:rPr lang="es-ES" dirty="0"/>
              <a:t> </a:t>
            </a:r>
            <a:r>
              <a:rPr lang="es-ES" dirty="0" smtClean="0"/>
              <a:t>                Servicios misceláneos de EUA</a:t>
            </a:r>
          </a:p>
          <a:p>
            <a:r>
              <a:rPr lang="es-ES" dirty="0" smtClean="0"/>
              <a:t>         Recibos de ingresos</a:t>
            </a:r>
          </a:p>
          <a:p>
            <a:r>
              <a:rPr lang="es-ES" dirty="0"/>
              <a:t> </a:t>
            </a:r>
            <a:r>
              <a:rPr lang="es-ES" dirty="0" smtClean="0"/>
              <a:t>                Recibos de ingresos de activos de EUA en el exterior</a:t>
            </a:r>
          </a:p>
          <a:p>
            <a:r>
              <a:rPr lang="es-ES" dirty="0"/>
              <a:t> </a:t>
            </a:r>
            <a:r>
              <a:rPr lang="es-ES" dirty="0" smtClean="0"/>
              <a:t>                      Recibos de Inversión directa</a:t>
            </a:r>
          </a:p>
          <a:p>
            <a:r>
              <a:rPr lang="es-ES" dirty="0"/>
              <a:t> </a:t>
            </a:r>
            <a:r>
              <a:rPr lang="es-ES" dirty="0" smtClean="0"/>
              <a:t>                      Otros recibos privados</a:t>
            </a:r>
          </a:p>
          <a:p>
            <a:r>
              <a:rPr lang="es-ES" dirty="0"/>
              <a:t> </a:t>
            </a:r>
            <a:r>
              <a:rPr lang="es-ES" dirty="0" smtClean="0"/>
              <a:t>                      Recibos del gobierno de EUA</a:t>
            </a:r>
          </a:p>
          <a:p>
            <a:r>
              <a:rPr lang="es-ES" dirty="0"/>
              <a:t> </a:t>
            </a:r>
            <a:r>
              <a:rPr lang="es-ES" dirty="0" smtClean="0"/>
              <a:t>                Compensación de empleados</a:t>
            </a:r>
            <a:endParaRPr lang="es-ES" dirty="0"/>
          </a:p>
        </p:txBody>
      </p:sp>
      <p:sp>
        <p:nvSpPr>
          <p:cNvPr id="7" name="CuadroTexto 6"/>
          <p:cNvSpPr txBox="1"/>
          <p:nvPr/>
        </p:nvSpPr>
        <p:spPr>
          <a:xfrm>
            <a:off x="460646" y="1340768"/>
            <a:ext cx="7423722" cy="5386091"/>
          </a:xfrm>
          <a:prstGeom prst="rect">
            <a:avLst/>
          </a:prstGeom>
          <a:noFill/>
        </p:spPr>
        <p:txBody>
          <a:bodyPr wrap="square" rtlCol="0">
            <a:spAutoFit/>
          </a:bodyPr>
          <a:lstStyle/>
          <a:p>
            <a:r>
              <a:rPr lang="es-ES" sz="2000" b="1" dirty="0" smtClean="0"/>
              <a:t>- Cuenta Corriente</a:t>
            </a:r>
          </a:p>
          <a:p>
            <a:endParaRPr lang="es-ES" dirty="0"/>
          </a:p>
          <a:p>
            <a:r>
              <a:rPr lang="es-ES" b="1" i="1" dirty="0" smtClean="0"/>
              <a:t>Importaciones de bienes/servicios y pago de los ingresos (A los activos en EUA en posesión de extranjeros)</a:t>
            </a:r>
          </a:p>
          <a:p>
            <a:r>
              <a:rPr lang="es-ES" dirty="0"/>
              <a:t> </a:t>
            </a:r>
            <a:r>
              <a:rPr lang="es-ES" dirty="0" smtClean="0"/>
              <a:t>        Bienes</a:t>
            </a:r>
          </a:p>
          <a:p>
            <a:r>
              <a:rPr lang="es-ES" dirty="0"/>
              <a:t> </a:t>
            </a:r>
            <a:r>
              <a:rPr lang="es-ES" dirty="0" smtClean="0"/>
              <a:t>        Servicios</a:t>
            </a:r>
          </a:p>
          <a:p>
            <a:r>
              <a:rPr lang="es-ES" dirty="0"/>
              <a:t> </a:t>
            </a:r>
            <a:r>
              <a:rPr lang="es-ES" dirty="0" smtClean="0"/>
              <a:t>                Gastos directos de la defensa</a:t>
            </a:r>
          </a:p>
          <a:p>
            <a:r>
              <a:rPr lang="es-ES" dirty="0"/>
              <a:t> </a:t>
            </a:r>
            <a:r>
              <a:rPr lang="es-ES" dirty="0" smtClean="0"/>
              <a:t>                Viajes</a:t>
            </a:r>
          </a:p>
          <a:p>
            <a:r>
              <a:rPr lang="es-ES" dirty="0"/>
              <a:t> </a:t>
            </a:r>
            <a:r>
              <a:rPr lang="es-ES" dirty="0" smtClean="0"/>
              <a:t>                Tarifas de pasajeros</a:t>
            </a:r>
          </a:p>
          <a:p>
            <a:r>
              <a:rPr lang="es-ES" dirty="0"/>
              <a:t> </a:t>
            </a:r>
            <a:r>
              <a:rPr lang="es-ES" dirty="0" smtClean="0"/>
              <a:t>                Otros transportes</a:t>
            </a:r>
          </a:p>
          <a:p>
            <a:r>
              <a:rPr lang="es-ES" dirty="0"/>
              <a:t> </a:t>
            </a:r>
            <a:r>
              <a:rPr lang="es-ES" dirty="0" smtClean="0"/>
              <a:t>                Honorarios y licencias</a:t>
            </a:r>
          </a:p>
          <a:p>
            <a:r>
              <a:rPr lang="es-ES" dirty="0"/>
              <a:t> </a:t>
            </a:r>
            <a:r>
              <a:rPr lang="es-ES" dirty="0" smtClean="0"/>
              <a:t>                Otros servicios privados</a:t>
            </a:r>
          </a:p>
          <a:p>
            <a:r>
              <a:rPr lang="es-ES" dirty="0"/>
              <a:t> </a:t>
            </a:r>
            <a:r>
              <a:rPr lang="es-ES" dirty="0" smtClean="0"/>
              <a:t>                Servicios misceláneos de EUA</a:t>
            </a:r>
          </a:p>
          <a:p>
            <a:r>
              <a:rPr lang="es-ES" dirty="0" smtClean="0"/>
              <a:t>         Pagos de ingresos</a:t>
            </a:r>
          </a:p>
          <a:p>
            <a:r>
              <a:rPr lang="es-ES" dirty="0"/>
              <a:t> </a:t>
            </a:r>
            <a:r>
              <a:rPr lang="es-ES" dirty="0" smtClean="0"/>
              <a:t>                Pagos de ingresos de activos de EUA en el exterior</a:t>
            </a:r>
          </a:p>
          <a:p>
            <a:r>
              <a:rPr lang="es-ES" dirty="0"/>
              <a:t> </a:t>
            </a:r>
            <a:r>
              <a:rPr lang="es-ES" dirty="0" smtClean="0"/>
              <a:t>                        Pagos de Inversión directa</a:t>
            </a:r>
          </a:p>
          <a:p>
            <a:r>
              <a:rPr lang="es-ES" dirty="0"/>
              <a:t> </a:t>
            </a:r>
            <a:r>
              <a:rPr lang="es-ES" dirty="0" smtClean="0"/>
              <a:t>                        Otros recibos privados</a:t>
            </a:r>
          </a:p>
          <a:p>
            <a:r>
              <a:rPr lang="es-ES" dirty="0"/>
              <a:t> </a:t>
            </a:r>
            <a:r>
              <a:rPr lang="es-ES" dirty="0" smtClean="0"/>
              <a:t>                        Pagos del gobierno de EUA</a:t>
            </a:r>
          </a:p>
          <a:p>
            <a:r>
              <a:rPr lang="es-ES" dirty="0"/>
              <a:t> </a:t>
            </a:r>
            <a:r>
              <a:rPr lang="es-ES" dirty="0" smtClean="0"/>
              <a:t>                Compensación de empleados        </a:t>
            </a:r>
            <a:endParaRPr lang="es-ES" dirty="0"/>
          </a:p>
        </p:txBody>
      </p:sp>
      <p:sp>
        <p:nvSpPr>
          <p:cNvPr id="8" name="CuadroTexto 7"/>
          <p:cNvSpPr txBox="1"/>
          <p:nvPr/>
        </p:nvSpPr>
        <p:spPr>
          <a:xfrm>
            <a:off x="467544" y="1582921"/>
            <a:ext cx="7423722" cy="2062103"/>
          </a:xfrm>
          <a:prstGeom prst="rect">
            <a:avLst/>
          </a:prstGeom>
          <a:noFill/>
        </p:spPr>
        <p:txBody>
          <a:bodyPr wrap="square" rtlCol="0">
            <a:spAutoFit/>
          </a:bodyPr>
          <a:lstStyle/>
          <a:p>
            <a:endParaRPr lang="es-ES" sz="2000" b="1" dirty="0" smtClean="0"/>
          </a:p>
          <a:p>
            <a:endParaRPr lang="es-ES" dirty="0"/>
          </a:p>
          <a:p>
            <a:r>
              <a:rPr lang="es-ES" b="1" i="1" dirty="0" smtClean="0"/>
              <a:t>Transferencias corrientes unilaterales netas</a:t>
            </a:r>
          </a:p>
          <a:p>
            <a:r>
              <a:rPr lang="es-ES" dirty="0"/>
              <a:t> </a:t>
            </a:r>
            <a:r>
              <a:rPr lang="es-ES" dirty="0" smtClean="0"/>
              <a:t>        Donaciones del gobierno de EUA</a:t>
            </a:r>
          </a:p>
          <a:p>
            <a:r>
              <a:rPr lang="es-ES" dirty="0"/>
              <a:t> </a:t>
            </a:r>
            <a:r>
              <a:rPr lang="es-ES" dirty="0" smtClean="0"/>
              <a:t>        Pensiones y otras transferencias del gobierno de EUA</a:t>
            </a:r>
          </a:p>
          <a:p>
            <a:r>
              <a:rPr lang="es-ES" dirty="0" smtClean="0"/>
              <a:t>         Remesas privadas y otras remesas</a:t>
            </a:r>
          </a:p>
          <a:p>
            <a:r>
              <a:rPr lang="es-ES" dirty="0"/>
              <a:t> </a:t>
            </a:r>
            <a:r>
              <a:rPr lang="es-ES" dirty="0" smtClean="0"/>
              <a:t>        </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xit" presetSubtype="0" fill="hold" grpId="1" nodeType="clickEffect">
                                  <p:stCondLst>
                                    <p:cond delay="0"/>
                                  </p:stCondLst>
                                  <p:childTnLst>
                                    <p:animEffect transition="out" filter="fade">
                                      <p:cBhvr>
                                        <p:cTn id="14" dur="1000"/>
                                        <p:tgtEl>
                                          <p:spTgt spid="6"/>
                                        </p:tgtEl>
                                      </p:cBhvr>
                                    </p:animEffect>
                                    <p:anim calcmode="lin" valueType="num">
                                      <p:cBhvr>
                                        <p:cTn id="15" dur="1000"/>
                                        <p:tgtEl>
                                          <p:spTgt spid="6"/>
                                        </p:tgtEl>
                                        <p:attrNameLst>
                                          <p:attrName>ppt_x</p:attrName>
                                        </p:attrNameLst>
                                      </p:cBhvr>
                                      <p:tavLst>
                                        <p:tav tm="0">
                                          <p:val>
                                            <p:strVal val="ppt_x"/>
                                          </p:val>
                                        </p:tav>
                                        <p:tav tm="100000">
                                          <p:val>
                                            <p:strVal val="ppt_x"/>
                                          </p:val>
                                        </p:tav>
                                      </p:tavLst>
                                    </p:anim>
                                    <p:anim calcmode="lin" valueType="num">
                                      <p:cBhvr>
                                        <p:cTn id="16" dur="100" decel="100000"/>
                                        <p:tgtEl>
                                          <p:spTgt spid="6"/>
                                        </p:tgtEl>
                                        <p:attrNameLst>
                                          <p:attrName>ppt_y</p:attrName>
                                        </p:attrNameLst>
                                      </p:cBhvr>
                                      <p:tavLst>
                                        <p:tav tm="0">
                                          <p:val>
                                            <p:strVal val="ppt_y"/>
                                          </p:val>
                                        </p:tav>
                                        <p:tav tm="100000">
                                          <p:val>
                                            <p:strVal val="ppt_y-.03"/>
                                          </p:val>
                                        </p:tav>
                                      </p:tavLst>
                                    </p:anim>
                                    <p:anim calcmode="lin" valueType="num">
                                      <p:cBhvr>
                                        <p:cTn id="17" dur="900" accel="100000">
                                          <p:stCondLst>
                                            <p:cond delay="100"/>
                                          </p:stCondLst>
                                        </p:cTn>
                                        <p:tgtEl>
                                          <p:spTgt spid="6"/>
                                        </p:tgtEl>
                                        <p:attrNameLst>
                                          <p:attrName>ppt_y</p:attrName>
                                        </p:attrNameLst>
                                      </p:cBhvr>
                                      <p:tavLst>
                                        <p:tav tm="0">
                                          <p:val>
                                            <p:strVal val="ppt_y"/>
                                          </p:val>
                                        </p:tav>
                                        <p:tav tm="100000">
                                          <p:val>
                                            <p:strVal val="ppt_y+1"/>
                                          </p:val>
                                        </p:tav>
                                      </p:tavLst>
                                    </p:anim>
                                    <p:set>
                                      <p:cBhvr>
                                        <p:cTn id="18" dur="1" fill="hold">
                                          <p:stCondLst>
                                            <p:cond delay="999"/>
                                          </p:stCondLst>
                                        </p:cTn>
                                        <p:tgtEl>
                                          <p:spTgt spid="6"/>
                                        </p:tgtEl>
                                        <p:attrNameLst>
                                          <p:attrName>style.visibility</p:attrName>
                                        </p:attrNameLst>
                                      </p:cBhvr>
                                      <p:to>
                                        <p:strVal val="hidden"/>
                                      </p:to>
                                    </p:set>
                                  </p:childTnLst>
                                </p:cTn>
                              </p:par>
                              <p:par>
                                <p:cTn id="19" presetID="3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900" decel="100000" fill="hold"/>
                                        <p:tgtEl>
                                          <p:spTgt spid="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xit" presetSubtype="0" fill="hold" grpId="1" nodeType="clickEffect">
                                  <p:stCondLst>
                                    <p:cond delay="0"/>
                                  </p:stCondLst>
                                  <p:childTnLst>
                                    <p:animEffect transition="out" filter="fade">
                                      <p:cBhvr>
                                        <p:cTn id="28" dur="1000"/>
                                        <p:tgtEl>
                                          <p:spTgt spid="7"/>
                                        </p:tgtEl>
                                      </p:cBhvr>
                                    </p:animEffect>
                                    <p:anim calcmode="lin" valueType="num">
                                      <p:cBhvr>
                                        <p:cTn id="29" dur="1000"/>
                                        <p:tgtEl>
                                          <p:spTgt spid="7"/>
                                        </p:tgtEl>
                                        <p:attrNameLst>
                                          <p:attrName>ppt_x</p:attrName>
                                        </p:attrNameLst>
                                      </p:cBhvr>
                                      <p:tavLst>
                                        <p:tav tm="0">
                                          <p:val>
                                            <p:strVal val="ppt_x"/>
                                          </p:val>
                                        </p:tav>
                                        <p:tav tm="100000">
                                          <p:val>
                                            <p:strVal val="ppt_x"/>
                                          </p:val>
                                        </p:tav>
                                      </p:tavLst>
                                    </p:anim>
                                    <p:anim calcmode="lin" valueType="num">
                                      <p:cBhvr>
                                        <p:cTn id="30" dur="100" decel="100000"/>
                                        <p:tgtEl>
                                          <p:spTgt spid="7"/>
                                        </p:tgtEl>
                                        <p:attrNameLst>
                                          <p:attrName>ppt_y</p:attrName>
                                        </p:attrNameLst>
                                      </p:cBhvr>
                                      <p:tavLst>
                                        <p:tav tm="0">
                                          <p:val>
                                            <p:strVal val="ppt_y"/>
                                          </p:val>
                                        </p:tav>
                                        <p:tav tm="100000">
                                          <p:val>
                                            <p:strVal val="ppt_y-.03"/>
                                          </p:val>
                                        </p:tav>
                                      </p:tavLst>
                                    </p:anim>
                                    <p:anim calcmode="lin" valueType="num">
                                      <p:cBhvr>
                                        <p:cTn id="31" dur="900" accel="100000">
                                          <p:stCondLst>
                                            <p:cond delay="100"/>
                                          </p:stCondLst>
                                        </p:cTn>
                                        <p:tgtEl>
                                          <p:spTgt spid="7"/>
                                        </p:tgtEl>
                                        <p:attrNameLst>
                                          <p:attrName>ppt_y</p:attrName>
                                        </p:attrNameLst>
                                      </p:cBhvr>
                                      <p:tavLst>
                                        <p:tav tm="0">
                                          <p:val>
                                            <p:strVal val="ppt_y"/>
                                          </p:val>
                                        </p:tav>
                                        <p:tav tm="100000">
                                          <p:val>
                                            <p:strVal val="ppt_y+1"/>
                                          </p:val>
                                        </p:tav>
                                      </p:tavLst>
                                    </p:anim>
                                    <p:set>
                                      <p:cBhvr>
                                        <p:cTn id="32" dur="1" fill="hold">
                                          <p:stCondLst>
                                            <p:cond delay="999"/>
                                          </p:stCondLst>
                                        </p:cTn>
                                        <p:tgtEl>
                                          <p:spTgt spid="7"/>
                                        </p:tgtEl>
                                        <p:attrNameLst>
                                          <p:attrName>style.visibility</p:attrName>
                                        </p:attrNameLst>
                                      </p:cBhvr>
                                      <p:to>
                                        <p:strVal val="hidden"/>
                                      </p:to>
                                    </p:set>
                                  </p:childTnLst>
                                </p:cTn>
                              </p:par>
                              <p:par>
                                <p:cTn id="33" presetID="37"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900" decel="100000" fill="hold"/>
                                        <p:tgtEl>
                                          <p:spTgt spid="8"/>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exit" presetSubtype="0" fill="hold" grpId="1" nodeType="clickEffect">
                                  <p:stCondLst>
                                    <p:cond delay="0"/>
                                  </p:stCondLst>
                                  <p:childTnLst>
                                    <p:animEffect transition="out" filter="fade">
                                      <p:cBhvr>
                                        <p:cTn id="42" dur="1000"/>
                                        <p:tgtEl>
                                          <p:spTgt spid="8"/>
                                        </p:tgtEl>
                                      </p:cBhvr>
                                    </p:animEffect>
                                    <p:anim calcmode="lin" valueType="num">
                                      <p:cBhvr>
                                        <p:cTn id="43" dur="1000"/>
                                        <p:tgtEl>
                                          <p:spTgt spid="8"/>
                                        </p:tgtEl>
                                        <p:attrNameLst>
                                          <p:attrName>ppt_x</p:attrName>
                                        </p:attrNameLst>
                                      </p:cBhvr>
                                      <p:tavLst>
                                        <p:tav tm="0">
                                          <p:val>
                                            <p:strVal val="ppt_x"/>
                                          </p:val>
                                        </p:tav>
                                        <p:tav tm="100000">
                                          <p:val>
                                            <p:strVal val="ppt_x"/>
                                          </p:val>
                                        </p:tav>
                                      </p:tavLst>
                                    </p:anim>
                                    <p:anim calcmode="lin" valueType="num">
                                      <p:cBhvr>
                                        <p:cTn id="44" dur="100" decel="100000"/>
                                        <p:tgtEl>
                                          <p:spTgt spid="8"/>
                                        </p:tgtEl>
                                        <p:attrNameLst>
                                          <p:attrName>ppt_y</p:attrName>
                                        </p:attrNameLst>
                                      </p:cBhvr>
                                      <p:tavLst>
                                        <p:tav tm="0">
                                          <p:val>
                                            <p:strVal val="ppt_y"/>
                                          </p:val>
                                        </p:tav>
                                        <p:tav tm="100000">
                                          <p:val>
                                            <p:strVal val="ppt_y-.03"/>
                                          </p:val>
                                        </p:tav>
                                      </p:tavLst>
                                    </p:anim>
                                    <p:anim calcmode="lin" valueType="num">
                                      <p:cBhvr>
                                        <p:cTn id="45" dur="900" accel="100000">
                                          <p:stCondLst>
                                            <p:cond delay="100"/>
                                          </p:stCondLst>
                                        </p:cTn>
                                        <p:tgtEl>
                                          <p:spTgt spid="8"/>
                                        </p:tgtEl>
                                        <p:attrNameLst>
                                          <p:attrName>ppt_y</p:attrName>
                                        </p:attrNameLst>
                                      </p:cBhvr>
                                      <p:tavLst>
                                        <p:tav tm="0">
                                          <p:val>
                                            <p:strVal val="ppt_y"/>
                                          </p:val>
                                        </p:tav>
                                        <p:tav tm="100000">
                                          <p:val>
                                            <p:strVal val="ppt_y+1"/>
                                          </p:val>
                                        </p:tav>
                                      </p:tavLst>
                                    </p:anim>
                                    <p:set>
                                      <p:cBhvr>
                                        <p:cTn id="46"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Título 3"/>
          <p:cNvSpPr>
            <a:spLocks noGrp="1"/>
          </p:cNvSpPr>
          <p:nvPr>
            <p:ph type="title"/>
          </p:nvPr>
        </p:nvSpPr>
        <p:spPr>
          <a:xfrm>
            <a:off x="457200" y="44624"/>
            <a:ext cx="8229600" cy="1143000"/>
          </a:xfrm>
        </p:spPr>
        <p:txBody>
          <a:bodyPr/>
          <a:lstStyle/>
          <a:p>
            <a:pPr>
              <a:defRPr/>
            </a:pPr>
            <a:r>
              <a:rPr lang="es-MX" sz="4000" dirty="0" smtClean="0"/>
              <a:t>Balanza de pagos EUA</a:t>
            </a:r>
          </a:p>
        </p:txBody>
      </p:sp>
      <p:pic>
        <p:nvPicPr>
          <p:cNvPr id="460803" name="Imagen 5"/>
          <p:cNvPicPr>
            <a:picLocks noChangeAspect="1"/>
          </p:cNvPicPr>
          <p:nvPr/>
        </p:nvPicPr>
        <p:blipFill>
          <a:blip r:embed="rId3">
            <a:alphaModFix amt="18000"/>
          </a:blip>
          <a:srcRect/>
          <a:stretch>
            <a:fillRect/>
          </a:stretch>
        </p:blipFill>
        <p:spPr bwMode="auto">
          <a:xfrm>
            <a:off x="4420" y="1288676"/>
            <a:ext cx="9144000" cy="5569324"/>
          </a:xfrm>
          <a:prstGeom prst="rect">
            <a:avLst/>
          </a:prstGeom>
          <a:noFill/>
          <a:ln w="9525">
            <a:noFill/>
            <a:miter lim="800000"/>
            <a:headEnd/>
            <a:tailEnd/>
          </a:ln>
        </p:spPr>
      </p:pic>
      <p:sp>
        <p:nvSpPr>
          <p:cNvPr id="9" name="CuadroTexto 8"/>
          <p:cNvSpPr txBox="1"/>
          <p:nvPr/>
        </p:nvSpPr>
        <p:spPr>
          <a:xfrm>
            <a:off x="539552" y="1468515"/>
            <a:ext cx="8352928" cy="5416869"/>
          </a:xfrm>
          <a:prstGeom prst="rect">
            <a:avLst/>
          </a:prstGeom>
          <a:noFill/>
        </p:spPr>
        <p:txBody>
          <a:bodyPr wrap="square" rtlCol="0">
            <a:spAutoFit/>
          </a:bodyPr>
          <a:lstStyle/>
          <a:p>
            <a:r>
              <a:rPr lang="es-ES" sz="2000" b="1" dirty="0" smtClean="0"/>
              <a:t>- Cuenta Capital</a:t>
            </a:r>
            <a:endParaRPr lang="es-ES" dirty="0"/>
          </a:p>
          <a:p>
            <a:r>
              <a:rPr lang="es-ES" b="1" i="1" dirty="0" smtClean="0"/>
              <a:t>Transacciones netas de la cuenta de capital</a:t>
            </a:r>
          </a:p>
          <a:p>
            <a:endParaRPr lang="es-ES" b="1" i="1" dirty="0"/>
          </a:p>
          <a:p>
            <a:pPr lvl="0"/>
            <a:r>
              <a:rPr lang="es-ES" sz="2000" b="1" dirty="0" smtClean="0">
                <a:solidFill>
                  <a:srgbClr val="000000"/>
                </a:solidFill>
              </a:rPr>
              <a:t>- Cuenta Financiera</a:t>
            </a:r>
            <a:endParaRPr lang="es-ES" b="1" i="1" dirty="0" smtClean="0"/>
          </a:p>
          <a:p>
            <a:r>
              <a:rPr lang="es-ES" b="1" i="1" dirty="0" smtClean="0"/>
              <a:t>Activos de EUA en el exterior, excluyendo derivados financieros</a:t>
            </a:r>
          </a:p>
          <a:p>
            <a:r>
              <a:rPr lang="es-ES" dirty="0"/>
              <a:t> </a:t>
            </a:r>
            <a:r>
              <a:rPr lang="es-ES" dirty="0" smtClean="0"/>
              <a:t>        Reserva de activos oficial de EUA</a:t>
            </a:r>
          </a:p>
          <a:p>
            <a:r>
              <a:rPr lang="es-ES" dirty="0"/>
              <a:t> </a:t>
            </a:r>
            <a:r>
              <a:rPr lang="es-ES" dirty="0" smtClean="0"/>
              <a:t>             Oro</a:t>
            </a:r>
          </a:p>
          <a:p>
            <a:r>
              <a:rPr lang="es-ES" dirty="0"/>
              <a:t> </a:t>
            </a:r>
            <a:r>
              <a:rPr lang="es-ES" dirty="0" smtClean="0"/>
              <a:t>             Derechos especiales de retiro</a:t>
            </a:r>
          </a:p>
          <a:p>
            <a:r>
              <a:rPr lang="es-ES" dirty="0"/>
              <a:t> </a:t>
            </a:r>
            <a:r>
              <a:rPr lang="es-ES" dirty="0" smtClean="0"/>
              <a:t>             Posición de las reservas en el FMI</a:t>
            </a:r>
          </a:p>
          <a:p>
            <a:r>
              <a:rPr lang="es-ES" dirty="0"/>
              <a:t> </a:t>
            </a:r>
            <a:r>
              <a:rPr lang="es-ES" dirty="0" smtClean="0"/>
              <a:t>             Moneda extranjera</a:t>
            </a:r>
          </a:p>
          <a:p>
            <a:r>
              <a:rPr lang="es-ES" dirty="0"/>
              <a:t> </a:t>
            </a:r>
            <a:r>
              <a:rPr lang="es-ES" dirty="0" smtClean="0"/>
              <a:t>        Activos del gobierno de EUA, sin las reservas oficiales</a:t>
            </a:r>
          </a:p>
          <a:p>
            <a:r>
              <a:rPr lang="es-ES" dirty="0"/>
              <a:t> </a:t>
            </a:r>
            <a:r>
              <a:rPr lang="es-ES" dirty="0" smtClean="0"/>
              <a:t>             Créditos de EUA y otros activos a largo plazo</a:t>
            </a:r>
          </a:p>
          <a:p>
            <a:r>
              <a:rPr lang="es-ES" dirty="0"/>
              <a:t> </a:t>
            </a:r>
            <a:r>
              <a:rPr lang="es-ES" dirty="0" smtClean="0"/>
              <a:t>             </a:t>
            </a:r>
            <a:r>
              <a:rPr lang="es-ES" dirty="0" err="1" smtClean="0"/>
              <a:t>Repagos</a:t>
            </a:r>
            <a:r>
              <a:rPr lang="es-ES" dirty="0" smtClean="0"/>
              <a:t> en créditos de EUA y otros activos a largo plazo</a:t>
            </a:r>
          </a:p>
          <a:p>
            <a:r>
              <a:rPr lang="es-ES" dirty="0"/>
              <a:t> </a:t>
            </a:r>
            <a:r>
              <a:rPr lang="es-ES" dirty="0" smtClean="0"/>
              <a:t>             Tenencias de moneda extranjera y activos de corto plazo de EUA</a:t>
            </a:r>
          </a:p>
          <a:p>
            <a:r>
              <a:rPr lang="es-ES" dirty="0" smtClean="0"/>
              <a:t>         Activos privados</a:t>
            </a:r>
          </a:p>
          <a:p>
            <a:r>
              <a:rPr lang="es-ES" dirty="0"/>
              <a:t> </a:t>
            </a:r>
            <a:r>
              <a:rPr lang="es-ES" dirty="0" smtClean="0"/>
              <a:t>             Inversión directa</a:t>
            </a:r>
          </a:p>
          <a:p>
            <a:r>
              <a:rPr lang="es-ES" dirty="0"/>
              <a:t> </a:t>
            </a:r>
            <a:r>
              <a:rPr lang="es-ES" dirty="0" smtClean="0"/>
              <a:t>             Títulos extranjeros (Acciones, títulos de deuda, etc.)</a:t>
            </a:r>
          </a:p>
          <a:p>
            <a:r>
              <a:rPr lang="es-ES" dirty="0"/>
              <a:t> </a:t>
            </a:r>
            <a:r>
              <a:rPr lang="es-ES" dirty="0" smtClean="0"/>
              <a:t>             Cobros de EUA diversos</a:t>
            </a:r>
          </a:p>
          <a:p>
            <a:r>
              <a:rPr lang="es-ES" dirty="0"/>
              <a:t> </a:t>
            </a:r>
            <a:r>
              <a:rPr lang="es-ES" dirty="0" smtClean="0"/>
              <a:t>        </a:t>
            </a:r>
            <a:endParaRPr lang="es-ES" dirty="0"/>
          </a:p>
        </p:txBody>
      </p:sp>
      <p:sp>
        <p:nvSpPr>
          <p:cNvPr id="10" name="CuadroTexto 9"/>
          <p:cNvSpPr txBox="1"/>
          <p:nvPr/>
        </p:nvSpPr>
        <p:spPr>
          <a:xfrm>
            <a:off x="539552" y="1468515"/>
            <a:ext cx="8676456" cy="4801315"/>
          </a:xfrm>
          <a:prstGeom prst="rect">
            <a:avLst/>
          </a:prstGeom>
          <a:noFill/>
        </p:spPr>
        <p:txBody>
          <a:bodyPr wrap="square" rtlCol="0">
            <a:spAutoFit/>
          </a:bodyPr>
          <a:lstStyle/>
          <a:p>
            <a:r>
              <a:rPr lang="es-ES" b="1" i="1" dirty="0" smtClean="0"/>
              <a:t>Activos de EUA en posesión de extranjeros, excluyendo derivados financieros</a:t>
            </a:r>
            <a:endParaRPr lang="es-ES" dirty="0" smtClean="0"/>
          </a:p>
          <a:p>
            <a:r>
              <a:rPr lang="es-ES" dirty="0" smtClean="0"/>
              <a:t>         Activos oficiales en EUA en posesión de extranjeros</a:t>
            </a:r>
          </a:p>
          <a:p>
            <a:r>
              <a:rPr lang="es-ES" dirty="0" smtClean="0"/>
              <a:t>              Títulos del gobierno</a:t>
            </a:r>
          </a:p>
          <a:p>
            <a:r>
              <a:rPr lang="es-ES" dirty="0"/>
              <a:t> </a:t>
            </a:r>
            <a:r>
              <a:rPr lang="es-ES" dirty="0" smtClean="0"/>
              <a:t>             Títulos del tesoro de EUA</a:t>
            </a:r>
          </a:p>
          <a:p>
            <a:r>
              <a:rPr lang="es-ES" dirty="0"/>
              <a:t> </a:t>
            </a:r>
            <a:r>
              <a:rPr lang="es-ES" dirty="0" smtClean="0"/>
              <a:t>             Otros pasivos del gobierno</a:t>
            </a:r>
          </a:p>
          <a:p>
            <a:r>
              <a:rPr lang="es-ES" dirty="0"/>
              <a:t> </a:t>
            </a:r>
            <a:r>
              <a:rPr lang="es-ES" dirty="0" smtClean="0"/>
              <a:t>             </a:t>
            </a:r>
            <a:r>
              <a:rPr lang="es-ES" sz="1600" dirty="0" smtClean="0"/>
              <a:t>Pasivos de EUA reportados por Bancos nacionales no incluidos en otras partidas</a:t>
            </a:r>
          </a:p>
          <a:p>
            <a:r>
              <a:rPr lang="es-ES" dirty="0" smtClean="0"/>
              <a:t>              Otros</a:t>
            </a:r>
          </a:p>
          <a:p>
            <a:r>
              <a:rPr lang="es-ES" dirty="0" smtClean="0"/>
              <a:t>         Otros activos </a:t>
            </a:r>
            <a:r>
              <a:rPr lang="es-ES" dirty="0"/>
              <a:t>de EUA en posesión de </a:t>
            </a:r>
            <a:r>
              <a:rPr lang="es-ES" dirty="0" smtClean="0"/>
              <a:t>extranjeros</a:t>
            </a:r>
          </a:p>
          <a:p>
            <a:r>
              <a:rPr lang="es-ES" dirty="0"/>
              <a:t> </a:t>
            </a:r>
            <a:r>
              <a:rPr lang="es-ES" dirty="0" smtClean="0"/>
              <a:t>             Inversión directa</a:t>
            </a:r>
          </a:p>
          <a:p>
            <a:r>
              <a:rPr lang="es-ES" dirty="0"/>
              <a:t> </a:t>
            </a:r>
            <a:r>
              <a:rPr lang="es-ES" dirty="0" smtClean="0"/>
              <a:t>             Títulos del tesoro de EUA</a:t>
            </a:r>
          </a:p>
          <a:p>
            <a:r>
              <a:rPr lang="es-ES" dirty="0" smtClean="0"/>
              <a:t>              Otros títulos, no del tesoro de EUA</a:t>
            </a:r>
          </a:p>
          <a:p>
            <a:r>
              <a:rPr lang="es-ES" dirty="0"/>
              <a:t> </a:t>
            </a:r>
            <a:r>
              <a:rPr lang="es-ES" dirty="0" smtClean="0"/>
              <a:t>             Moneda de EUA</a:t>
            </a:r>
          </a:p>
          <a:p>
            <a:r>
              <a:rPr lang="es-ES" dirty="0"/>
              <a:t> </a:t>
            </a:r>
            <a:r>
              <a:rPr lang="es-ES" dirty="0" smtClean="0"/>
              <a:t>             Pasivos de EUA diversos</a:t>
            </a:r>
          </a:p>
          <a:p>
            <a:r>
              <a:rPr lang="es-ES" b="1" i="1" dirty="0" smtClean="0"/>
              <a:t>Derivados financieros netos</a:t>
            </a:r>
          </a:p>
          <a:p>
            <a:endParaRPr lang="es-ES" b="1" i="1" dirty="0"/>
          </a:p>
          <a:p>
            <a:r>
              <a:rPr lang="es-ES" sz="2000" b="1" dirty="0" smtClean="0"/>
              <a:t>- Discrepancias estadísticas. (Errores y Omisiones)</a:t>
            </a:r>
            <a:endParaRPr lang="es-ES" sz="2000" b="1" dirty="0"/>
          </a:p>
        </p:txBody>
      </p:sp>
    </p:spTree>
    <p:extLst>
      <p:ext uri="{BB962C8B-B14F-4D97-AF65-F5344CB8AC3E}">
        <p14:creationId xmlns:p14="http://schemas.microsoft.com/office/powerpoint/2010/main" val="34882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xit" presetSubtype="0" fill="hold" grpId="1" nodeType="clickEffect">
                                  <p:stCondLst>
                                    <p:cond delay="0"/>
                                  </p:stCondLst>
                                  <p:childTnLst>
                                    <p:animEffect transition="out" filter="fade">
                                      <p:cBhvr>
                                        <p:cTn id="14" dur="1000"/>
                                        <p:tgtEl>
                                          <p:spTgt spid="9"/>
                                        </p:tgtEl>
                                      </p:cBhvr>
                                    </p:animEffect>
                                    <p:anim calcmode="lin" valueType="num">
                                      <p:cBhvr>
                                        <p:cTn id="15" dur="1000"/>
                                        <p:tgtEl>
                                          <p:spTgt spid="9"/>
                                        </p:tgtEl>
                                        <p:attrNameLst>
                                          <p:attrName>ppt_x</p:attrName>
                                        </p:attrNameLst>
                                      </p:cBhvr>
                                      <p:tavLst>
                                        <p:tav tm="0">
                                          <p:val>
                                            <p:strVal val="ppt_x"/>
                                          </p:val>
                                        </p:tav>
                                        <p:tav tm="100000">
                                          <p:val>
                                            <p:strVal val="ppt_x"/>
                                          </p:val>
                                        </p:tav>
                                      </p:tavLst>
                                    </p:anim>
                                    <p:anim calcmode="lin" valueType="num">
                                      <p:cBhvr>
                                        <p:cTn id="16" dur="100" decel="100000"/>
                                        <p:tgtEl>
                                          <p:spTgt spid="9"/>
                                        </p:tgtEl>
                                        <p:attrNameLst>
                                          <p:attrName>ppt_y</p:attrName>
                                        </p:attrNameLst>
                                      </p:cBhvr>
                                      <p:tavLst>
                                        <p:tav tm="0">
                                          <p:val>
                                            <p:strVal val="ppt_y"/>
                                          </p:val>
                                        </p:tav>
                                        <p:tav tm="100000">
                                          <p:val>
                                            <p:strVal val="ppt_y-.03"/>
                                          </p:val>
                                        </p:tav>
                                      </p:tavLst>
                                    </p:anim>
                                    <p:anim calcmode="lin" valueType="num">
                                      <p:cBhvr>
                                        <p:cTn id="17" dur="900" accel="100000">
                                          <p:stCondLst>
                                            <p:cond delay="100"/>
                                          </p:stCondLst>
                                        </p:cTn>
                                        <p:tgtEl>
                                          <p:spTgt spid="9"/>
                                        </p:tgtEl>
                                        <p:attrNameLst>
                                          <p:attrName>ppt_y</p:attrName>
                                        </p:attrNameLst>
                                      </p:cBhvr>
                                      <p:tavLst>
                                        <p:tav tm="0">
                                          <p:val>
                                            <p:strVal val="ppt_y"/>
                                          </p:val>
                                        </p:tav>
                                        <p:tav tm="100000">
                                          <p:val>
                                            <p:strVal val="ppt_y+1"/>
                                          </p:val>
                                        </p:tav>
                                      </p:tavLst>
                                    </p:anim>
                                    <p:set>
                                      <p:cBhvr>
                                        <p:cTn id="18" dur="1" fill="hold">
                                          <p:stCondLst>
                                            <p:cond delay="999"/>
                                          </p:stCondLst>
                                        </p:cTn>
                                        <p:tgtEl>
                                          <p:spTgt spid="9"/>
                                        </p:tgtEl>
                                        <p:attrNameLst>
                                          <p:attrName>style.visibility</p:attrName>
                                        </p:attrNameLst>
                                      </p:cBhvr>
                                      <p:to>
                                        <p:strVal val="hidden"/>
                                      </p:to>
                                    </p:set>
                                  </p:childTnLst>
                                </p:cTn>
                              </p:par>
                              <p:par>
                                <p:cTn id="19" presetID="37"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900" decel="100000" fill="hold"/>
                                        <p:tgtEl>
                                          <p:spTgt spid="10"/>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0" name="Imagen 2"/>
          <p:cNvPicPr>
            <a:picLocks noChangeAspect="1"/>
          </p:cNvPicPr>
          <p:nvPr/>
        </p:nvPicPr>
        <p:blipFill>
          <a:blip r:embed="rId3">
            <a:alphaModFix amt="18000"/>
          </a:blip>
          <a:srcRect/>
          <a:stretch>
            <a:fillRect/>
          </a:stretch>
        </p:blipFill>
        <p:spPr bwMode="auto">
          <a:xfrm>
            <a:off x="30977" y="1175545"/>
            <a:ext cx="9144000" cy="5688632"/>
          </a:xfrm>
          <a:prstGeom prst="rect">
            <a:avLst/>
          </a:prstGeom>
          <a:noFill/>
          <a:ln w="9525">
            <a:noFill/>
            <a:miter lim="800000"/>
            <a:headEnd/>
            <a:tailEnd/>
          </a:ln>
        </p:spPr>
      </p:pic>
      <p:sp>
        <p:nvSpPr>
          <p:cNvPr id="2" name="Rectángulo 1"/>
          <p:cNvSpPr/>
          <p:nvPr/>
        </p:nvSpPr>
        <p:spPr>
          <a:xfrm>
            <a:off x="1043608" y="1844824"/>
            <a:ext cx="5382344" cy="4154983"/>
          </a:xfrm>
          <a:prstGeom prst="rect">
            <a:avLst/>
          </a:prstGeom>
        </p:spPr>
        <p:txBody>
          <a:bodyPr wrap="square">
            <a:spAutoFit/>
          </a:bodyPr>
          <a:lstStyle/>
          <a:p>
            <a:pPr marL="342900" indent="-342900">
              <a:buFontTx/>
              <a:buChar char="-"/>
            </a:pPr>
            <a:r>
              <a:rPr lang="es-ES" sz="2400" b="1" dirty="0" smtClean="0"/>
              <a:t>Cuenta Corriente</a:t>
            </a:r>
          </a:p>
          <a:p>
            <a:pPr marL="342900" indent="-342900">
              <a:buFontTx/>
              <a:buChar char="-"/>
            </a:pPr>
            <a:endParaRPr lang="en-US" sz="2400" dirty="0"/>
          </a:p>
          <a:p>
            <a:r>
              <a:rPr lang="es-ES" sz="2400" b="1" i="1" dirty="0"/>
              <a:t>Ingresos</a:t>
            </a:r>
            <a:endParaRPr lang="en-US" sz="2400" dirty="0"/>
          </a:p>
          <a:p>
            <a:r>
              <a:rPr lang="es-ES" sz="2400" dirty="0"/>
              <a:t>         Exportación de mercancías</a:t>
            </a:r>
            <a:endParaRPr lang="en-US" sz="2400" dirty="0"/>
          </a:p>
          <a:p>
            <a:r>
              <a:rPr lang="es-ES" sz="2400" dirty="0"/>
              <a:t>         Servicios no factoriales</a:t>
            </a:r>
            <a:endParaRPr lang="en-US" sz="2400" dirty="0"/>
          </a:p>
          <a:p>
            <a:r>
              <a:rPr lang="es-ES" sz="2400" dirty="0"/>
              <a:t>                 Viajeros internacionales</a:t>
            </a:r>
            <a:endParaRPr lang="en-US" sz="2400" dirty="0"/>
          </a:p>
          <a:p>
            <a:r>
              <a:rPr lang="es-ES" sz="2400" dirty="0"/>
              <a:t>                 Otros</a:t>
            </a:r>
            <a:endParaRPr lang="en-US" sz="2400" dirty="0"/>
          </a:p>
          <a:p>
            <a:r>
              <a:rPr lang="es-ES" sz="2400" dirty="0"/>
              <a:t>         Servicios factoriales</a:t>
            </a:r>
            <a:endParaRPr lang="en-US" sz="2400" dirty="0"/>
          </a:p>
          <a:p>
            <a:r>
              <a:rPr lang="es-ES" sz="2400" dirty="0"/>
              <a:t>                 Intereses</a:t>
            </a:r>
            <a:endParaRPr lang="en-US" sz="2400" dirty="0"/>
          </a:p>
          <a:p>
            <a:r>
              <a:rPr lang="es-ES" sz="2400" dirty="0"/>
              <a:t>                 Otros</a:t>
            </a:r>
            <a:endParaRPr lang="en-US" sz="2400" dirty="0"/>
          </a:p>
          <a:p>
            <a:r>
              <a:rPr lang="es-ES" sz="2400" dirty="0"/>
              <a:t>         Transferencias</a:t>
            </a:r>
            <a:endParaRPr lang="en-US" sz="2400" dirty="0"/>
          </a:p>
        </p:txBody>
      </p:sp>
      <p:sp>
        <p:nvSpPr>
          <p:cNvPr id="3" name="Rectángulo 2"/>
          <p:cNvSpPr/>
          <p:nvPr/>
        </p:nvSpPr>
        <p:spPr>
          <a:xfrm>
            <a:off x="1043608" y="2204864"/>
            <a:ext cx="5760640" cy="3785652"/>
          </a:xfrm>
          <a:prstGeom prst="rect">
            <a:avLst/>
          </a:prstGeom>
        </p:spPr>
        <p:txBody>
          <a:bodyPr wrap="square">
            <a:spAutoFit/>
          </a:bodyPr>
          <a:lstStyle/>
          <a:p>
            <a:r>
              <a:rPr lang="es-ES" sz="2400" b="1" i="1" dirty="0"/>
              <a:t>Egresos</a:t>
            </a:r>
            <a:endParaRPr lang="en-US" sz="2400" dirty="0"/>
          </a:p>
          <a:p>
            <a:r>
              <a:rPr lang="es-ES" sz="2400" dirty="0"/>
              <a:t>         Importación de mercancías</a:t>
            </a:r>
            <a:endParaRPr lang="en-US" sz="2400" dirty="0"/>
          </a:p>
          <a:p>
            <a:r>
              <a:rPr lang="es-ES" sz="2400" dirty="0"/>
              <a:t>         Servicios no factoriales</a:t>
            </a:r>
            <a:endParaRPr lang="en-US" sz="2400" dirty="0"/>
          </a:p>
          <a:p>
            <a:r>
              <a:rPr lang="es-ES" sz="2400" dirty="0"/>
              <a:t>                 Fletes y seguros</a:t>
            </a:r>
            <a:endParaRPr lang="en-US" sz="2400" dirty="0"/>
          </a:p>
          <a:p>
            <a:r>
              <a:rPr lang="es-ES" sz="2400" dirty="0"/>
              <a:t>                 Viajeros internacionales</a:t>
            </a:r>
            <a:endParaRPr lang="en-US" sz="2400" dirty="0"/>
          </a:p>
          <a:p>
            <a:r>
              <a:rPr lang="es-ES" sz="2400" dirty="0"/>
              <a:t>                 Otros</a:t>
            </a:r>
            <a:endParaRPr lang="en-US" sz="2400" dirty="0"/>
          </a:p>
          <a:p>
            <a:r>
              <a:rPr lang="es-ES" sz="2400" dirty="0"/>
              <a:t>         Servicios factoriales</a:t>
            </a:r>
            <a:endParaRPr lang="en-US" sz="2400" dirty="0"/>
          </a:p>
          <a:p>
            <a:r>
              <a:rPr lang="es-ES" sz="2400" dirty="0"/>
              <a:t>                 Intereses</a:t>
            </a:r>
            <a:endParaRPr lang="en-US" sz="2400" dirty="0"/>
          </a:p>
          <a:p>
            <a:r>
              <a:rPr lang="es-ES" sz="2400" dirty="0"/>
              <a:t>                 Otros</a:t>
            </a:r>
            <a:endParaRPr lang="en-US" sz="2400" dirty="0"/>
          </a:p>
          <a:p>
            <a:r>
              <a:rPr lang="es-ES" sz="2400" dirty="0"/>
              <a:t>         Transferencias</a:t>
            </a:r>
            <a:endParaRPr lang="en-US" sz="2400" dirty="0"/>
          </a:p>
        </p:txBody>
      </p:sp>
      <p:sp>
        <p:nvSpPr>
          <p:cNvPr id="9" name="Título 3"/>
          <p:cNvSpPr>
            <a:spLocks noGrp="1"/>
          </p:cNvSpPr>
          <p:nvPr>
            <p:ph type="title"/>
          </p:nvPr>
        </p:nvSpPr>
        <p:spPr>
          <a:xfrm>
            <a:off x="457200" y="44624"/>
            <a:ext cx="8229600" cy="1143000"/>
          </a:xfrm>
        </p:spPr>
        <p:txBody>
          <a:bodyPr/>
          <a:lstStyle/>
          <a:p>
            <a:pPr>
              <a:defRPr/>
            </a:pPr>
            <a:r>
              <a:rPr lang="es-MX" sz="4000" dirty="0" smtClean="0"/>
              <a:t>Balanza de pagos México</a:t>
            </a:r>
          </a:p>
        </p:txBody>
      </p:sp>
      <p:sp>
        <p:nvSpPr>
          <p:cNvPr id="10" name="Rectángulo 9"/>
          <p:cNvSpPr/>
          <p:nvPr/>
        </p:nvSpPr>
        <p:spPr>
          <a:xfrm>
            <a:off x="1043608" y="1844819"/>
            <a:ext cx="6462464" cy="3816429"/>
          </a:xfrm>
          <a:prstGeom prst="rect">
            <a:avLst/>
          </a:prstGeom>
        </p:spPr>
        <p:txBody>
          <a:bodyPr wrap="square">
            <a:spAutoFit/>
          </a:bodyPr>
          <a:lstStyle/>
          <a:p>
            <a:pPr marL="342900" indent="-342900">
              <a:buFontTx/>
              <a:buChar char="-"/>
            </a:pPr>
            <a:r>
              <a:rPr lang="es-ES" sz="2500" b="1" dirty="0" smtClean="0"/>
              <a:t>Cuenta </a:t>
            </a:r>
            <a:r>
              <a:rPr lang="es-ES" sz="2500" b="1" dirty="0"/>
              <a:t>de </a:t>
            </a:r>
            <a:r>
              <a:rPr lang="es-ES" sz="2500" b="1" dirty="0" smtClean="0"/>
              <a:t>capital</a:t>
            </a:r>
          </a:p>
          <a:p>
            <a:pPr marL="342900" indent="-342900">
              <a:buFontTx/>
              <a:buChar char="-"/>
            </a:pPr>
            <a:endParaRPr lang="en-US" sz="2500" dirty="0"/>
          </a:p>
          <a:p>
            <a:r>
              <a:rPr lang="es-ES" sz="2400" b="1" i="1" dirty="0"/>
              <a:t>Pasivos</a:t>
            </a:r>
            <a:endParaRPr lang="en-US" sz="2400" dirty="0"/>
          </a:p>
          <a:p>
            <a:r>
              <a:rPr lang="es-ES" sz="2400" dirty="0"/>
              <a:t>         Por préstamos y depósitos</a:t>
            </a:r>
            <a:endParaRPr lang="en-US" sz="2400" dirty="0"/>
          </a:p>
          <a:p>
            <a:r>
              <a:rPr lang="es-ES" sz="2400" dirty="0"/>
              <a:t>                 Banca de desarrollo</a:t>
            </a:r>
            <a:endParaRPr lang="en-US" sz="2400" dirty="0"/>
          </a:p>
          <a:p>
            <a:r>
              <a:rPr lang="es-ES" sz="2400" dirty="0"/>
              <a:t>                 Banca Comercial</a:t>
            </a:r>
            <a:endParaRPr lang="en-US" sz="2400" dirty="0"/>
          </a:p>
          <a:p>
            <a:r>
              <a:rPr lang="es-ES" sz="2400" dirty="0"/>
              <a:t>                 Banco de México</a:t>
            </a:r>
            <a:endParaRPr lang="en-US" sz="2400" dirty="0"/>
          </a:p>
          <a:p>
            <a:r>
              <a:rPr lang="es-ES" sz="2400" dirty="0"/>
              <a:t>                 Sector público no bancario</a:t>
            </a:r>
            <a:endParaRPr lang="en-US" sz="2400" dirty="0"/>
          </a:p>
          <a:p>
            <a:r>
              <a:rPr lang="es-ES" sz="2400" dirty="0"/>
              <a:t>                 Sector privado no bancario</a:t>
            </a:r>
            <a:endParaRPr lang="en-US" sz="2400" dirty="0"/>
          </a:p>
          <a:p>
            <a:r>
              <a:rPr lang="es-ES" sz="2400" dirty="0"/>
              <a:t>                 </a:t>
            </a:r>
            <a:r>
              <a:rPr lang="es-ES" sz="2400" dirty="0" err="1"/>
              <a:t>Pidiregas</a:t>
            </a:r>
            <a:endParaRPr lang="en-US" sz="2400" dirty="0"/>
          </a:p>
        </p:txBody>
      </p:sp>
      <p:sp>
        <p:nvSpPr>
          <p:cNvPr id="11" name="Rectángulo 10"/>
          <p:cNvSpPr/>
          <p:nvPr/>
        </p:nvSpPr>
        <p:spPr>
          <a:xfrm>
            <a:off x="1061864" y="1866305"/>
            <a:ext cx="7398568" cy="4154983"/>
          </a:xfrm>
          <a:prstGeom prst="rect">
            <a:avLst/>
          </a:prstGeom>
        </p:spPr>
        <p:txBody>
          <a:bodyPr wrap="square">
            <a:spAutoFit/>
          </a:bodyPr>
          <a:lstStyle/>
          <a:p>
            <a:r>
              <a:rPr lang="es-ES" sz="2400" dirty="0"/>
              <a:t> </a:t>
            </a:r>
            <a:r>
              <a:rPr lang="es-ES" sz="2400" dirty="0" smtClean="0"/>
              <a:t>        Inversión </a:t>
            </a:r>
            <a:r>
              <a:rPr lang="es-ES" sz="2400" dirty="0"/>
              <a:t>extranjera</a:t>
            </a:r>
            <a:endParaRPr lang="en-US" sz="2400" dirty="0"/>
          </a:p>
          <a:p>
            <a:r>
              <a:rPr lang="es-ES" sz="2400" dirty="0"/>
              <a:t>                 Directa</a:t>
            </a:r>
            <a:endParaRPr lang="en-US" sz="2400" dirty="0"/>
          </a:p>
          <a:p>
            <a:r>
              <a:rPr lang="es-ES" sz="2400" dirty="0"/>
              <a:t>                 De cartera</a:t>
            </a:r>
            <a:endParaRPr lang="en-US" sz="2400" dirty="0"/>
          </a:p>
          <a:p>
            <a:r>
              <a:rPr lang="es-ES" sz="2400" dirty="0"/>
              <a:t>                      Mercado Accionario</a:t>
            </a:r>
            <a:endParaRPr lang="en-US" sz="2400" dirty="0"/>
          </a:p>
          <a:p>
            <a:r>
              <a:rPr lang="es-ES" sz="2400" dirty="0"/>
              <a:t>                      Mercado de dinero</a:t>
            </a:r>
            <a:endParaRPr lang="en-US" sz="2400" dirty="0"/>
          </a:p>
          <a:p>
            <a:r>
              <a:rPr lang="es-ES" sz="2400" dirty="0"/>
              <a:t>                           Sector Público</a:t>
            </a:r>
            <a:endParaRPr lang="en-US" sz="2400" dirty="0"/>
          </a:p>
          <a:p>
            <a:r>
              <a:rPr lang="es-ES" sz="2400" dirty="0"/>
              <a:t>                           Sector Privado</a:t>
            </a:r>
            <a:endParaRPr lang="en-US" sz="2400" dirty="0"/>
          </a:p>
          <a:p>
            <a:r>
              <a:rPr lang="es-ES" sz="2400" dirty="0"/>
              <a:t>                      Valores emitidos en el exterior</a:t>
            </a:r>
            <a:endParaRPr lang="en-US" sz="2400" dirty="0"/>
          </a:p>
          <a:p>
            <a:r>
              <a:rPr lang="es-ES" sz="2400" dirty="0"/>
              <a:t>                           Sector Público</a:t>
            </a:r>
            <a:endParaRPr lang="en-US" sz="2400" dirty="0"/>
          </a:p>
          <a:p>
            <a:r>
              <a:rPr lang="es-ES" sz="2400" dirty="0"/>
              <a:t>                           Sector Privado</a:t>
            </a:r>
            <a:endParaRPr lang="en-US" sz="2400" dirty="0"/>
          </a:p>
          <a:p>
            <a:r>
              <a:rPr lang="es-ES" sz="2400" dirty="0"/>
              <a:t>                           </a:t>
            </a:r>
            <a:r>
              <a:rPr lang="es-ES" sz="2400" dirty="0" err="1"/>
              <a:t>Pidiregas</a:t>
            </a:r>
            <a:endParaRPr lang="es-ES" sz="2400" dirty="0"/>
          </a:p>
        </p:txBody>
      </p:sp>
      <p:sp>
        <p:nvSpPr>
          <p:cNvPr id="12" name="Rectángulo 11"/>
          <p:cNvSpPr/>
          <p:nvPr/>
        </p:nvSpPr>
        <p:spPr>
          <a:xfrm>
            <a:off x="1043608" y="2182212"/>
            <a:ext cx="7254552" cy="3046988"/>
          </a:xfrm>
          <a:prstGeom prst="rect">
            <a:avLst/>
          </a:prstGeom>
        </p:spPr>
        <p:txBody>
          <a:bodyPr wrap="square">
            <a:spAutoFit/>
          </a:bodyPr>
          <a:lstStyle/>
          <a:p>
            <a:r>
              <a:rPr lang="es-ES" sz="2400" b="1" i="1" dirty="0"/>
              <a:t>Activos</a:t>
            </a:r>
            <a:endParaRPr lang="en-US" sz="2400" dirty="0"/>
          </a:p>
          <a:p>
            <a:r>
              <a:rPr lang="es-ES" sz="2400" dirty="0"/>
              <a:t>         En bancos del exterior</a:t>
            </a:r>
            <a:endParaRPr lang="en-US" sz="2400" dirty="0"/>
          </a:p>
          <a:p>
            <a:r>
              <a:rPr lang="es-ES" sz="2400" dirty="0"/>
              <a:t>         Inversión directa de mexicanos</a:t>
            </a:r>
            <a:endParaRPr lang="en-US" sz="2400" dirty="0"/>
          </a:p>
          <a:p>
            <a:r>
              <a:rPr lang="es-ES" sz="2400" dirty="0"/>
              <a:t>         Créditos al exterior</a:t>
            </a:r>
            <a:endParaRPr lang="en-US" sz="2400" dirty="0"/>
          </a:p>
          <a:p>
            <a:r>
              <a:rPr lang="es-ES" sz="2400" dirty="0"/>
              <a:t>         Garantías de deuda externa</a:t>
            </a:r>
            <a:endParaRPr lang="en-US" sz="2400" dirty="0"/>
          </a:p>
          <a:p>
            <a:r>
              <a:rPr lang="es-ES" sz="2400" dirty="0"/>
              <a:t> </a:t>
            </a:r>
            <a:endParaRPr lang="en-US" sz="2400" dirty="0"/>
          </a:p>
          <a:p>
            <a:r>
              <a:rPr lang="es-ES" sz="2400" dirty="0"/>
              <a:t> </a:t>
            </a:r>
            <a:endParaRPr lang="en-US" sz="2400" dirty="0"/>
          </a:p>
          <a:p>
            <a:r>
              <a:rPr lang="es-ES" sz="2400" b="1" dirty="0"/>
              <a:t>- Errores y omisiones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2"/>
                                        </p:tgtEl>
                                      </p:cBhvr>
                                    </p:animEffect>
                                    <p:anim calcmode="lin" valueType="num">
                                      <p:cBhvr>
                                        <p:cTn id="14" dur="1000"/>
                                        <p:tgtEl>
                                          <p:spTgt spid="2"/>
                                        </p:tgtEl>
                                        <p:attrNameLst>
                                          <p:attrName>ppt_x</p:attrName>
                                        </p:attrNameLst>
                                      </p:cBhvr>
                                      <p:tavLst>
                                        <p:tav tm="0">
                                          <p:val>
                                            <p:strVal val="ppt_x"/>
                                          </p:val>
                                        </p:tav>
                                        <p:tav tm="100000">
                                          <p:val>
                                            <p:strVal val="ppt_x"/>
                                          </p:val>
                                        </p:tav>
                                      </p:tavLst>
                                    </p:anim>
                                    <p:anim calcmode="lin" valueType="num">
                                      <p:cBhvr>
                                        <p:cTn id="15" dur="1000"/>
                                        <p:tgtEl>
                                          <p:spTgt spid="2"/>
                                        </p:tgtEl>
                                        <p:attrNameLst>
                                          <p:attrName>ppt_y</p:attrName>
                                        </p:attrNameLst>
                                      </p:cBhvr>
                                      <p:tavLst>
                                        <p:tav tm="0">
                                          <p:val>
                                            <p:strVal val="ppt_y"/>
                                          </p:val>
                                        </p:tav>
                                        <p:tav tm="100000">
                                          <p:val>
                                            <p:strVal val="ppt_y+.1"/>
                                          </p:val>
                                        </p:tav>
                                      </p:tavLst>
                                    </p:anim>
                                    <p:set>
                                      <p:cBhvr>
                                        <p:cTn id="16" dur="1" fill="hold">
                                          <p:stCondLst>
                                            <p:cond delay="999"/>
                                          </p:stCondLst>
                                        </p:cTn>
                                        <p:tgtEl>
                                          <p:spTgt spid="2"/>
                                        </p:tgtEl>
                                        <p:attrNameLst>
                                          <p:attrName>style.visibility</p:attrName>
                                        </p:attrNameLst>
                                      </p:cBhvr>
                                      <p:to>
                                        <p:strVal val="hidden"/>
                                      </p:to>
                                    </p:set>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grpId="1" nodeType="clickEffect">
                                  <p:stCondLst>
                                    <p:cond delay="0"/>
                                  </p:stCondLst>
                                  <p:childTnLst>
                                    <p:animEffect transition="out" filter="fade">
                                      <p:cBhvr>
                                        <p:cTn id="25" dur="1000"/>
                                        <p:tgtEl>
                                          <p:spTgt spid="3"/>
                                        </p:tgtEl>
                                      </p:cBhvr>
                                    </p:animEffect>
                                    <p:anim calcmode="lin" valueType="num">
                                      <p:cBhvr>
                                        <p:cTn id="26" dur="1000"/>
                                        <p:tgtEl>
                                          <p:spTgt spid="3"/>
                                        </p:tgtEl>
                                        <p:attrNameLst>
                                          <p:attrName>ppt_x</p:attrName>
                                        </p:attrNameLst>
                                      </p:cBhvr>
                                      <p:tavLst>
                                        <p:tav tm="0">
                                          <p:val>
                                            <p:strVal val="ppt_x"/>
                                          </p:val>
                                        </p:tav>
                                        <p:tav tm="100000">
                                          <p:val>
                                            <p:strVal val="ppt_x"/>
                                          </p:val>
                                        </p:tav>
                                      </p:tavLst>
                                    </p:anim>
                                    <p:anim calcmode="lin" valueType="num">
                                      <p:cBhvr>
                                        <p:cTn id="27" dur="1000"/>
                                        <p:tgtEl>
                                          <p:spTgt spid="3"/>
                                        </p:tgtEl>
                                        <p:attrNameLst>
                                          <p:attrName>ppt_y</p:attrName>
                                        </p:attrNameLst>
                                      </p:cBhvr>
                                      <p:tavLst>
                                        <p:tav tm="0">
                                          <p:val>
                                            <p:strVal val="ppt_y"/>
                                          </p:val>
                                        </p:tav>
                                        <p:tav tm="100000">
                                          <p:val>
                                            <p:strVal val="ppt_y+.1"/>
                                          </p:val>
                                        </p:tav>
                                      </p:tavLst>
                                    </p:anim>
                                    <p:set>
                                      <p:cBhvr>
                                        <p:cTn id="28" dur="1" fill="hold">
                                          <p:stCondLst>
                                            <p:cond delay="999"/>
                                          </p:stCondLst>
                                        </p:cTn>
                                        <p:tgtEl>
                                          <p:spTgt spid="3"/>
                                        </p:tgtEl>
                                        <p:attrNameLst>
                                          <p:attrName>style.visibility</p:attrName>
                                        </p:attrNameLst>
                                      </p:cBhvr>
                                      <p:to>
                                        <p:strVal val="hidden"/>
                                      </p:to>
                                    </p:set>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grpId="1" nodeType="clickEffect">
                                  <p:stCondLst>
                                    <p:cond delay="0"/>
                                  </p:stCondLst>
                                  <p:childTnLst>
                                    <p:animEffect transition="out" filter="fade">
                                      <p:cBhvr>
                                        <p:cTn id="37" dur="1000"/>
                                        <p:tgtEl>
                                          <p:spTgt spid="10"/>
                                        </p:tgtEl>
                                      </p:cBhvr>
                                    </p:animEffect>
                                    <p:anim calcmode="lin" valueType="num">
                                      <p:cBhvr>
                                        <p:cTn id="38" dur="1000"/>
                                        <p:tgtEl>
                                          <p:spTgt spid="10"/>
                                        </p:tgtEl>
                                        <p:attrNameLst>
                                          <p:attrName>ppt_x</p:attrName>
                                        </p:attrNameLst>
                                      </p:cBhvr>
                                      <p:tavLst>
                                        <p:tav tm="0">
                                          <p:val>
                                            <p:strVal val="ppt_x"/>
                                          </p:val>
                                        </p:tav>
                                        <p:tav tm="100000">
                                          <p:val>
                                            <p:strVal val="ppt_x"/>
                                          </p:val>
                                        </p:tav>
                                      </p:tavLst>
                                    </p:anim>
                                    <p:anim calcmode="lin" valueType="num">
                                      <p:cBhvr>
                                        <p:cTn id="39" dur="1000"/>
                                        <p:tgtEl>
                                          <p:spTgt spid="10"/>
                                        </p:tgtEl>
                                        <p:attrNameLst>
                                          <p:attrName>ppt_y</p:attrName>
                                        </p:attrNameLst>
                                      </p:cBhvr>
                                      <p:tavLst>
                                        <p:tav tm="0">
                                          <p:val>
                                            <p:strVal val="ppt_y"/>
                                          </p:val>
                                        </p:tav>
                                        <p:tav tm="100000">
                                          <p:val>
                                            <p:strVal val="ppt_y+.1"/>
                                          </p:val>
                                        </p:tav>
                                      </p:tavLst>
                                    </p:anim>
                                    <p:set>
                                      <p:cBhvr>
                                        <p:cTn id="40" dur="1" fill="hold">
                                          <p:stCondLst>
                                            <p:cond delay="999"/>
                                          </p:stCondLst>
                                        </p:cTn>
                                        <p:tgtEl>
                                          <p:spTgt spid="10"/>
                                        </p:tgtEl>
                                        <p:attrNameLst>
                                          <p:attrName>style.visibility</p:attrName>
                                        </p:attrNameLst>
                                      </p:cBhvr>
                                      <p:to>
                                        <p:strVal val="hidden"/>
                                      </p:to>
                                    </p:set>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11"/>
                                        </p:tgtEl>
                                      </p:cBhvr>
                                    </p:animEffect>
                                    <p:anim calcmode="lin" valueType="num">
                                      <p:cBhvr>
                                        <p:cTn id="50" dur="1000"/>
                                        <p:tgtEl>
                                          <p:spTgt spid="11"/>
                                        </p:tgtEl>
                                        <p:attrNameLst>
                                          <p:attrName>ppt_x</p:attrName>
                                        </p:attrNameLst>
                                      </p:cBhvr>
                                      <p:tavLst>
                                        <p:tav tm="0">
                                          <p:val>
                                            <p:strVal val="ppt_x"/>
                                          </p:val>
                                        </p:tav>
                                        <p:tav tm="100000">
                                          <p:val>
                                            <p:strVal val="ppt_x"/>
                                          </p:val>
                                        </p:tav>
                                      </p:tavLst>
                                    </p:anim>
                                    <p:anim calcmode="lin" valueType="num">
                                      <p:cBhvr>
                                        <p:cTn id="51" dur="1000"/>
                                        <p:tgtEl>
                                          <p:spTgt spid="11"/>
                                        </p:tgtEl>
                                        <p:attrNameLst>
                                          <p:attrName>ppt_y</p:attrName>
                                        </p:attrNameLst>
                                      </p:cBhvr>
                                      <p:tavLst>
                                        <p:tav tm="0">
                                          <p:val>
                                            <p:strVal val="ppt_y"/>
                                          </p:val>
                                        </p:tav>
                                        <p:tav tm="100000">
                                          <p:val>
                                            <p:strVal val="ppt_y+.1"/>
                                          </p:val>
                                        </p:tav>
                                      </p:tavLst>
                                    </p:anim>
                                    <p:set>
                                      <p:cBhvr>
                                        <p:cTn id="52" dur="1" fill="hold">
                                          <p:stCondLst>
                                            <p:cond delay="999"/>
                                          </p:stCondLst>
                                        </p:cTn>
                                        <p:tgtEl>
                                          <p:spTgt spid="11"/>
                                        </p:tgtEl>
                                        <p:attrNameLst>
                                          <p:attrName>style.visibility</p:attrName>
                                        </p:attrNameLst>
                                      </p:cBhvr>
                                      <p:to>
                                        <p:strVal val="hidden"/>
                                      </p:to>
                                    </p:set>
                                  </p:childTnLst>
                                </p:cTn>
                              </p:par>
                              <p:par>
                                <p:cTn id="53" presetID="42"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10" grpId="0"/>
      <p:bldP spid="10" grpId="1"/>
      <p:bldP spid="11" grpId="0"/>
      <p:bldP spid="11" grpId="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5" name="Imagen 4"/>
          <p:cNvPicPr>
            <a:picLocks noChangeAspect="1"/>
          </p:cNvPicPr>
          <p:nvPr/>
        </p:nvPicPr>
        <p:blipFill>
          <a:blip r:embed="rId3" cstate="email">
            <a:alphaModFix amt="20000"/>
            <a:extLst>
              <a:ext uri="{28A0092B-C50C-407E-A947-70E740481C1C}">
                <a14:useLocalDpi xmlns:a14="http://schemas.microsoft.com/office/drawing/2010/main"/>
              </a:ext>
            </a:extLst>
          </a:blip>
          <a:srcRect/>
          <a:stretch>
            <a:fillRect/>
          </a:stretch>
        </p:blipFill>
        <p:spPr bwMode="auto">
          <a:xfrm>
            <a:off x="-108520" y="1314924"/>
            <a:ext cx="9289032" cy="5543076"/>
          </a:xfrm>
          <a:prstGeom prst="rect">
            <a:avLst/>
          </a:prstGeom>
          <a:noFill/>
          <a:ln w="9525">
            <a:noFill/>
            <a:miter lim="800000"/>
            <a:headEnd/>
            <a:tailEnd/>
          </a:ln>
        </p:spPr>
      </p:pic>
      <p:sp>
        <p:nvSpPr>
          <p:cNvPr id="3" name="Rectángulo 2"/>
          <p:cNvSpPr/>
          <p:nvPr/>
        </p:nvSpPr>
        <p:spPr>
          <a:xfrm>
            <a:off x="1115616" y="1556792"/>
            <a:ext cx="6534472" cy="5693866"/>
          </a:xfrm>
          <a:prstGeom prst="rect">
            <a:avLst/>
          </a:prstGeom>
        </p:spPr>
        <p:txBody>
          <a:bodyPr wrap="square">
            <a:spAutoFit/>
          </a:bodyPr>
          <a:lstStyle/>
          <a:p>
            <a:r>
              <a:rPr lang="es-ES" sz="2400" b="1" dirty="0"/>
              <a:t>- Cuenta Corriente</a:t>
            </a:r>
            <a:endParaRPr lang="en-US" sz="2400" dirty="0"/>
          </a:p>
          <a:p>
            <a:r>
              <a:rPr lang="es-ES" sz="2000" b="1" i="1" dirty="0"/>
              <a:t>Balanza comercial</a:t>
            </a:r>
            <a:endParaRPr lang="en-US" sz="2000" dirty="0"/>
          </a:p>
          <a:p>
            <a:r>
              <a:rPr lang="es-ES" sz="2000" b="1" i="1" dirty="0"/>
              <a:t>Servicios</a:t>
            </a:r>
            <a:endParaRPr lang="en-US" sz="2000" dirty="0"/>
          </a:p>
          <a:p>
            <a:r>
              <a:rPr lang="es-ES" sz="2000" dirty="0"/>
              <a:t>         Turismo y viajes</a:t>
            </a:r>
            <a:endParaRPr lang="en-US" sz="2000" dirty="0"/>
          </a:p>
          <a:p>
            <a:r>
              <a:rPr lang="es-ES" sz="2000" dirty="0"/>
              <a:t>         Otros</a:t>
            </a:r>
            <a:endParaRPr lang="en-US" sz="2000" dirty="0"/>
          </a:p>
          <a:p>
            <a:r>
              <a:rPr lang="es-ES" sz="2000" b="1" i="1" dirty="0"/>
              <a:t>Rentas</a:t>
            </a:r>
            <a:endParaRPr lang="en-US" sz="2000" dirty="0"/>
          </a:p>
          <a:p>
            <a:r>
              <a:rPr lang="es-ES" sz="2000" b="1" i="1" dirty="0"/>
              <a:t>Transferencias</a:t>
            </a:r>
            <a:endParaRPr lang="en-US" sz="2000" dirty="0"/>
          </a:p>
          <a:p>
            <a:r>
              <a:rPr lang="es-ES" sz="2000" b="1" i="1" dirty="0"/>
              <a:t> </a:t>
            </a:r>
            <a:endParaRPr lang="en-US" sz="2000" dirty="0"/>
          </a:p>
          <a:p>
            <a:pPr marL="342900" indent="-342900">
              <a:buFontTx/>
              <a:buChar char="-"/>
            </a:pPr>
            <a:r>
              <a:rPr lang="es-ES" sz="2400" b="1" dirty="0" smtClean="0"/>
              <a:t>Cuenta Capital</a:t>
            </a:r>
          </a:p>
          <a:p>
            <a:endParaRPr lang="es-ES" sz="2400" b="1" dirty="0" smtClean="0"/>
          </a:p>
          <a:p>
            <a:r>
              <a:rPr lang="es-ES" sz="2400" b="1" dirty="0"/>
              <a:t>- Cuenta Financiera</a:t>
            </a:r>
            <a:endParaRPr lang="en-US" sz="2400" dirty="0"/>
          </a:p>
          <a:p>
            <a:r>
              <a:rPr lang="es-ES" sz="2000" b="1" i="1" dirty="0"/>
              <a:t>Excluido Banco de España</a:t>
            </a:r>
            <a:endParaRPr lang="en-US" sz="2000" dirty="0"/>
          </a:p>
          <a:p>
            <a:r>
              <a:rPr lang="es-ES" sz="2000" dirty="0"/>
              <a:t>         Inversiones directas</a:t>
            </a:r>
            <a:endParaRPr lang="en-US" sz="2000" dirty="0"/>
          </a:p>
          <a:p>
            <a:r>
              <a:rPr lang="es-ES" sz="2000" dirty="0"/>
              <a:t>                 De España en el exterior</a:t>
            </a:r>
            <a:endParaRPr lang="en-US" sz="2000" dirty="0"/>
          </a:p>
          <a:p>
            <a:r>
              <a:rPr lang="es-ES" sz="2000" dirty="0"/>
              <a:t>                 Del exterior en España</a:t>
            </a:r>
            <a:endParaRPr lang="en-US" sz="2000" dirty="0"/>
          </a:p>
          <a:p>
            <a:endParaRPr lang="en-US" sz="2400" dirty="0" smtClean="0"/>
          </a:p>
          <a:p>
            <a:endParaRPr lang="en-US" sz="2400" dirty="0"/>
          </a:p>
        </p:txBody>
      </p:sp>
      <p:sp>
        <p:nvSpPr>
          <p:cNvPr id="7" name="Rectángulo 6"/>
          <p:cNvSpPr/>
          <p:nvPr/>
        </p:nvSpPr>
        <p:spPr>
          <a:xfrm>
            <a:off x="1115616" y="1988840"/>
            <a:ext cx="4572000" cy="4462760"/>
          </a:xfrm>
          <a:prstGeom prst="rect">
            <a:avLst/>
          </a:prstGeom>
        </p:spPr>
        <p:txBody>
          <a:bodyPr>
            <a:spAutoFit/>
          </a:bodyPr>
          <a:lstStyle/>
          <a:p>
            <a:r>
              <a:rPr lang="es-ES" sz="2000" dirty="0" smtClean="0"/>
              <a:t>Inversiones </a:t>
            </a:r>
            <a:r>
              <a:rPr lang="es-ES" sz="2000" dirty="0"/>
              <a:t>de cartera</a:t>
            </a:r>
            <a:endParaRPr lang="en-US" sz="2000" dirty="0"/>
          </a:p>
          <a:p>
            <a:r>
              <a:rPr lang="es-ES" sz="2000" dirty="0"/>
              <a:t>                 De España en el exterior</a:t>
            </a:r>
            <a:endParaRPr lang="en-US" sz="2000" dirty="0"/>
          </a:p>
          <a:p>
            <a:r>
              <a:rPr lang="es-ES" sz="2000" dirty="0"/>
              <a:t>                 Del exterior en España</a:t>
            </a:r>
            <a:endParaRPr lang="en-US" sz="2000" dirty="0"/>
          </a:p>
          <a:p>
            <a:r>
              <a:rPr lang="es-ES" sz="2000" dirty="0"/>
              <a:t>         Otras Inversiones</a:t>
            </a:r>
            <a:endParaRPr lang="en-US" sz="2000" dirty="0"/>
          </a:p>
          <a:p>
            <a:r>
              <a:rPr lang="es-ES" sz="2000" dirty="0"/>
              <a:t>                 De España en el exterior</a:t>
            </a:r>
            <a:endParaRPr lang="en-US" sz="2000" dirty="0"/>
          </a:p>
          <a:p>
            <a:r>
              <a:rPr lang="es-ES" sz="2000" dirty="0"/>
              <a:t>                 Del exterior en España</a:t>
            </a:r>
            <a:endParaRPr lang="en-US" sz="2000" dirty="0"/>
          </a:p>
          <a:p>
            <a:r>
              <a:rPr lang="es-ES" sz="2000" dirty="0"/>
              <a:t>         Derivados Financieros</a:t>
            </a:r>
            <a:endParaRPr lang="en-US" sz="2000" dirty="0"/>
          </a:p>
          <a:p>
            <a:r>
              <a:rPr lang="es-ES" sz="2000" b="1" i="1" dirty="0"/>
              <a:t>Banco de España</a:t>
            </a:r>
            <a:endParaRPr lang="en-US" sz="2000" dirty="0"/>
          </a:p>
          <a:p>
            <a:r>
              <a:rPr lang="es-ES" sz="2000" dirty="0"/>
              <a:t>         Reservas</a:t>
            </a:r>
            <a:endParaRPr lang="en-US" sz="2000" dirty="0"/>
          </a:p>
          <a:p>
            <a:r>
              <a:rPr lang="es-ES" sz="2000" dirty="0"/>
              <a:t>         Activos Netos del Banco de España frente al EUROSISTEMA</a:t>
            </a:r>
            <a:endParaRPr lang="en-US" sz="2000" dirty="0"/>
          </a:p>
          <a:p>
            <a:r>
              <a:rPr lang="es-ES" sz="2000" dirty="0"/>
              <a:t>         Otros activos </a:t>
            </a:r>
            <a:r>
              <a:rPr lang="es-ES" sz="2000" dirty="0" smtClean="0"/>
              <a:t>Netos</a:t>
            </a:r>
          </a:p>
          <a:p>
            <a:endParaRPr lang="en-US" sz="2000" dirty="0"/>
          </a:p>
          <a:p>
            <a:r>
              <a:rPr lang="es-ES" sz="2400" b="1" dirty="0"/>
              <a:t>- Errores y omisiones</a:t>
            </a:r>
            <a:endParaRPr lang="en-US" sz="2400" dirty="0"/>
          </a:p>
        </p:txBody>
      </p:sp>
      <p:sp>
        <p:nvSpPr>
          <p:cNvPr id="8" name="Título 3"/>
          <p:cNvSpPr>
            <a:spLocks noGrp="1"/>
          </p:cNvSpPr>
          <p:nvPr>
            <p:ph type="title"/>
          </p:nvPr>
        </p:nvSpPr>
        <p:spPr>
          <a:xfrm>
            <a:off x="457200" y="44624"/>
            <a:ext cx="8229600" cy="1143000"/>
          </a:xfrm>
        </p:spPr>
        <p:txBody>
          <a:bodyPr/>
          <a:lstStyle/>
          <a:p>
            <a:pPr>
              <a:defRPr/>
            </a:pPr>
            <a:r>
              <a:rPr lang="es-MX" sz="4000" dirty="0" smtClean="0"/>
              <a:t>Balanza de pagos España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Título 5"/>
          <p:cNvSpPr>
            <a:spLocks noGrp="1"/>
          </p:cNvSpPr>
          <p:nvPr>
            <p:ph type="ctrTitle"/>
          </p:nvPr>
        </p:nvSpPr>
        <p:spPr/>
        <p:txBody>
          <a:bodyPr/>
          <a:lstStyle/>
          <a:p>
            <a:pPr eaLnBrk="1" hangingPunct="1">
              <a:defRPr/>
            </a:pPr>
            <a:r>
              <a:rPr lang="es-MX"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6.5</a:t>
            </a:r>
            <a:r>
              <a:rPr lang="es-MX" dirty="0" smtClean="0"/>
              <a:t> </a:t>
            </a:r>
            <a:r>
              <a:rPr lang="es-MX"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Determinantes de las</a:t>
            </a:r>
            <a:endParaRPr lang="es-MX" dirty="0">
              <a:solidFill>
                <a:srgbClr val="FFFFFF"/>
              </a:solidFill>
            </a:endParaRPr>
          </a:p>
        </p:txBody>
      </p:sp>
      <p:sp>
        <p:nvSpPr>
          <p:cNvPr id="625667" name="Subtítulo 6"/>
          <p:cNvSpPr>
            <a:spLocks noGrp="1"/>
          </p:cNvSpPr>
          <p:nvPr>
            <p:ph type="subTitle" idx="1"/>
          </p:nvPr>
        </p:nvSpPr>
        <p:spPr>
          <a:xfrm>
            <a:off x="457200" y="5486400"/>
            <a:ext cx="7162800" cy="609600"/>
          </a:xfrm>
        </p:spPr>
        <p:txBody>
          <a:bodyPr/>
          <a:lstStyle/>
          <a:p>
            <a:pPr eaLnBrk="1" hangingPunct="1">
              <a:defRPr/>
            </a:pPr>
            <a:r>
              <a:rPr lang="es-MX"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Exportaciones y las importaciones</a:t>
            </a:r>
            <a:endParaRPr lang="es-MX"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25666"/>
                                        </p:tgtEl>
                                        <p:attrNameLst>
                                          <p:attrName>style.visibility</p:attrName>
                                        </p:attrNameLst>
                                      </p:cBhvr>
                                      <p:to>
                                        <p:strVal val="visible"/>
                                      </p:to>
                                    </p:set>
                                    <p:anim calcmode="lin" valueType="num">
                                      <p:cBhvr>
                                        <p:cTn id="7" dur="500" fill="hold"/>
                                        <p:tgtEl>
                                          <p:spTgt spid="625666"/>
                                        </p:tgtEl>
                                        <p:attrNameLst>
                                          <p:attrName>ppt_w</p:attrName>
                                        </p:attrNameLst>
                                      </p:cBhvr>
                                      <p:tavLst>
                                        <p:tav tm="0">
                                          <p:val>
                                            <p:fltVal val="0"/>
                                          </p:val>
                                        </p:tav>
                                        <p:tav tm="100000">
                                          <p:val>
                                            <p:strVal val="#ppt_w"/>
                                          </p:val>
                                        </p:tav>
                                      </p:tavLst>
                                    </p:anim>
                                    <p:anim calcmode="lin" valueType="num">
                                      <p:cBhvr>
                                        <p:cTn id="8" dur="500" fill="hold"/>
                                        <p:tgtEl>
                                          <p:spTgt spid="625666"/>
                                        </p:tgtEl>
                                        <p:attrNameLst>
                                          <p:attrName>ppt_h</p:attrName>
                                        </p:attrNameLst>
                                      </p:cBhvr>
                                      <p:tavLst>
                                        <p:tav tm="0">
                                          <p:val>
                                            <p:fltVal val="0"/>
                                          </p:val>
                                        </p:tav>
                                        <p:tav tm="100000">
                                          <p:val>
                                            <p:strVal val="#ppt_h"/>
                                          </p:val>
                                        </p:tav>
                                      </p:tavLst>
                                    </p:anim>
                                    <p:animEffect transition="in" filter="fade">
                                      <p:cBhvr>
                                        <p:cTn id="9" dur="500"/>
                                        <p:tgtEl>
                                          <p:spTgt spid="62566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25667">
                                            <p:txEl>
                                              <p:pRg st="0" end="0"/>
                                            </p:txEl>
                                          </p:spTgt>
                                        </p:tgtEl>
                                        <p:attrNameLst>
                                          <p:attrName>style.visibility</p:attrName>
                                        </p:attrNameLst>
                                      </p:cBhvr>
                                      <p:to>
                                        <p:strVal val="visible"/>
                                      </p:to>
                                    </p:set>
                                    <p:anim calcmode="lin" valueType="num">
                                      <p:cBhvr>
                                        <p:cTn id="12" dur="500" fill="hold"/>
                                        <p:tgtEl>
                                          <p:spTgt spid="62566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2566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256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666" grpId="0"/>
      <p:bldP spid="62566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0" y="0"/>
            <a:ext cx="9144000" cy="1371600"/>
          </a:xfrm>
          <a:ln w="12700" cmpd="sng">
            <a:solidFill>
              <a:srgbClr val="005BF0"/>
            </a:solidFill>
          </a:ln>
        </p:spPr>
        <p:txBody>
          <a:bodyPr/>
          <a:lstStyle/>
          <a:p>
            <a:pPr eaLnBrk="1" hangingPunct="1">
              <a:defRPr/>
            </a:pPr>
            <a:r>
              <a:rPr lang="es-MX" sz="2800" dirty="0">
                <a:ln w="3175" cmpd="sng">
                  <a:solidFill>
                    <a:schemeClr val="accent6">
                      <a:lumMod val="50000"/>
                    </a:schemeClr>
                  </a:solidFill>
                  <a:prstDash val="solid"/>
                </a:ln>
                <a:solidFill>
                  <a:srgbClr val="FFFFFF"/>
                </a:solidFill>
                <a:effectLst>
                  <a:outerShdw blurRad="50800" dist="40000" dir="5400000" algn="tl" rotWithShape="0">
                    <a:srgbClr val="000000">
                      <a:shade val="5000"/>
                      <a:satMod val="120000"/>
                      <a:alpha val="33000"/>
                    </a:srgbClr>
                  </a:outerShdw>
                </a:effectLst>
              </a:rPr>
              <a:t>Las competencias genéricas y disciplinares en esta unidad se logra a través de los siguientes desempeños. </a:t>
            </a:r>
          </a:p>
        </p:txBody>
      </p:sp>
      <p:sp>
        <p:nvSpPr>
          <p:cNvPr id="435202" name="Marcador de contenido 4"/>
          <p:cNvSpPr>
            <a:spLocks noGrp="1"/>
          </p:cNvSpPr>
          <p:nvPr>
            <p:ph idx="1"/>
          </p:nvPr>
        </p:nvSpPr>
        <p:spPr>
          <a:xfrm>
            <a:off x="467544" y="1556792"/>
            <a:ext cx="8229600" cy="5184576"/>
          </a:xfrm>
        </p:spPr>
        <p:txBody>
          <a:bodyPr/>
          <a:lstStyle/>
          <a:p>
            <a:pPr eaLnBrk="1" hangingPunct="1"/>
            <a:r>
              <a:rPr lang="es-MX" sz="2400" b="1" dirty="0" smtClean="0">
                <a:solidFill>
                  <a:srgbClr val="FF0000"/>
                </a:solidFill>
                <a:ea typeface="ＭＳ Ｐゴシック" pitchFamily="34" charset="-128"/>
              </a:rPr>
              <a:t>Explicar la diferencia entre ventaja absoluta y ventaja comparativa utilizando información actual.</a:t>
            </a:r>
          </a:p>
          <a:p>
            <a:pPr eaLnBrk="1" hangingPunct="1"/>
            <a:r>
              <a:rPr lang="es-MX" sz="2400" b="1" dirty="0" smtClean="0">
                <a:solidFill>
                  <a:srgbClr val="000090"/>
                </a:solidFill>
                <a:ea typeface="ＭＳ Ｐゴシック" pitchFamily="34" charset="-128"/>
              </a:rPr>
              <a:t>Utilizar el concepto de balanza comercial y las subcuentas que la conforman en el análisis del comercio internacional.</a:t>
            </a:r>
          </a:p>
          <a:p>
            <a:pPr eaLnBrk="1" hangingPunct="1"/>
            <a:r>
              <a:rPr lang="es-MX" sz="2400" b="1" dirty="0">
                <a:solidFill>
                  <a:srgbClr val="FF0000"/>
                </a:solidFill>
                <a:ea typeface="ＭＳ Ｐゴシック" pitchFamily="34" charset="-128"/>
              </a:rPr>
              <a:t>Identificar los determinantes de las importaciones y exportaciones de bienes y servicios en la economía de algunos </a:t>
            </a:r>
            <a:r>
              <a:rPr lang="es-MX" sz="2400" b="1" dirty="0" smtClean="0">
                <a:solidFill>
                  <a:srgbClr val="FF0000"/>
                </a:solidFill>
                <a:ea typeface="ＭＳ Ｐゴシック" pitchFamily="34" charset="-128"/>
              </a:rPr>
              <a:t>países.</a:t>
            </a:r>
            <a:endParaRPr lang="es-MX" sz="2400" b="1" dirty="0" smtClean="0">
              <a:solidFill>
                <a:srgbClr val="800000"/>
              </a:solidFill>
              <a:ea typeface="ＭＳ Ｐゴシック" pitchFamily="34" charset="-128"/>
            </a:endParaRPr>
          </a:p>
          <a:p>
            <a:pPr eaLnBrk="1" hangingPunct="1"/>
            <a:r>
              <a:rPr lang="es-MX" sz="2400" b="1" dirty="0" smtClean="0">
                <a:solidFill>
                  <a:srgbClr val="000090"/>
                </a:solidFill>
                <a:ea typeface="ＭＳ Ｐゴシック" pitchFamily="34" charset="-128"/>
              </a:rPr>
              <a:t>Examinar cómo ocurren los movimientos de bienes y de capitales en un país. </a:t>
            </a:r>
          </a:p>
          <a:p>
            <a:pPr eaLnBrk="1" hangingPunct="1"/>
            <a:r>
              <a:rPr lang="es-MX" sz="2400" b="1" dirty="0" smtClean="0">
                <a:solidFill>
                  <a:srgbClr val="FF0000"/>
                </a:solidFill>
                <a:ea typeface="ＭＳ Ｐゴシック" pitchFamily="34" charset="-128"/>
              </a:rPr>
              <a:t>Asumir una postura crítica ante el libre comercio y el proteccionismo que vive el mundo actual.</a:t>
            </a:r>
          </a:p>
          <a:p>
            <a:pPr eaLnBrk="1" hangingPunct="1"/>
            <a:endParaRPr lang="es-MX" sz="2400" b="1" dirty="0" smtClean="0">
              <a:ea typeface="ＭＳ Ｐゴシック" pitchFamily="34" charset="-128"/>
            </a:endParaRPr>
          </a:p>
          <a:p>
            <a:pPr eaLnBrk="1" hangingPunct="1"/>
            <a:endParaRPr lang="es-MX" sz="2400" b="1" dirty="0"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35202">
                                            <p:txEl>
                                              <p:pRg st="0" end="0"/>
                                            </p:txEl>
                                          </p:spTgt>
                                        </p:tgtEl>
                                        <p:attrNameLst>
                                          <p:attrName>style.visibility</p:attrName>
                                        </p:attrNameLst>
                                      </p:cBhvr>
                                      <p:to>
                                        <p:strVal val="visible"/>
                                      </p:to>
                                    </p:set>
                                    <p:animEffect transition="in" filter="dissolve">
                                      <p:cBhvr>
                                        <p:cTn id="12" dur="500"/>
                                        <p:tgtEl>
                                          <p:spTgt spid="43520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35202">
                                            <p:txEl>
                                              <p:pRg st="1" end="1"/>
                                            </p:txEl>
                                          </p:spTgt>
                                        </p:tgtEl>
                                        <p:attrNameLst>
                                          <p:attrName>style.visibility</p:attrName>
                                        </p:attrNameLst>
                                      </p:cBhvr>
                                      <p:to>
                                        <p:strVal val="visible"/>
                                      </p:to>
                                    </p:set>
                                    <p:anim calcmode="lin" valueType="num">
                                      <p:cBhvr additive="base">
                                        <p:cTn id="17" dur="500"/>
                                        <p:tgtEl>
                                          <p:spTgt spid="435202">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43520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35202">
                                            <p:txEl>
                                              <p:pRg st="2" end="2"/>
                                            </p:txEl>
                                          </p:spTgt>
                                        </p:tgtEl>
                                        <p:attrNameLst>
                                          <p:attrName>style.visibility</p:attrName>
                                        </p:attrNameLst>
                                      </p:cBhvr>
                                      <p:to>
                                        <p:strVal val="visible"/>
                                      </p:to>
                                    </p:set>
                                    <p:animEffect transition="in" filter="fade">
                                      <p:cBhvr>
                                        <p:cTn id="23" dur="1000"/>
                                        <p:tgtEl>
                                          <p:spTgt spid="435202">
                                            <p:txEl>
                                              <p:pRg st="2" end="2"/>
                                            </p:txEl>
                                          </p:spTgt>
                                        </p:tgtEl>
                                      </p:cBhvr>
                                    </p:animEffect>
                                    <p:anim calcmode="lin" valueType="num">
                                      <p:cBhvr>
                                        <p:cTn id="24" dur="1000" fill="hold"/>
                                        <p:tgtEl>
                                          <p:spTgt spid="435202">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43520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nodeType="clickEffect">
                                  <p:stCondLst>
                                    <p:cond delay="0"/>
                                  </p:stCondLst>
                                  <p:childTnLst>
                                    <p:set>
                                      <p:cBhvr>
                                        <p:cTn id="29" dur="1" fill="hold">
                                          <p:stCondLst>
                                            <p:cond delay="0"/>
                                          </p:stCondLst>
                                        </p:cTn>
                                        <p:tgtEl>
                                          <p:spTgt spid="435202">
                                            <p:txEl>
                                              <p:pRg st="3" end="3"/>
                                            </p:txEl>
                                          </p:spTgt>
                                        </p:tgtEl>
                                        <p:attrNameLst>
                                          <p:attrName>style.visibility</p:attrName>
                                        </p:attrNameLst>
                                      </p:cBhvr>
                                      <p:to>
                                        <p:strVal val="visible"/>
                                      </p:to>
                                    </p:set>
                                    <p:anim calcmode="lin" valueType="num">
                                      <p:cBhvr>
                                        <p:cTn id="30" dur="500" fill="hold"/>
                                        <p:tgtEl>
                                          <p:spTgt spid="435202">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435202">
                                            <p:txEl>
                                              <p:pRg st="3" end="3"/>
                                            </p:txEl>
                                          </p:spTgt>
                                        </p:tgtEl>
                                        <p:attrNameLst>
                                          <p:attrName>ppt_h</p:attrName>
                                        </p:attrNameLst>
                                      </p:cBhvr>
                                      <p:tavLst>
                                        <p:tav tm="0">
                                          <p:val>
                                            <p:fltVal val="0"/>
                                          </p:val>
                                        </p:tav>
                                        <p:tav tm="100000">
                                          <p:val>
                                            <p:strVal val="#ppt_h"/>
                                          </p:val>
                                        </p:tav>
                                      </p:tavLst>
                                    </p:anim>
                                    <p:anim calcmode="lin" valueType="num">
                                      <p:cBhvr>
                                        <p:cTn id="32" dur="500" fill="hold"/>
                                        <p:tgtEl>
                                          <p:spTgt spid="435202">
                                            <p:txEl>
                                              <p:pRg st="3" end="3"/>
                                            </p:txEl>
                                          </p:spTgt>
                                        </p:tgtEl>
                                        <p:attrNameLst>
                                          <p:attrName>style.rotation</p:attrName>
                                        </p:attrNameLst>
                                      </p:cBhvr>
                                      <p:tavLst>
                                        <p:tav tm="0">
                                          <p:val>
                                            <p:fltVal val="360"/>
                                          </p:val>
                                        </p:tav>
                                        <p:tav tm="100000">
                                          <p:val>
                                            <p:fltVal val="0"/>
                                          </p:val>
                                        </p:tav>
                                      </p:tavLst>
                                    </p:anim>
                                    <p:animEffect transition="in" filter="fade">
                                      <p:cBhvr>
                                        <p:cTn id="33" dur="500"/>
                                        <p:tgtEl>
                                          <p:spTgt spid="43520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35202">
                                            <p:txEl>
                                              <p:pRg st="4" end="4"/>
                                            </p:txEl>
                                          </p:spTgt>
                                        </p:tgtEl>
                                        <p:attrNameLst>
                                          <p:attrName>style.visibility</p:attrName>
                                        </p:attrNameLst>
                                      </p:cBhvr>
                                      <p:to>
                                        <p:strVal val="visible"/>
                                      </p:to>
                                    </p:set>
                                    <p:anim calcmode="lin" valueType="num">
                                      <p:cBhvr additive="base">
                                        <p:cTn id="38" dur="500" fill="hold"/>
                                        <p:tgtEl>
                                          <p:spTgt spid="435202">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3520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es-MX" sz="3200"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Determinantes de las exportaciones e importaciones</a:t>
            </a:r>
            <a:endParaRPr lang="es-MX" sz="3200"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3" name="CuadroTexto 2"/>
          <p:cNvSpPr txBox="1"/>
          <p:nvPr/>
        </p:nvSpPr>
        <p:spPr>
          <a:xfrm>
            <a:off x="2483768" y="3454396"/>
            <a:ext cx="3701318" cy="1368296"/>
          </a:xfrm>
          <a:prstGeom prst="ribbon2">
            <a:avLst>
              <a:gd name="adj1" fmla="val 13629"/>
              <a:gd name="adj2" fmla="val 75000"/>
            </a:avLst>
          </a:prstGeom>
          <a:solidFill>
            <a:schemeClr val="accent1"/>
          </a:solidFill>
          <a:ln>
            <a:solidFill>
              <a:srgbClr val="000000"/>
            </a:solidFill>
          </a:ln>
        </p:spPr>
        <p:txBody>
          <a:bodyPr wrap="square" rtlCol="0">
            <a:spAutoFit/>
          </a:bodyPr>
          <a:lstStyle/>
          <a:p>
            <a:pPr algn="ctr"/>
            <a:endParaRPr lang="es-ES" sz="800" dirty="0" smtClean="0"/>
          </a:p>
          <a:p>
            <a:pPr algn="ctr"/>
            <a:r>
              <a:rPr lang="es-ES" dirty="0" smtClean="0"/>
              <a:t>Algunos determinantes de las exportaciones e importaciones</a:t>
            </a:r>
          </a:p>
          <a:p>
            <a:pPr algn="ctr"/>
            <a:endParaRPr lang="es-ES" sz="900" dirty="0"/>
          </a:p>
        </p:txBody>
      </p:sp>
      <p:sp>
        <p:nvSpPr>
          <p:cNvPr id="4" name="CuadroTexto 3"/>
          <p:cNvSpPr txBox="1"/>
          <p:nvPr/>
        </p:nvSpPr>
        <p:spPr>
          <a:xfrm>
            <a:off x="5868144" y="2204864"/>
            <a:ext cx="3024336" cy="771346"/>
          </a:xfrm>
          <a:prstGeom prst="snip2DiagRect">
            <a:avLst/>
          </a:prstGeom>
          <a:solidFill>
            <a:schemeClr val="tx2">
              <a:lumMod val="75000"/>
            </a:schemeClr>
          </a:solidFill>
          <a:ln>
            <a:solidFill>
              <a:srgbClr val="000000"/>
            </a:solidFill>
          </a:ln>
        </p:spPr>
        <p:txBody>
          <a:bodyPr wrap="square" rtlCol="0">
            <a:spAutoFit/>
          </a:bodyPr>
          <a:lstStyle/>
          <a:p>
            <a:pPr algn="ctr"/>
            <a:r>
              <a:rPr lang="es-ES" dirty="0" smtClean="0">
                <a:solidFill>
                  <a:srgbClr val="000000"/>
                </a:solidFill>
              </a:rPr>
              <a:t>Costo de transporte entre países y continentes</a:t>
            </a:r>
            <a:endParaRPr lang="es-ES" dirty="0">
              <a:solidFill>
                <a:srgbClr val="000000"/>
              </a:solidFill>
            </a:endParaRPr>
          </a:p>
        </p:txBody>
      </p:sp>
      <p:sp>
        <p:nvSpPr>
          <p:cNvPr id="6" name="CuadroTexto 5"/>
          <p:cNvSpPr txBox="1"/>
          <p:nvPr/>
        </p:nvSpPr>
        <p:spPr>
          <a:xfrm>
            <a:off x="5076056" y="5445224"/>
            <a:ext cx="3024336" cy="771346"/>
          </a:xfrm>
          <a:prstGeom prst="snip2DiagRect">
            <a:avLst/>
          </a:prstGeom>
          <a:solidFill>
            <a:schemeClr val="tx2">
              <a:lumMod val="75000"/>
            </a:schemeClr>
          </a:solidFill>
          <a:ln>
            <a:solidFill>
              <a:srgbClr val="000000"/>
            </a:solidFill>
          </a:ln>
        </p:spPr>
        <p:txBody>
          <a:bodyPr wrap="square" rtlCol="0">
            <a:spAutoFit/>
          </a:bodyPr>
          <a:lstStyle/>
          <a:p>
            <a:pPr algn="ctr"/>
            <a:r>
              <a:rPr lang="es-ES" dirty="0" smtClean="0">
                <a:solidFill>
                  <a:srgbClr val="000000"/>
                </a:solidFill>
              </a:rPr>
              <a:t>Gustos y preferencias de las diferentes economías</a:t>
            </a:r>
            <a:endParaRPr lang="es-ES" dirty="0">
              <a:solidFill>
                <a:srgbClr val="000000"/>
              </a:solidFill>
            </a:endParaRPr>
          </a:p>
        </p:txBody>
      </p:sp>
      <p:sp>
        <p:nvSpPr>
          <p:cNvPr id="7" name="CuadroTexto 6"/>
          <p:cNvSpPr txBox="1"/>
          <p:nvPr/>
        </p:nvSpPr>
        <p:spPr>
          <a:xfrm>
            <a:off x="611560" y="2204864"/>
            <a:ext cx="2160240" cy="792088"/>
          </a:xfrm>
          <a:prstGeom prst="snip2DiagRect">
            <a:avLst/>
          </a:prstGeom>
          <a:solidFill>
            <a:schemeClr val="tx2">
              <a:lumMod val="75000"/>
            </a:schemeClr>
          </a:solidFill>
          <a:ln>
            <a:solidFill>
              <a:srgbClr val="000000"/>
            </a:solidFill>
          </a:ln>
        </p:spPr>
        <p:txBody>
          <a:bodyPr wrap="square" rtlCol="0">
            <a:spAutoFit/>
          </a:bodyPr>
          <a:lstStyle/>
          <a:p>
            <a:pPr algn="ctr"/>
            <a:r>
              <a:rPr lang="es-ES" dirty="0" smtClean="0">
                <a:solidFill>
                  <a:srgbClr val="000000"/>
                </a:solidFill>
              </a:rPr>
              <a:t>El ingreso de los consumidores</a:t>
            </a:r>
            <a:endParaRPr lang="es-ES" dirty="0">
              <a:solidFill>
                <a:srgbClr val="000000"/>
              </a:solidFill>
            </a:endParaRPr>
          </a:p>
        </p:txBody>
      </p:sp>
      <p:sp>
        <p:nvSpPr>
          <p:cNvPr id="8" name="CuadroTexto 7"/>
          <p:cNvSpPr txBox="1"/>
          <p:nvPr/>
        </p:nvSpPr>
        <p:spPr>
          <a:xfrm>
            <a:off x="1043608" y="5445224"/>
            <a:ext cx="3024336" cy="771346"/>
          </a:xfrm>
          <a:prstGeom prst="snip2DiagRect">
            <a:avLst/>
          </a:prstGeom>
          <a:solidFill>
            <a:schemeClr val="tx2">
              <a:lumMod val="75000"/>
            </a:schemeClr>
          </a:solidFill>
          <a:ln>
            <a:solidFill>
              <a:srgbClr val="000000"/>
            </a:solidFill>
          </a:ln>
        </p:spPr>
        <p:txBody>
          <a:bodyPr wrap="square" rtlCol="0">
            <a:spAutoFit/>
          </a:bodyPr>
          <a:lstStyle/>
          <a:p>
            <a:pPr algn="ctr"/>
            <a:r>
              <a:rPr lang="es-ES" dirty="0" smtClean="0">
                <a:solidFill>
                  <a:srgbClr val="000000"/>
                </a:solidFill>
              </a:rPr>
              <a:t>Políticas comerciales de los gobiernos</a:t>
            </a:r>
            <a:endParaRPr lang="es-ES" dirty="0">
              <a:solidFill>
                <a:srgbClr val="000000"/>
              </a:solidFill>
            </a:endParaRPr>
          </a:p>
        </p:txBody>
      </p:sp>
      <p:sp>
        <p:nvSpPr>
          <p:cNvPr id="9" name="CuadroTexto 8"/>
          <p:cNvSpPr txBox="1"/>
          <p:nvPr/>
        </p:nvSpPr>
        <p:spPr>
          <a:xfrm>
            <a:off x="395536" y="3717032"/>
            <a:ext cx="1656184" cy="771346"/>
          </a:xfrm>
          <a:prstGeom prst="snip2DiagRect">
            <a:avLst/>
          </a:prstGeom>
          <a:solidFill>
            <a:schemeClr val="tx2">
              <a:lumMod val="75000"/>
            </a:schemeClr>
          </a:solidFill>
          <a:ln>
            <a:solidFill>
              <a:srgbClr val="000000"/>
            </a:solidFill>
          </a:ln>
        </p:spPr>
        <p:txBody>
          <a:bodyPr wrap="square" rtlCol="0">
            <a:spAutoFit/>
          </a:bodyPr>
          <a:lstStyle/>
          <a:p>
            <a:pPr algn="ctr"/>
            <a:r>
              <a:rPr lang="es-ES" dirty="0" smtClean="0">
                <a:solidFill>
                  <a:srgbClr val="000000"/>
                </a:solidFill>
              </a:rPr>
              <a:t>Factores no predecibles</a:t>
            </a:r>
            <a:endParaRPr lang="es-ES" dirty="0">
              <a:solidFill>
                <a:srgbClr val="000000"/>
              </a:solidFill>
            </a:endParaRPr>
          </a:p>
        </p:txBody>
      </p:sp>
      <p:sp>
        <p:nvSpPr>
          <p:cNvPr id="10" name="CuadroTexto 9"/>
          <p:cNvSpPr txBox="1"/>
          <p:nvPr/>
        </p:nvSpPr>
        <p:spPr>
          <a:xfrm>
            <a:off x="6732240" y="3717032"/>
            <a:ext cx="1872208" cy="771346"/>
          </a:xfrm>
          <a:prstGeom prst="snip2DiagRect">
            <a:avLst/>
          </a:prstGeom>
          <a:solidFill>
            <a:schemeClr val="tx2">
              <a:lumMod val="75000"/>
            </a:schemeClr>
          </a:solidFill>
          <a:ln>
            <a:solidFill>
              <a:srgbClr val="000000"/>
            </a:solidFill>
          </a:ln>
        </p:spPr>
        <p:txBody>
          <a:bodyPr wrap="square" rtlCol="0">
            <a:spAutoFit/>
          </a:bodyPr>
          <a:lstStyle/>
          <a:p>
            <a:pPr algn="ctr"/>
            <a:r>
              <a:rPr lang="es-ES" dirty="0" smtClean="0">
                <a:solidFill>
                  <a:srgbClr val="000000"/>
                </a:solidFill>
              </a:rPr>
              <a:t>Tipo de cambio real</a:t>
            </a:r>
            <a:endParaRPr lang="es-ES" dirty="0">
              <a:solidFill>
                <a:srgbClr val="000000"/>
              </a:solidFill>
            </a:endParaRPr>
          </a:p>
        </p:txBody>
      </p:sp>
      <p:sp>
        <p:nvSpPr>
          <p:cNvPr id="11" name="CuadroTexto 10"/>
          <p:cNvSpPr txBox="1"/>
          <p:nvPr/>
        </p:nvSpPr>
        <p:spPr>
          <a:xfrm>
            <a:off x="3275856" y="1772816"/>
            <a:ext cx="2088232" cy="771346"/>
          </a:xfrm>
          <a:prstGeom prst="snip2DiagRect">
            <a:avLst/>
          </a:prstGeom>
          <a:solidFill>
            <a:schemeClr val="tx2">
              <a:lumMod val="75000"/>
            </a:schemeClr>
          </a:solidFill>
          <a:ln>
            <a:solidFill>
              <a:srgbClr val="000000"/>
            </a:solidFill>
          </a:ln>
        </p:spPr>
        <p:txBody>
          <a:bodyPr wrap="square" rtlCol="0">
            <a:spAutoFit/>
          </a:bodyPr>
          <a:lstStyle/>
          <a:p>
            <a:pPr algn="ctr"/>
            <a:r>
              <a:rPr lang="es-ES" dirty="0" smtClean="0">
                <a:solidFill>
                  <a:srgbClr val="000000"/>
                </a:solidFill>
              </a:rPr>
              <a:t>Barreras no arancelarias</a:t>
            </a:r>
            <a:endParaRPr lang="es-ES"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4" dur="1000" fill="hold"/>
                                        <p:tgtEl>
                                          <p:spTgt spid="11"/>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5"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8" dur="1000" fill="hold"/>
                                        <p:tgtEl>
                                          <p:spTgt spid="10"/>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5"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60" dur="1000" fill="hold"/>
                                        <p:tgtEl>
                                          <p:spTgt spid="6"/>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25"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p:cTn id="6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7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7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72" dur="1000" fill="hold"/>
                                        <p:tgtEl>
                                          <p:spTgt spid="8"/>
                                        </p:tgtEl>
                                        <p:attrNameLst>
                                          <p:attrName>ppt_h</p:attrName>
                                        </p:attrNameLst>
                                      </p:cBhvr>
                                      <p:tavLst>
                                        <p:tav tm="0">
                                          <p:val>
                                            <p:strVal val="#ppt_h"/>
                                          </p:val>
                                        </p:tav>
                                        <p:tav tm="100000">
                                          <p:val>
                                            <p:strVal val="#ppt_h"/>
                                          </p:val>
                                        </p:tav>
                                      </p:tavLst>
                                    </p:anim>
                                    <p:anim calcmode="lin" valueType="num">
                                      <p:cBhvr>
                                        <p:cTn id="7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7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7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76" dur="1000" decel="50000">
                                          <p:stCondLst>
                                            <p:cond delay="0"/>
                                          </p:stCondLst>
                                        </p:cTn>
                                        <p:tgtEl>
                                          <p:spTgt spid="8"/>
                                        </p:tgtEl>
                                      </p:cBhvr>
                                    </p:animEffect>
                                  </p:childTnLst>
                                </p:cTn>
                              </p:par>
                            </p:childTnLst>
                          </p:cTn>
                        </p:par>
                      </p:childTnLst>
                    </p:cTn>
                  </p:par>
                  <p:par>
                    <p:cTn id="77" fill="hold">
                      <p:stCondLst>
                        <p:cond delay="indefinite"/>
                      </p:stCondLst>
                      <p:childTnLst>
                        <p:par>
                          <p:cTn id="78" fill="hold">
                            <p:stCondLst>
                              <p:cond delay="0"/>
                            </p:stCondLst>
                            <p:childTnLst>
                              <p:par>
                                <p:cTn id="79" presetID="25"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p:cTn id="8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8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84" dur="1000" fill="hold"/>
                                        <p:tgtEl>
                                          <p:spTgt spid="9"/>
                                        </p:tgtEl>
                                        <p:attrNameLst>
                                          <p:attrName>ppt_h</p:attrName>
                                        </p:attrNameLst>
                                      </p:cBhvr>
                                      <p:tavLst>
                                        <p:tav tm="0">
                                          <p:val>
                                            <p:strVal val="#ppt_h"/>
                                          </p:val>
                                        </p:tav>
                                        <p:tav tm="100000">
                                          <p:val>
                                            <p:strVal val="#ppt_h"/>
                                          </p:val>
                                        </p:tav>
                                      </p:tavLst>
                                    </p:anim>
                                    <p:anim calcmode="lin" valueType="num">
                                      <p:cBhvr>
                                        <p:cTn id="8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8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8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88" dur="1000" decel="50000">
                                          <p:stCondLst>
                                            <p:cond delay="0"/>
                                          </p:stCondLst>
                                        </p:cTn>
                                        <p:tgtEl>
                                          <p:spTgt spid="9"/>
                                        </p:tgtEl>
                                      </p:cBhvr>
                                    </p:animEffect>
                                  </p:childTnLst>
                                </p:cTn>
                              </p:par>
                            </p:childTnLst>
                          </p:cTn>
                        </p:par>
                      </p:childTnLst>
                    </p:cTn>
                  </p:par>
                  <p:par>
                    <p:cTn id="89" fill="hold">
                      <p:stCondLst>
                        <p:cond delay="indefinite"/>
                      </p:stCondLst>
                      <p:childTnLst>
                        <p:par>
                          <p:cTn id="90" fill="hold">
                            <p:stCondLst>
                              <p:cond delay="0"/>
                            </p:stCondLst>
                            <p:childTnLst>
                              <p:par>
                                <p:cTn id="91" presetID="25"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anim calcmode="lin" valueType="num">
                                      <p:cBhvr>
                                        <p:cTn id="9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9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96" dur="1000" fill="hold"/>
                                        <p:tgtEl>
                                          <p:spTgt spid="7"/>
                                        </p:tgtEl>
                                        <p:attrNameLst>
                                          <p:attrName>ppt_h</p:attrName>
                                        </p:attrNameLst>
                                      </p:cBhvr>
                                      <p:tavLst>
                                        <p:tav tm="0">
                                          <p:val>
                                            <p:strVal val="#ppt_h"/>
                                          </p:val>
                                        </p:tav>
                                        <p:tav tm="100000">
                                          <p:val>
                                            <p:strVal val="#ppt_h"/>
                                          </p:val>
                                        </p:tav>
                                      </p:tavLst>
                                    </p:anim>
                                    <p:anim calcmode="lin" valueType="num">
                                      <p:cBhvr>
                                        <p:cTn id="9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9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9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00"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animBg="1"/>
      <p:bldP spid="7" grpId="0" animBg="1"/>
      <p:bldP spid="8"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16632"/>
            <a:ext cx="6858000" cy="1295400"/>
          </a:xfrm>
        </p:spPr>
        <p:txBody>
          <a:bodyPr/>
          <a:lstStyle/>
          <a:p>
            <a:pPr>
              <a:defRPr/>
            </a:pPr>
            <a:r>
              <a:rPr lang="es-ES_tradnl" spc="100" dirty="0" smtClean="0">
                <a:ln w="18000">
                  <a:solidFill>
                    <a:schemeClr val="accent1">
                      <a:satMod val="200000"/>
                      <a:tint val="72000"/>
                    </a:schemeClr>
                  </a:solidFill>
                  <a:prstDash val="solid"/>
                </a:ln>
                <a:effectLst>
                  <a:outerShdw blurRad="25000" dist="20000" dir="16020000" algn="tl">
                    <a:schemeClr val="accent1">
                      <a:satMod val="200000"/>
                      <a:shade val="1000"/>
                      <a:alpha val="60000"/>
                    </a:schemeClr>
                  </a:outerShdw>
                </a:effectLst>
              </a:rPr>
              <a:t>Tipo de cambio real</a:t>
            </a:r>
            <a:endParaRPr lang="es-MX" dirty="0"/>
          </a:p>
        </p:txBody>
      </p:sp>
      <p:sp>
        <p:nvSpPr>
          <p:cNvPr id="467970" name="Marcador de contenido 2"/>
          <p:cNvSpPr>
            <a:spLocks noGrp="1"/>
          </p:cNvSpPr>
          <p:nvPr>
            <p:ph idx="1"/>
          </p:nvPr>
        </p:nvSpPr>
        <p:spPr>
          <a:xfrm>
            <a:off x="0" y="1600200"/>
            <a:ext cx="9144000" cy="5257800"/>
          </a:xfrm>
        </p:spPr>
        <p:txBody>
          <a:bodyPr/>
          <a:lstStyle/>
          <a:p>
            <a:pPr>
              <a:buFontTx/>
              <a:buNone/>
            </a:pPr>
            <a:r>
              <a:rPr lang="es-ES_tradnl" sz="3600" dirty="0" smtClean="0">
                <a:solidFill>
                  <a:srgbClr val="0000FF"/>
                </a:solidFill>
                <a:ea typeface="ＭＳ Ｐゴシック" pitchFamily="34" charset="-128"/>
              </a:rPr>
              <a:t>   El tipo de cambio real, da información tanto de </a:t>
            </a:r>
            <a:r>
              <a:rPr lang="es-ES_tradnl" sz="3600" dirty="0" smtClean="0">
                <a:solidFill>
                  <a:srgbClr val="FF0000"/>
                </a:solidFill>
                <a:ea typeface="ＭＳ Ｐゴシック" pitchFamily="34" charset="-128"/>
              </a:rPr>
              <a:t>precios de los bienes y servicios, como del tipo de cambio.</a:t>
            </a:r>
          </a:p>
          <a:p>
            <a:pPr>
              <a:buFontTx/>
              <a:buNone/>
            </a:pPr>
            <a:endParaRPr lang="es-ES_tradnl" sz="3600" dirty="0" smtClean="0">
              <a:solidFill>
                <a:srgbClr val="FF0000"/>
              </a:solidFill>
              <a:ea typeface="ＭＳ Ｐゴシック" pitchFamily="34" charset="-128"/>
            </a:endParaRPr>
          </a:p>
          <a:p>
            <a:r>
              <a:rPr lang="es-ES_tradnl" sz="3600" dirty="0" smtClean="0">
                <a:solidFill>
                  <a:srgbClr val="0000FF"/>
                </a:solidFill>
                <a:ea typeface="ＭＳ Ｐゴシック" pitchFamily="34" charset="-128"/>
              </a:rPr>
              <a:t> Expresa claramente </a:t>
            </a:r>
            <a:r>
              <a:rPr lang="es-ES_tradnl" sz="3600" dirty="0" smtClean="0">
                <a:solidFill>
                  <a:srgbClr val="FF0000"/>
                </a:solidFill>
                <a:ea typeface="ＭＳ Ｐゴシック" pitchFamily="34" charset="-128"/>
              </a:rPr>
              <a:t>el poder adquisitivo de las economías</a:t>
            </a:r>
            <a:r>
              <a:rPr lang="es-ES_tradnl" sz="3600" dirty="0" smtClean="0">
                <a:solidFill>
                  <a:srgbClr val="0000FF"/>
                </a:solidFill>
                <a:ea typeface="ＭＳ Ｐゴシック" pitchFamily="34" charset="-128"/>
              </a:rPr>
              <a:t> y a partir de éste se toman las decisiones sobre exportaciones e importaciones.</a:t>
            </a:r>
          </a:p>
          <a:p>
            <a:endParaRPr lang="es-MX" dirty="0" smtClean="0">
              <a:ea typeface="ＭＳ Ｐゴシック" pitchFamily="34" charset="-128"/>
            </a:endParaRPr>
          </a:p>
        </p:txBody>
      </p:sp>
      <p:pic>
        <p:nvPicPr>
          <p:cNvPr id="467971" name="Imagen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rot="21074162">
            <a:off x="570690" y="1919608"/>
            <a:ext cx="3944180" cy="165618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67972" name="Imagen 5"/>
          <p:cNvPicPr>
            <a:picLocks noChangeAspect="1"/>
          </p:cNvPicPr>
          <p:nvPr/>
        </p:nvPicPr>
        <p:blipFill>
          <a:blip r:embed="rId4"/>
          <a:srcRect/>
          <a:stretch>
            <a:fillRect/>
          </a:stretch>
        </p:blipFill>
        <p:spPr bwMode="auto">
          <a:xfrm>
            <a:off x="899592" y="3789040"/>
            <a:ext cx="3970337" cy="22987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67973" name="Imagen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4048" y="2564904"/>
            <a:ext cx="3657600" cy="27432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67971"/>
                                        </p:tgtEl>
                                        <p:attrNameLst>
                                          <p:attrName>style.visibility</p:attrName>
                                        </p:attrNameLst>
                                      </p:cBhvr>
                                      <p:to>
                                        <p:strVal val="visible"/>
                                      </p:to>
                                    </p:set>
                                    <p:animEffect transition="in" filter="fade">
                                      <p:cBhvr>
                                        <p:cTn id="13" dur="1000"/>
                                        <p:tgtEl>
                                          <p:spTgt spid="467971"/>
                                        </p:tgtEl>
                                      </p:cBhvr>
                                    </p:animEffect>
                                    <p:anim calcmode="lin" valueType="num">
                                      <p:cBhvr>
                                        <p:cTn id="14" dur="1000" fill="hold"/>
                                        <p:tgtEl>
                                          <p:spTgt spid="467971"/>
                                        </p:tgtEl>
                                        <p:attrNameLst>
                                          <p:attrName>ppt_x</p:attrName>
                                        </p:attrNameLst>
                                      </p:cBhvr>
                                      <p:tavLst>
                                        <p:tav tm="0">
                                          <p:val>
                                            <p:strVal val="#ppt_x"/>
                                          </p:val>
                                        </p:tav>
                                        <p:tav tm="100000">
                                          <p:val>
                                            <p:strVal val="#ppt_x"/>
                                          </p:val>
                                        </p:tav>
                                      </p:tavLst>
                                    </p:anim>
                                    <p:anim calcmode="lin" valueType="num">
                                      <p:cBhvr>
                                        <p:cTn id="15" dur="1000" fill="hold"/>
                                        <p:tgtEl>
                                          <p:spTgt spid="46797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67973"/>
                                        </p:tgtEl>
                                        <p:attrNameLst>
                                          <p:attrName>style.visibility</p:attrName>
                                        </p:attrNameLst>
                                      </p:cBhvr>
                                      <p:to>
                                        <p:strVal val="visible"/>
                                      </p:to>
                                    </p:set>
                                    <p:animEffect transition="in" filter="fade">
                                      <p:cBhvr>
                                        <p:cTn id="20" dur="1000"/>
                                        <p:tgtEl>
                                          <p:spTgt spid="467973"/>
                                        </p:tgtEl>
                                      </p:cBhvr>
                                    </p:animEffect>
                                    <p:anim calcmode="lin" valueType="num">
                                      <p:cBhvr>
                                        <p:cTn id="21" dur="1000" fill="hold"/>
                                        <p:tgtEl>
                                          <p:spTgt spid="467973"/>
                                        </p:tgtEl>
                                        <p:attrNameLst>
                                          <p:attrName>ppt_x</p:attrName>
                                        </p:attrNameLst>
                                      </p:cBhvr>
                                      <p:tavLst>
                                        <p:tav tm="0">
                                          <p:val>
                                            <p:strVal val="#ppt_x"/>
                                          </p:val>
                                        </p:tav>
                                        <p:tav tm="100000">
                                          <p:val>
                                            <p:strVal val="#ppt_x"/>
                                          </p:val>
                                        </p:tav>
                                      </p:tavLst>
                                    </p:anim>
                                    <p:anim calcmode="lin" valueType="num">
                                      <p:cBhvr>
                                        <p:cTn id="22" dur="1000" fill="hold"/>
                                        <p:tgtEl>
                                          <p:spTgt spid="46797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67972"/>
                                        </p:tgtEl>
                                        <p:attrNameLst>
                                          <p:attrName>style.visibility</p:attrName>
                                        </p:attrNameLst>
                                      </p:cBhvr>
                                      <p:to>
                                        <p:strVal val="visible"/>
                                      </p:to>
                                    </p:set>
                                    <p:animEffect transition="in" filter="fade">
                                      <p:cBhvr>
                                        <p:cTn id="27" dur="1000"/>
                                        <p:tgtEl>
                                          <p:spTgt spid="467972"/>
                                        </p:tgtEl>
                                      </p:cBhvr>
                                    </p:animEffect>
                                    <p:anim calcmode="lin" valueType="num">
                                      <p:cBhvr>
                                        <p:cTn id="28" dur="1000" fill="hold"/>
                                        <p:tgtEl>
                                          <p:spTgt spid="467972"/>
                                        </p:tgtEl>
                                        <p:attrNameLst>
                                          <p:attrName>ppt_x</p:attrName>
                                        </p:attrNameLst>
                                      </p:cBhvr>
                                      <p:tavLst>
                                        <p:tav tm="0">
                                          <p:val>
                                            <p:strVal val="#ppt_x"/>
                                          </p:val>
                                        </p:tav>
                                        <p:tav tm="100000">
                                          <p:val>
                                            <p:strVal val="#ppt_x"/>
                                          </p:val>
                                        </p:tav>
                                      </p:tavLst>
                                    </p:anim>
                                    <p:anim calcmode="lin" valueType="num">
                                      <p:cBhvr>
                                        <p:cTn id="29" dur="1000" fill="hold"/>
                                        <p:tgtEl>
                                          <p:spTgt spid="46797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467971"/>
                                        </p:tgtEl>
                                      </p:cBhvr>
                                    </p:animEffect>
                                    <p:anim calcmode="lin" valueType="num">
                                      <p:cBhvr>
                                        <p:cTn id="34" dur="1000"/>
                                        <p:tgtEl>
                                          <p:spTgt spid="467971"/>
                                        </p:tgtEl>
                                        <p:attrNameLst>
                                          <p:attrName>ppt_x</p:attrName>
                                        </p:attrNameLst>
                                      </p:cBhvr>
                                      <p:tavLst>
                                        <p:tav tm="0">
                                          <p:val>
                                            <p:strVal val="ppt_x"/>
                                          </p:val>
                                        </p:tav>
                                        <p:tav tm="100000">
                                          <p:val>
                                            <p:strVal val="ppt_x"/>
                                          </p:val>
                                        </p:tav>
                                      </p:tavLst>
                                    </p:anim>
                                    <p:anim calcmode="lin" valueType="num">
                                      <p:cBhvr>
                                        <p:cTn id="35" dur="1000"/>
                                        <p:tgtEl>
                                          <p:spTgt spid="467971"/>
                                        </p:tgtEl>
                                        <p:attrNameLst>
                                          <p:attrName>ppt_y</p:attrName>
                                        </p:attrNameLst>
                                      </p:cBhvr>
                                      <p:tavLst>
                                        <p:tav tm="0">
                                          <p:val>
                                            <p:strVal val="ppt_y"/>
                                          </p:val>
                                        </p:tav>
                                        <p:tav tm="100000">
                                          <p:val>
                                            <p:strVal val="ppt_y+.1"/>
                                          </p:val>
                                        </p:tav>
                                      </p:tavLst>
                                    </p:anim>
                                    <p:set>
                                      <p:cBhvr>
                                        <p:cTn id="36" dur="1" fill="hold">
                                          <p:stCondLst>
                                            <p:cond delay="999"/>
                                          </p:stCondLst>
                                        </p:cTn>
                                        <p:tgtEl>
                                          <p:spTgt spid="467971"/>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467972"/>
                                        </p:tgtEl>
                                      </p:cBhvr>
                                    </p:animEffect>
                                    <p:anim calcmode="lin" valueType="num">
                                      <p:cBhvr>
                                        <p:cTn id="39" dur="1000"/>
                                        <p:tgtEl>
                                          <p:spTgt spid="467972"/>
                                        </p:tgtEl>
                                        <p:attrNameLst>
                                          <p:attrName>ppt_x</p:attrName>
                                        </p:attrNameLst>
                                      </p:cBhvr>
                                      <p:tavLst>
                                        <p:tav tm="0">
                                          <p:val>
                                            <p:strVal val="ppt_x"/>
                                          </p:val>
                                        </p:tav>
                                        <p:tav tm="100000">
                                          <p:val>
                                            <p:strVal val="ppt_x"/>
                                          </p:val>
                                        </p:tav>
                                      </p:tavLst>
                                    </p:anim>
                                    <p:anim calcmode="lin" valueType="num">
                                      <p:cBhvr>
                                        <p:cTn id="40" dur="1000"/>
                                        <p:tgtEl>
                                          <p:spTgt spid="467972"/>
                                        </p:tgtEl>
                                        <p:attrNameLst>
                                          <p:attrName>ppt_y</p:attrName>
                                        </p:attrNameLst>
                                      </p:cBhvr>
                                      <p:tavLst>
                                        <p:tav tm="0">
                                          <p:val>
                                            <p:strVal val="ppt_y"/>
                                          </p:val>
                                        </p:tav>
                                        <p:tav tm="100000">
                                          <p:val>
                                            <p:strVal val="ppt_y+.1"/>
                                          </p:val>
                                        </p:tav>
                                      </p:tavLst>
                                    </p:anim>
                                    <p:set>
                                      <p:cBhvr>
                                        <p:cTn id="41" dur="1" fill="hold">
                                          <p:stCondLst>
                                            <p:cond delay="999"/>
                                          </p:stCondLst>
                                        </p:cTn>
                                        <p:tgtEl>
                                          <p:spTgt spid="46797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467973"/>
                                        </p:tgtEl>
                                      </p:cBhvr>
                                    </p:animEffect>
                                    <p:anim calcmode="lin" valueType="num">
                                      <p:cBhvr>
                                        <p:cTn id="44" dur="1000"/>
                                        <p:tgtEl>
                                          <p:spTgt spid="467973"/>
                                        </p:tgtEl>
                                        <p:attrNameLst>
                                          <p:attrName>ppt_x</p:attrName>
                                        </p:attrNameLst>
                                      </p:cBhvr>
                                      <p:tavLst>
                                        <p:tav tm="0">
                                          <p:val>
                                            <p:strVal val="ppt_x"/>
                                          </p:val>
                                        </p:tav>
                                        <p:tav tm="100000">
                                          <p:val>
                                            <p:strVal val="ppt_x"/>
                                          </p:val>
                                        </p:tav>
                                      </p:tavLst>
                                    </p:anim>
                                    <p:anim calcmode="lin" valueType="num">
                                      <p:cBhvr>
                                        <p:cTn id="45" dur="1000"/>
                                        <p:tgtEl>
                                          <p:spTgt spid="467973"/>
                                        </p:tgtEl>
                                        <p:attrNameLst>
                                          <p:attrName>ppt_y</p:attrName>
                                        </p:attrNameLst>
                                      </p:cBhvr>
                                      <p:tavLst>
                                        <p:tav tm="0">
                                          <p:val>
                                            <p:strVal val="ppt_y"/>
                                          </p:val>
                                        </p:tav>
                                        <p:tav tm="100000">
                                          <p:val>
                                            <p:strVal val="ppt_y+.1"/>
                                          </p:val>
                                        </p:tav>
                                      </p:tavLst>
                                    </p:anim>
                                    <p:set>
                                      <p:cBhvr>
                                        <p:cTn id="46" dur="1" fill="hold">
                                          <p:stCondLst>
                                            <p:cond delay="999"/>
                                          </p:stCondLst>
                                        </p:cTn>
                                        <p:tgtEl>
                                          <p:spTgt spid="467973"/>
                                        </p:tgtEl>
                                        <p:attrNameLst>
                                          <p:attrName>style.visibility</p:attrName>
                                        </p:attrNameLst>
                                      </p:cBhvr>
                                      <p:to>
                                        <p:strVal val="hidden"/>
                                      </p:to>
                                    </p:set>
                                  </p:childTnLst>
                                </p:cTn>
                              </p:par>
                              <p:par>
                                <p:cTn id="47" presetID="43" presetClass="entr" presetSubtype="0" fill="hold" grpId="0" nodeType="withEffect">
                                  <p:stCondLst>
                                    <p:cond delay="0"/>
                                  </p:stCondLst>
                                  <p:childTnLst>
                                    <p:set>
                                      <p:cBhvr>
                                        <p:cTn id="48" dur="1" fill="hold">
                                          <p:stCondLst>
                                            <p:cond delay="0"/>
                                          </p:stCondLst>
                                        </p:cTn>
                                        <p:tgtEl>
                                          <p:spTgt spid="467970">
                                            <p:txEl>
                                              <p:pRg st="0" end="0"/>
                                            </p:txEl>
                                          </p:spTgt>
                                        </p:tgtEl>
                                        <p:attrNameLst>
                                          <p:attrName>style.visibility</p:attrName>
                                        </p:attrNameLst>
                                      </p:cBhvr>
                                      <p:to>
                                        <p:strVal val="visible"/>
                                      </p:to>
                                    </p:set>
                                    <p:animEffect transition="in" filter="fade">
                                      <p:cBhvr>
                                        <p:cTn id="49" dur="100"/>
                                        <p:tgtEl>
                                          <p:spTgt spid="467970">
                                            <p:txEl>
                                              <p:pRg st="0" end="0"/>
                                            </p:txEl>
                                          </p:spTgt>
                                        </p:tgtEl>
                                      </p:cBhvr>
                                    </p:animEffect>
                                    <p:anim calcmode="lin" valueType="num">
                                      <p:cBhvr>
                                        <p:cTn id="50" dur="400" fill="hold"/>
                                        <p:tgtEl>
                                          <p:spTgt spid="467970">
                                            <p:txEl>
                                              <p:pRg st="0" end="0"/>
                                            </p:txEl>
                                          </p:spTgt>
                                        </p:tgtEl>
                                        <p:attrNameLst>
                                          <p:attrName>ppt_x</p:attrName>
                                        </p:attrNameLst>
                                      </p:cBhvr>
                                      <p:tavLst>
                                        <p:tav tm="0">
                                          <p:val>
                                            <p:strVal val="#ppt_x"/>
                                          </p:val>
                                        </p:tav>
                                        <p:tav tm="100000">
                                          <p:val>
                                            <p:strVal val="#ppt_x"/>
                                          </p:val>
                                        </p:tav>
                                      </p:tavLst>
                                    </p:anim>
                                    <p:anim calcmode="lin" valueType="num">
                                      <p:cBhvr>
                                        <p:cTn id="51" dur="400" fill="hold"/>
                                        <p:tgtEl>
                                          <p:spTgt spid="467970">
                                            <p:txEl>
                                              <p:pRg st="0" end="0"/>
                                            </p:txEl>
                                          </p:spTgt>
                                        </p:tgtEl>
                                        <p:attrNameLst>
                                          <p:attrName>ppt_y</p:attrName>
                                        </p:attrNameLst>
                                      </p:cBhvr>
                                      <p:tavLst>
                                        <p:tav tm="0">
                                          <p:val>
                                            <p:strVal val="#ppt_y+0.31"/>
                                          </p:val>
                                        </p:tav>
                                        <p:tav tm="100000">
                                          <p:val>
                                            <p:strVal val="#ppt_y+0.31"/>
                                          </p:val>
                                        </p:tav>
                                      </p:tavLst>
                                    </p:anim>
                                    <p:anim calcmode="lin" valueType="num">
                                      <p:cBhvr>
                                        <p:cTn id="52" dur="600" decel="50000" fill="hold">
                                          <p:stCondLst>
                                            <p:cond delay="400"/>
                                          </p:stCondLst>
                                        </p:cTn>
                                        <p:tgtEl>
                                          <p:spTgt spid="467970">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3" dur="600" decel="50000" fill="hold">
                                          <p:stCondLst>
                                            <p:cond delay="400"/>
                                          </p:stCondLst>
                                        </p:cTn>
                                        <p:tgtEl>
                                          <p:spTgt spid="467970">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3" presetClass="entr" presetSubtype="0" fill="hold" grpId="0" nodeType="clickEffect">
                                  <p:stCondLst>
                                    <p:cond delay="0"/>
                                  </p:stCondLst>
                                  <p:childTnLst>
                                    <p:set>
                                      <p:cBhvr>
                                        <p:cTn id="57" dur="1" fill="hold">
                                          <p:stCondLst>
                                            <p:cond delay="0"/>
                                          </p:stCondLst>
                                        </p:cTn>
                                        <p:tgtEl>
                                          <p:spTgt spid="467970">
                                            <p:txEl>
                                              <p:pRg st="2" end="2"/>
                                            </p:txEl>
                                          </p:spTgt>
                                        </p:tgtEl>
                                        <p:attrNameLst>
                                          <p:attrName>style.visibility</p:attrName>
                                        </p:attrNameLst>
                                      </p:cBhvr>
                                      <p:to>
                                        <p:strVal val="visible"/>
                                      </p:to>
                                    </p:set>
                                    <p:animEffect transition="in" filter="fade">
                                      <p:cBhvr>
                                        <p:cTn id="58" dur="100"/>
                                        <p:tgtEl>
                                          <p:spTgt spid="467970">
                                            <p:txEl>
                                              <p:pRg st="2" end="2"/>
                                            </p:txEl>
                                          </p:spTgt>
                                        </p:tgtEl>
                                      </p:cBhvr>
                                    </p:animEffect>
                                    <p:anim calcmode="lin" valueType="num">
                                      <p:cBhvr>
                                        <p:cTn id="59" dur="400" fill="hold"/>
                                        <p:tgtEl>
                                          <p:spTgt spid="467970">
                                            <p:txEl>
                                              <p:pRg st="2" end="2"/>
                                            </p:txEl>
                                          </p:spTgt>
                                        </p:tgtEl>
                                        <p:attrNameLst>
                                          <p:attrName>ppt_x</p:attrName>
                                        </p:attrNameLst>
                                      </p:cBhvr>
                                      <p:tavLst>
                                        <p:tav tm="0">
                                          <p:val>
                                            <p:strVal val="#ppt_x"/>
                                          </p:val>
                                        </p:tav>
                                        <p:tav tm="100000">
                                          <p:val>
                                            <p:strVal val="#ppt_x"/>
                                          </p:val>
                                        </p:tav>
                                      </p:tavLst>
                                    </p:anim>
                                    <p:anim calcmode="lin" valueType="num">
                                      <p:cBhvr>
                                        <p:cTn id="60" dur="400" fill="hold"/>
                                        <p:tgtEl>
                                          <p:spTgt spid="467970">
                                            <p:txEl>
                                              <p:pRg st="2" end="2"/>
                                            </p:txEl>
                                          </p:spTgt>
                                        </p:tgtEl>
                                        <p:attrNameLst>
                                          <p:attrName>ppt_y</p:attrName>
                                        </p:attrNameLst>
                                      </p:cBhvr>
                                      <p:tavLst>
                                        <p:tav tm="0">
                                          <p:val>
                                            <p:strVal val="#ppt_y+0.31"/>
                                          </p:val>
                                        </p:tav>
                                        <p:tav tm="100000">
                                          <p:val>
                                            <p:strVal val="#ppt_y+0.31"/>
                                          </p:val>
                                        </p:tav>
                                      </p:tavLst>
                                    </p:anim>
                                    <p:anim calcmode="lin" valueType="num">
                                      <p:cBhvr>
                                        <p:cTn id="61" dur="600" decel="50000" fill="hold">
                                          <p:stCondLst>
                                            <p:cond delay="400"/>
                                          </p:stCondLst>
                                        </p:cTn>
                                        <p:tgtEl>
                                          <p:spTgt spid="467970">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2" dur="600" decel="50000" fill="hold">
                                          <p:stCondLst>
                                            <p:cond delay="400"/>
                                          </p:stCondLst>
                                        </p:cTn>
                                        <p:tgtEl>
                                          <p:spTgt spid="467970">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6797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1000" y="304800"/>
            <a:ext cx="6858000" cy="990600"/>
          </a:xfrm>
        </p:spPr>
        <p:txBody>
          <a:bodyPr/>
          <a:lstStyle/>
          <a:p>
            <a:pPr algn="ctr">
              <a:defRPr/>
            </a:pPr>
            <a:r>
              <a:rPr lang="es-ES_tradnl" sz="3200"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Costos en transporte entre países y continentes</a:t>
            </a:r>
            <a:r>
              <a:rPr lang="es-ES_tradnl" dirty="0" smtClean="0"/>
              <a:t/>
            </a:r>
            <a:br>
              <a:rPr lang="es-ES_tradnl" dirty="0" smtClean="0"/>
            </a:br>
            <a:endParaRPr lang="es-MX" dirty="0"/>
          </a:p>
        </p:txBody>
      </p:sp>
      <p:pic>
        <p:nvPicPr>
          <p:cNvPr id="468995" name="Imagen 3"/>
          <p:cNvPicPr>
            <a:picLocks noChangeAspect="1"/>
          </p:cNvPicPr>
          <p:nvPr/>
        </p:nvPicPr>
        <p:blipFill>
          <a:blip r:embed="rId3"/>
          <a:srcRect/>
          <a:stretch>
            <a:fillRect/>
          </a:stretch>
        </p:blipFill>
        <p:spPr bwMode="auto">
          <a:xfrm>
            <a:off x="395536" y="3429000"/>
            <a:ext cx="3534435" cy="23184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68996" name="Imagen 4"/>
          <p:cNvPicPr>
            <a:picLocks noChangeAspect="1"/>
          </p:cNvPicPr>
          <p:nvPr/>
        </p:nvPicPr>
        <p:blipFill>
          <a:blip r:embed="rId4"/>
          <a:srcRect/>
          <a:stretch>
            <a:fillRect/>
          </a:stretch>
        </p:blipFill>
        <p:spPr bwMode="auto">
          <a:xfrm>
            <a:off x="3419872" y="3933056"/>
            <a:ext cx="3360373" cy="25202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68997" name="Imagen 5"/>
          <p:cNvPicPr>
            <a:picLocks noChangeAspect="1"/>
          </p:cNvPicPr>
          <p:nvPr/>
        </p:nvPicPr>
        <p:blipFill>
          <a:blip r:embed="rId5"/>
          <a:srcRect/>
          <a:stretch>
            <a:fillRect/>
          </a:stretch>
        </p:blipFill>
        <p:spPr bwMode="auto">
          <a:xfrm rot="219752">
            <a:off x="5037518" y="2402637"/>
            <a:ext cx="4006607" cy="21602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Rectángulo 2"/>
          <p:cNvSpPr/>
          <p:nvPr/>
        </p:nvSpPr>
        <p:spPr>
          <a:xfrm>
            <a:off x="539552" y="2636912"/>
            <a:ext cx="4136769" cy="461665"/>
          </a:xfrm>
          <a:prstGeom prst="rect">
            <a:avLst/>
          </a:prstGeom>
        </p:spPr>
        <p:txBody>
          <a:bodyPr wrap="none">
            <a:spAutoFit/>
          </a:bodyPr>
          <a:lstStyle/>
          <a:p>
            <a:r>
              <a:rPr lang="es-ES_tradnl" sz="2400" dirty="0">
                <a:solidFill>
                  <a:srgbClr val="0000FF"/>
                </a:solidFill>
                <a:ea typeface="ＭＳ Ｐゴシック" pitchFamily="34" charset="-128"/>
              </a:rPr>
              <a:t>Reglamentación de </a:t>
            </a:r>
            <a:r>
              <a:rPr lang="es-ES_tradnl" sz="2400" dirty="0" smtClean="0">
                <a:solidFill>
                  <a:srgbClr val="0000FF"/>
                </a:solidFill>
                <a:ea typeface="ＭＳ Ｐゴシック" pitchFamily="34" charset="-128"/>
              </a:rPr>
              <a:t>trasporte</a:t>
            </a:r>
            <a:endParaRPr lang="es-ES_tradnl" sz="2400" dirty="0">
              <a:solidFill>
                <a:srgbClr val="0000FF"/>
              </a:solidFill>
              <a:ea typeface="ＭＳ Ｐゴシック" pitchFamily="34" charset="-128"/>
            </a:endParaRPr>
          </a:p>
        </p:txBody>
      </p:sp>
      <p:sp>
        <p:nvSpPr>
          <p:cNvPr id="4" name="Rectángulo 3"/>
          <p:cNvSpPr/>
          <p:nvPr/>
        </p:nvSpPr>
        <p:spPr>
          <a:xfrm>
            <a:off x="539552" y="2132856"/>
            <a:ext cx="3503784" cy="461665"/>
          </a:xfrm>
          <a:prstGeom prst="rect">
            <a:avLst/>
          </a:prstGeom>
        </p:spPr>
        <p:txBody>
          <a:bodyPr wrap="none">
            <a:spAutoFit/>
          </a:bodyPr>
          <a:lstStyle/>
          <a:p>
            <a:r>
              <a:rPr lang="es-ES_tradnl" sz="2400" dirty="0">
                <a:solidFill>
                  <a:srgbClr val="FF0000"/>
                </a:solidFill>
                <a:ea typeface="ＭＳ Ｐゴシック" pitchFamily="34" charset="-128"/>
              </a:rPr>
              <a:t>Facilidad de </a:t>
            </a:r>
            <a:r>
              <a:rPr lang="es-ES_tradnl" sz="2400" dirty="0" smtClean="0">
                <a:solidFill>
                  <a:srgbClr val="FF0000"/>
                </a:solidFill>
                <a:ea typeface="ＭＳ Ｐゴシック" pitchFamily="34" charset="-128"/>
              </a:rPr>
              <a:t>almacenaje</a:t>
            </a:r>
            <a:endParaRPr lang="es-ES_tradnl" sz="2400" dirty="0">
              <a:solidFill>
                <a:srgbClr val="FF0000"/>
              </a:solidFill>
              <a:ea typeface="ＭＳ Ｐゴシック" pitchFamily="34" charset="-128"/>
            </a:endParaRPr>
          </a:p>
        </p:txBody>
      </p:sp>
      <p:sp>
        <p:nvSpPr>
          <p:cNvPr id="6" name="Rectángulo 5"/>
          <p:cNvSpPr/>
          <p:nvPr/>
        </p:nvSpPr>
        <p:spPr>
          <a:xfrm>
            <a:off x="539552" y="1669450"/>
            <a:ext cx="7632848" cy="461665"/>
          </a:xfrm>
          <a:prstGeom prst="rect">
            <a:avLst/>
          </a:prstGeom>
        </p:spPr>
        <p:txBody>
          <a:bodyPr wrap="square">
            <a:spAutoFit/>
          </a:bodyPr>
          <a:lstStyle/>
          <a:p>
            <a:r>
              <a:rPr lang="es-ES_tradnl" sz="2400" dirty="0">
                <a:solidFill>
                  <a:srgbClr val="0000FF"/>
                </a:solidFill>
                <a:ea typeface="ＭＳ Ｐゴシック" pitchFamily="34" charset="-128"/>
              </a:rPr>
              <a:t>Tecnología de transporte </a:t>
            </a:r>
            <a:r>
              <a:rPr lang="es-ES_tradnl" sz="2400" dirty="0" smtClean="0">
                <a:solidFill>
                  <a:srgbClr val="0000FF"/>
                </a:solidFill>
                <a:ea typeface="ＭＳ Ｐゴシック" pitchFamily="34" charset="-128"/>
              </a:rPr>
              <a:t>y combustibles</a:t>
            </a:r>
            <a:endParaRPr lang="es-ES_tradnl" sz="2400" dirty="0">
              <a:solidFill>
                <a:srgbClr val="0000FF"/>
              </a:solidFill>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68996"/>
                                        </p:tgtEl>
                                        <p:attrNameLst>
                                          <p:attrName>style.visibility</p:attrName>
                                        </p:attrNameLst>
                                      </p:cBhvr>
                                      <p:to>
                                        <p:strVal val="visible"/>
                                      </p:to>
                                    </p:set>
                                    <p:anim calcmode="lin" valueType="num">
                                      <p:cBhvr>
                                        <p:cTn id="23" dur="500" fill="hold"/>
                                        <p:tgtEl>
                                          <p:spTgt spid="468996"/>
                                        </p:tgtEl>
                                        <p:attrNameLst>
                                          <p:attrName>ppt_w</p:attrName>
                                        </p:attrNameLst>
                                      </p:cBhvr>
                                      <p:tavLst>
                                        <p:tav tm="0">
                                          <p:val>
                                            <p:fltVal val="0"/>
                                          </p:val>
                                        </p:tav>
                                        <p:tav tm="100000">
                                          <p:val>
                                            <p:strVal val="#ppt_w"/>
                                          </p:val>
                                        </p:tav>
                                      </p:tavLst>
                                    </p:anim>
                                    <p:anim calcmode="lin" valueType="num">
                                      <p:cBhvr>
                                        <p:cTn id="24" dur="500" fill="hold"/>
                                        <p:tgtEl>
                                          <p:spTgt spid="468996"/>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468997"/>
                                        </p:tgtEl>
                                        <p:attrNameLst>
                                          <p:attrName>style.visibility</p:attrName>
                                        </p:attrNameLst>
                                      </p:cBhvr>
                                      <p:to>
                                        <p:strVal val="visible"/>
                                      </p:to>
                                    </p:set>
                                    <p:anim calcmode="lin" valueType="num">
                                      <p:cBhvr>
                                        <p:cTn id="33" dur="500" fill="hold"/>
                                        <p:tgtEl>
                                          <p:spTgt spid="468997"/>
                                        </p:tgtEl>
                                        <p:attrNameLst>
                                          <p:attrName>ppt_w</p:attrName>
                                        </p:attrNameLst>
                                      </p:cBhvr>
                                      <p:tavLst>
                                        <p:tav tm="0">
                                          <p:val>
                                            <p:fltVal val="0"/>
                                          </p:val>
                                        </p:tav>
                                        <p:tav tm="100000">
                                          <p:val>
                                            <p:strVal val="#ppt_w"/>
                                          </p:val>
                                        </p:tav>
                                      </p:tavLst>
                                    </p:anim>
                                    <p:anim calcmode="lin" valueType="num">
                                      <p:cBhvr>
                                        <p:cTn id="34" dur="500" fill="hold"/>
                                        <p:tgtEl>
                                          <p:spTgt spid="468997"/>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68995"/>
                                        </p:tgtEl>
                                        <p:attrNameLst>
                                          <p:attrName>style.visibility</p:attrName>
                                        </p:attrNameLst>
                                      </p:cBhvr>
                                      <p:to>
                                        <p:strVal val="visible"/>
                                      </p:to>
                                    </p:set>
                                    <p:anim calcmode="lin" valueType="num">
                                      <p:cBhvr>
                                        <p:cTn id="43" dur="500" fill="hold"/>
                                        <p:tgtEl>
                                          <p:spTgt spid="468995"/>
                                        </p:tgtEl>
                                        <p:attrNameLst>
                                          <p:attrName>ppt_w</p:attrName>
                                        </p:attrNameLst>
                                      </p:cBhvr>
                                      <p:tavLst>
                                        <p:tav tm="0">
                                          <p:val>
                                            <p:fltVal val="0"/>
                                          </p:val>
                                        </p:tav>
                                        <p:tav tm="100000">
                                          <p:val>
                                            <p:strVal val="#ppt_w"/>
                                          </p:val>
                                        </p:tav>
                                      </p:tavLst>
                                    </p:anim>
                                    <p:anim calcmode="lin" valueType="num">
                                      <p:cBhvr>
                                        <p:cTn id="44" dur="500" fill="hold"/>
                                        <p:tgtEl>
                                          <p:spTgt spid="4689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7239000" cy="1676400"/>
          </a:xfrm>
        </p:spPr>
        <p:txBody>
          <a:bodyPr/>
          <a:lstStyle/>
          <a:p>
            <a:pPr algn="ctr">
              <a:defRPr/>
            </a:pPr>
            <a:r>
              <a:rPr lang="es-ES_tradnl" sz="3200"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Gustos y preferencias de las diferentes economías</a:t>
            </a:r>
            <a:r>
              <a:rPr lang="es-ES_tradnl" dirty="0" smtClean="0"/>
              <a:t/>
            </a:r>
            <a:br>
              <a:rPr lang="es-ES_tradnl" dirty="0" smtClean="0"/>
            </a:br>
            <a:endParaRPr lang="es-MX" dirty="0"/>
          </a:p>
        </p:txBody>
      </p:sp>
      <p:sp>
        <p:nvSpPr>
          <p:cNvPr id="470018" name="Marcador de contenido 2"/>
          <p:cNvSpPr>
            <a:spLocks noGrp="1"/>
          </p:cNvSpPr>
          <p:nvPr>
            <p:ph idx="1"/>
          </p:nvPr>
        </p:nvSpPr>
        <p:spPr>
          <a:xfrm>
            <a:off x="381000" y="1600200"/>
            <a:ext cx="8382000" cy="5257800"/>
          </a:xfrm>
        </p:spPr>
        <p:txBody>
          <a:bodyPr/>
          <a:lstStyle/>
          <a:p>
            <a:r>
              <a:rPr lang="es-ES_tradnl" sz="3400" dirty="0" smtClean="0">
                <a:solidFill>
                  <a:srgbClr val="0000FF"/>
                </a:solidFill>
                <a:ea typeface="ＭＳ Ｐゴシック" pitchFamily="34" charset="-128"/>
              </a:rPr>
              <a:t>Calidad, innovación y tecnología de punta de los productos.</a:t>
            </a:r>
          </a:p>
          <a:p>
            <a:r>
              <a:rPr lang="es-ES_tradnl" sz="3400" dirty="0" smtClean="0">
                <a:solidFill>
                  <a:srgbClr val="FF0000"/>
                </a:solidFill>
                <a:ea typeface="ＭＳ Ｐゴシック" pitchFamily="34" charset="-128"/>
              </a:rPr>
              <a:t>Condiciones salubres,</a:t>
            </a:r>
            <a:r>
              <a:rPr lang="es-ES_tradnl" sz="3400" dirty="0" smtClean="0">
                <a:ea typeface="ＭＳ Ｐゴシック" pitchFamily="34" charset="-128"/>
              </a:rPr>
              <a:t> </a:t>
            </a:r>
            <a:r>
              <a:rPr lang="es-ES_tradnl" sz="3400" dirty="0" smtClean="0">
                <a:solidFill>
                  <a:srgbClr val="0000FF"/>
                </a:solidFill>
                <a:ea typeface="ＭＳ Ｐゴシック" pitchFamily="34" charset="-128"/>
              </a:rPr>
              <a:t>alguna plaga que se detecte en productos comerciados.</a:t>
            </a:r>
          </a:p>
          <a:p>
            <a:r>
              <a:rPr lang="es-ES_tradnl" sz="3400" dirty="0" smtClean="0">
                <a:solidFill>
                  <a:srgbClr val="0000FF"/>
                </a:solidFill>
                <a:ea typeface="ＭＳ Ｐゴシック" pitchFamily="34" charset="-128"/>
              </a:rPr>
              <a:t>Aunque la situación salubre se resuelva, </a:t>
            </a:r>
            <a:r>
              <a:rPr lang="es-ES_tradnl" sz="3400" dirty="0" smtClean="0">
                <a:solidFill>
                  <a:srgbClr val="FF0000"/>
                </a:solidFill>
                <a:ea typeface="ＭＳ Ｐゴシック" pitchFamily="34" charset="-128"/>
              </a:rPr>
              <a:t>persiste en el mercado la mala impresión de los productos</a:t>
            </a:r>
            <a:r>
              <a:rPr lang="es-ES_tradnl" sz="3400" dirty="0" smtClean="0">
                <a:ea typeface="ＭＳ Ｐゴシック" pitchFamily="34" charset="-128"/>
              </a:rPr>
              <a:t> </a:t>
            </a:r>
            <a:r>
              <a:rPr lang="es-ES_tradnl" sz="3400" dirty="0" smtClean="0">
                <a:solidFill>
                  <a:srgbClr val="0000FF"/>
                </a:solidFill>
                <a:ea typeface="ＭＳ Ｐゴシック" pitchFamily="34" charset="-128"/>
              </a:rPr>
              <a:t>y, por lo tanto, la </a:t>
            </a:r>
            <a:r>
              <a:rPr lang="es-ES_tradnl" sz="3400" dirty="0" smtClean="0">
                <a:solidFill>
                  <a:srgbClr val="FF0000"/>
                </a:solidFill>
                <a:ea typeface="ＭＳ Ｐゴシック" pitchFamily="34" charset="-128"/>
              </a:rPr>
              <a:t>reducción de las exportaciones/importaciones.</a:t>
            </a:r>
          </a:p>
          <a:p>
            <a:pPr>
              <a:buFontTx/>
              <a:buNone/>
            </a:pPr>
            <a:endParaRPr lang="es-MX" dirty="0" smtClean="0">
              <a:ea typeface="ＭＳ Ｐゴシック" pitchFamily="34" charset="-128"/>
            </a:endParaRPr>
          </a:p>
        </p:txBody>
      </p:sp>
      <p:pic>
        <p:nvPicPr>
          <p:cNvPr id="470020" name="Imagen 4"/>
          <p:cNvPicPr>
            <a:picLocks noChangeAspect="1"/>
          </p:cNvPicPr>
          <p:nvPr/>
        </p:nvPicPr>
        <p:blipFill>
          <a:blip r:embed="rId3"/>
          <a:srcRect/>
          <a:stretch>
            <a:fillRect/>
          </a:stretch>
        </p:blipFill>
        <p:spPr bwMode="auto">
          <a:xfrm rot="21270598">
            <a:off x="395469" y="1902410"/>
            <a:ext cx="4368725" cy="32186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70021" name="Imagen 5"/>
          <p:cNvPicPr>
            <a:picLocks noChangeAspect="1"/>
          </p:cNvPicPr>
          <p:nvPr/>
        </p:nvPicPr>
        <p:blipFill>
          <a:blip r:embed="rId4"/>
          <a:srcRect/>
          <a:stretch>
            <a:fillRect/>
          </a:stretch>
        </p:blipFill>
        <p:spPr bwMode="auto">
          <a:xfrm rot="245721">
            <a:off x="4396979" y="1786902"/>
            <a:ext cx="4546600" cy="3327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70019" name="Imagen 3"/>
          <p:cNvPicPr>
            <a:picLocks noChangeAspect="1"/>
          </p:cNvPicPr>
          <p:nvPr/>
        </p:nvPicPr>
        <p:blipFill>
          <a:blip r:embed="rId5"/>
          <a:srcRect/>
          <a:stretch>
            <a:fillRect/>
          </a:stretch>
        </p:blipFill>
        <p:spPr bwMode="auto">
          <a:xfrm>
            <a:off x="2555776" y="3429000"/>
            <a:ext cx="4104706" cy="30820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470020"/>
                                        </p:tgtEl>
                                        <p:attrNameLst>
                                          <p:attrName>style.visibility</p:attrName>
                                        </p:attrNameLst>
                                      </p:cBhvr>
                                      <p:to>
                                        <p:strVal val="visible"/>
                                      </p:to>
                                    </p:set>
                                    <p:anim calcmode="lin" valueType="num">
                                      <p:cBhvr>
                                        <p:cTn id="15" dur="500" decel="50000" fill="hold">
                                          <p:stCondLst>
                                            <p:cond delay="0"/>
                                          </p:stCondLst>
                                        </p:cTn>
                                        <p:tgtEl>
                                          <p:spTgt spid="470020"/>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470020"/>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470020"/>
                                        </p:tgtEl>
                                        <p:attrNameLst>
                                          <p:attrName>ppt_w</p:attrName>
                                        </p:attrNameLst>
                                      </p:cBhvr>
                                      <p:tavLst>
                                        <p:tav tm="0">
                                          <p:val>
                                            <p:strVal val="#ppt_w*.05"/>
                                          </p:val>
                                        </p:tav>
                                        <p:tav tm="100000">
                                          <p:val>
                                            <p:strVal val="#ppt_w"/>
                                          </p:val>
                                        </p:tav>
                                      </p:tavLst>
                                    </p:anim>
                                    <p:anim calcmode="lin" valueType="num">
                                      <p:cBhvr>
                                        <p:cTn id="18" dur="1000" fill="hold"/>
                                        <p:tgtEl>
                                          <p:spTgt spid="470020"/>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470020"/>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470020"/>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470020"/>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470020"/>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nodeType="clickEffect">
                                  <p:stCondLst>
                                    <p:cond delay="0"/>
                                  </p:stCondLst>
                                  <p:childTnLst>
                                    <p:set>
                                      <p:cBhvr>
                                        <p:cTn id="26" dur="1" fill="hold">
                                          <p:stCondLst>
                                            <p:cond delay="0"/>
                                          </p:stCondLst>
                                        </p:cTn>
                                        <p:tgtEl>
                                          <p:spTgt spid="470021"/>
                                        </p:tgtEl>
                                        <p:attrNameLst>
                                          <p:attrName>style.visibility</p:attrName>
                                        </p:attrNameLst>
                                      </p:cBhvr>
                                      <p:to>
                                        <p:strVal val="visible"/>
                                      </p:to>
                                    </p:set>
                                    <p:anim calcmode="lin" valueType="num">
                                      <p:cBhvr>
                                        <p:cTn id="27" dur="500" decel="50000" fill="hold">
                                          <p:stCondLst>
                                            <p:cond delay="0"/>
                                          </p:stCondLst>
                                        </p:cTn>
                                        <p:tgtEl>
                                          <p:spTgt spid="470021"/>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470021"/>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470021"/>
                                        </p:tgtEl>
                                        <p:attrNameLst>
                                          <p:attrName>ppt_w</p:attrName>
                                        </p:attrNameLst>
                                      </p:cBhvr>
                                      <p:tavLst>
                                        <p:tav tm="0">
                                          <p:val>
                                            <p:strVal val="#ppt_w*.05"/>
                                          </p:val>
                                        </p:tav>
                                        <p:tav tm="100000">
                                          <p:val>
                                            <p:strVal val="#ppt_w"/>
                                          </p:val>
                                        </p:tav>
                                      </p:tavLst>
                                    </p:anim>
                                    <p:anim calcmode="lin" valueType="num">
                                      <p:cBhvr>
                                        <p:cTn id="30" dur="1000" fill="hold"/>
                                        <p:tgtEl>
                                          <p:spTgt spid="470021"/>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470021"/>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470021"/>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470021"/>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470021"/>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470019"/>
                                        </p:tgtEl>
                                        <p:attrNameLst>
                                          <p:attrName>style.visibility</p:attrName>
                                        </p:attrNameLst>
                                      </p:cBhvr>
                                      <p:to>
                                        <p:strVal val="visible"/>
                                      </p:to>
                                    </p:set>
                                    <p:anim calcmode="lin" valueType="num">
                                      <p:cBhvr>
                                        <p:cTn id="39" dur="500" decel="50000" fill="hold">
                                          <p:stCondLst>
                                            <p:cond delay="0"/>
                                          </p:stCondLst>
                                        </p:cTn>
                                        <p:tgtEl>
                                          <p:spTgt spid="470019"/>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470019"/>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470019"/>
                                        </p:tgtEl>
                                        <p:attrNameLst>
                                          <p:attrName>ppt_w</p:attrName>
                                        </p:attrNameLst>
                                      </p:cBhvr>
                                      <p:tavLst>
                                        <p:tav tm="0">
                                          <p:val>
                                            <p:strVal val="#ppt_w*.05"/>
                                          </p:val>
                                        </p:tav>
                                        <p:tav tm="100000">
                                          <p:val>
                                            <p:strVal val="#ppt_w"/>
                                          </p:val>
                                        </p:tav>
                                      </p:tavLst>
                                    </p:anim>
                                    <p:anim calcmode="lin" valueType="num">
                                      <p:cBhvr>
                                        <p:cTn id="42" dur="1000" fill="hold"/>
                                        <p:tgtEl>
                                          <p:spTgt spid="470019"/>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470019"/>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470019"/>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470019"/>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470019"/>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xit" presetSubtype="0" fill="hold" nodeType="clickEffect">
                                  <p:stCondLst>
                                    <p:cond delay="0"/>
                                  </p:stCondLst>
                                  <p:childTnLst>
                                    <p:animEffect transition="out" filter="fade">
                                      <p:cBhvr>
                                        <p:cTn id="50" dur="2000"/>
                                        <p:tgtEl>
                                          <p:spTgt spid="470020"/>
                                        </p:tgtEl>
                                      </p:cBhvr>
                                    </p:animEffect>
                                    <p:anim calcmode="lin" valueType="num">
                                      <p:cBhvr>
                                        <p:cTn id="51" dur="2000"/>
                                        <p:tgtEl>
                                          <p:spTgt spid="4700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2" dur="2000"/>
                                        <p:tgtEl>
                                          <p:spTgt spid="470020"/>
                                        </p:tgtEl>
                                        <p:attrNameLst>
                                          <p:attrName>ppt_h</p:attrName>
                                        </p:attrNameLst>
                                      </p:cBhvr>
                                      <p:tavLst>
                                        <p:tav tm="0">
                                          <p:val>
                                            <p:strVal val="ppt_h"/>
                                          </p:val>
                                        </p:tav>
                                        <p:tav tm="100000">
                                          <p:val>
                                            <p:strVal val="ppt_h"/>
                                          </p:val>
                                        </p:tav>
                                      </p:tavLst>
                                    </p:anim>
                                    <p:set>
                                      <p:cBhvr>
                                        <p:cTn id="53" dur="1" fill="hold">
                                          <p:stCondLst>
                                            <p:cond delay="1999"/>
                                          </p:stCondLst>
                                        </p:cTn>
                                        <p:tgtEl>
                                          <p:spTgt spid="470020"/>
                                        </p:tgtEl>
                                        <p:attrNameLst>
                                          <p:attrName>style.visibility</p:attrName>
                                        </p:attrNameLst>
                                      </p:cBhvr>
                                      <p:to>
                                        <p:strVal val="hidden"/>
                                      </p:to>
                                    </p:set>
                                  </p:childTnLst>
                                </p:cTn>
                              </p:par>
                              <p:par>
                                <p:cTn id="54" presetID="45" presetClass="exit" presetSubtype="0" fill="hold" nodeType="withEffect">
                                  <p:stCondLst>
                                    <p:cond delay="0"/>
                                  </p:stCondLst>
                                  <p:childTnLst>
                                    <p:animEffect transition="out" filter="fade">
                                      <p:cBhvr>
                                        <p:cTn id="55" dur="2000"/>
                                        <p:tgtEl>
                                          <p:spTgt spid="470019"/>
                                        </p:tgtEl>
                                      </p:cBhvr>
                                    </p:animEffect>
                                    <p:anim calcmode="lin" valueType="num">
                                      <p:cBhvr>
                                        <p:cTn id="56" dur="2000"/>
                                        <p:tgtEl>
                                          <p:spTgt spid="47001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7" dur="2000"/>
                                        <p:tgtEl>
                                          <p:spTgt spid="470019"/>
                                        </p:tgtEl>
                                        <p:attrNameLst>
                                          <p:attrName>ppt_h</p:attrName>
                                        </p:attrNameLst>
                                      </p:cBhvr>
                                      <p:tavLst>
                                        <p:tav tm="0">
                                          <p:val>
                                            <p:strVal val="ppt_h"/>
                                          </p:val>
                                        </p:tav>
                                        <p:tav tm="100000">
                                          <p:val>
                                            <p:strVal val="ppt_h"/>
                                          </p:val>
                                        </p:tav>
                                      </p:tavLst>
                                    </p:anim>
                                    <p:set>
                                      <p:cBhvr>
                                        <p:cTn id="58" dur="1" fill="hold">
                                          <p:stCondLst>
                                            <p:cond delay="1999"/>
                                          </p:stCondLst>
                                        </p:cTn>
                                        <p:tgtEl>
                                          <p:spTgt spid="470019"/>
                                        </p:tgtEl>
                                        <p:attrNameLst>
                                          <p:attrName>style.visibility</p:attrName>
                                        </p:attrNameLst>
                                      </p:cBhvr>
                                      <p:to>
                                        <p:strVal val="hidden"/>
                                      </p:to>
                                    </p:set>
                                  </p:childTnLst>
                                </p:cTn>
                              </p:par>
                              <p:par>
                                <p:cTn id="59" presetID="45" presetClass="exit" presetSubtype="0" fill="hold" nodeType="withEffect">
                                  <p:stCondLst>
                                    <p:cond delay="0"/>
                                  </p:stCondLst>
                                  <p:childTnLst>
                                    <p:animEffect transition="out" filter="fade">
                                      <p:cBhvr>
                                        <p:cTn id="60" dur="2000"/>
                                        <p:tgtEl>
                                          <p:spTgt spid="470021"/>
                                        </p:tgtEl>
                                      </p:cBhvr>
                                    </p:animEffect>
                                    <p:anim calcmode="lin" valueType="num">
                                      <p:cBhvr>
                                        <p:cTn id="61" dur="2000"/>
                                        <p:tgtEl>
                                          <p:spTgt spid="47002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2" dur="2000"/>
                                        <p:tgtEl>
                                          <p:spTgt spid="470021"/>
                                        </p:tgtEl>
                                        <p:attrNameLst>
                                          <p:attrName>ppt_h</p:attrName>
                                        </p:attrNameLst>
                                      </p:cBhvr>
                                      <p:tavLst>
                                        <p:tav tm="0">
                                          <p:val>
                                            <p:strVal val="ppt_h"/>
                                          </p:val>
                                        </p:tav>
                                        <p:tav tm="100000">
                                          <p:val>
                                            <p:strVal val="ppt_h"/>
                                          </p:val>
                                        </p:tav>
                                      </p:tavLst>
                                    </p:anim>
                                    <p:set>
                                      <p:cBhvr>
                                        <p:cTn id="63" dur="1" fill="hold">
                                          <p:stCondLst>
                                            <p:cond delay="1999"/>
                                          </p:stCondLst>
                                        </p:cTn>
                                        <p:tgtEl>
                                          <p:spTgt spid="470021"/>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470018">
                                            <p:txEl>
                                              <p:pRg st="0" end="0"/>
                                            </p:txEl>
                                          </p:spTgt>
                                        </p:tgtEl>
                                        <p:attrNameLst>
                                          <p:attrName>style.visibility</p:attrName>
                                        </p:attrNameLst>
                                      </p:cBhvr>
                                      <p:to>
                                        <p:strVal val="visible"/>
                                      </p:to>
                                    </p:set>
                                    <p:animEffect transition="in" filter="fade">
                                      <p:cBhvr>
                                        <p:cTn id="66" dur="500"/>
                                        <p:tgtEl>
                                          <p:spTgt spid="470018">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70018">
                                            <p:txEl>
                                              <p:pRg st="1" end="1"/>
                                            </p:txEl>
                                          </p:spTgt>
                                        </p:tgtEl>
                                        <p:attrNameLst>
                                          <p:attrName>style.visibility</p:attrName>
                                        </p:attrNameLst>
                                      </p:cBhvr>
                                      <p:to>
                                        <p:strVal val="visible"/>
                                      </p:to>
                                    </p:set>
                                    <p:animEffect transition="in" filter="fade">
                                      <p:cBhvr>
                                        <p:cTn id="71" dur="500"/>
                                        <p:tgtEl>
                                          <p:spTgt spid="470018">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70018">
                                            <p:txEl>
                                              <p:pRg st="2" end="2"/>
                                            </p:txEl>
                                          </p:spTgt>
                                        </p:tgtEl>
                                        <p:attrNameLst>
                                          <p:attrName>style.visibility</p:attrName>
                                        </p:attrNameLst>
                                      </p:cBhvr>
                                      <p:to>
                                        <p:strVal val="visible"/>
                                      </p:to>
                                    </p:set>
                                    <p:animEffect transition="in" filter="fade">
                                      <p:cBhvr>
                                        <p:cTn id="76" dur="500"/>
                                        <p:tgtEl>
                                          <p:spTgt spid="4700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7001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76200"/>
            <a:ext cx="7924800" cy="1219200"/>
          </a:xfrm>
        </p:spPr>
        <p:txBody>
          <a:bodyPr/>
          <a:lstStyle/>
          <a:p>
            <a:pPr>
              <a:defRPr/>
            </a:pPr>
            <a:r>
              <a:rPr lang="es-ES_tradnl"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Gustos y preferencias de las diferentes economías</a:t>
            </a:r>
            <a:endParaRPr lang="es-MX"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
        <p:nvSpPr>
          <p:cNvPr id="471042" name="Marcador de contenido 2"/>
          <p:cNvSpPr>
            <a:spLocks noGrp="1"/>
          </p:cNvSpPr>
          <p:nvPr>
            <p:ph idx="1"/>
          </p:nvPr>
        </p:nvSpPr>
        <p:spPr/>
        <p:txBody>
          <a:bodyPr/>
          <a:lstStyle/>
          <a:p>
            <a:r>
              <a:rPr lang="es-ES_tradnl" sz="3600" b="1" dirty="0" smtClean="0">
                <a:solidFill>
                  <a:srgbClr val="FF0000"/>
                </a:solidFill>
                <a:ea typeface="ＭＳ Ｐゴシック" pitchFamily="34" charset="-128"/>
              </a:rPr>
              <a:t>El ingreso de los consumidores.</a:t>
            </a:r>
          </a:p>
          <a:p>
            <a:pPr>
              <a:buFontTx/>
              <a:buNone/>
            </a:pPr>
            <a:endParaRPr lang="es-ES_tradnl" dirty="0" smtClean="0">
              <a:ea typeface="ＭＳ Ｐゴシック" pitchFamily="34" charset="-128"/>
            </a:endParaRPr>
          </a:p>
          <a:p>
            <a:r>
              <a:rPr lang="es-ES_tradnl" sz="3400" dirty="0" smtClean="0">
                <a:solidFill>
                  <a:srgbClr val="0000FF"/>
                </a:solidFill>
                <a:ea typeface="ＭＳ Ｐゴシック" pitchFamily="34" charset="-128"/>
              </a:rPr>
              <a:t>El nivel </a:t>
            </a:r>
            <a:r>
              <a:rPr lang="es-ES_tradnl" sz="3400" dirty="0" smtClean="0">
                <a:solidFill>
                  <a:srgbClr val="FF0000"/>
                </a:solidFill>
                <a:ea typeface="ＭＳ Ｐゴシック" pitchFamily="34" charset="-128"/>
              </a:rPr>
              <a:t>de ingreso per cápita </a:t>
            </a:r>
            <a:r>
              <a:rPr lang="es-ES_tradnl" sz="3400" dirty="0" smtClean="0">
                <a:solidFill>
                  <a:srgbClr val="0000FF"/>
                </a:solidFill>
                <a:ea typeface="ＭＳ Ｐゴシック" pitchFamily="34" charset="-128"/>
              </a:rPr>
              <a:t>determina el tipo de </a:t>
            </a:r>
            <a:r>
              <a:rPr lang="es-ES_tradnl" sz="3400" dirty="0" smtClean="0">
                <a:solidFill>
                  <a:srgbClr val="FF0000"/>
                </a:solidFill>
                <a:ea typeface="ＭＳ Ｐゴシック" pitchFamily="34" charset="-128"/>
              </a:rPr>
              <a:t>importaciones que realiza un país.</a:t>
            </a:r>
            <a:r>
              <a:rPr lang="es-ES_tradnl" sz="3400" dirty="0" smtClean="0">
                <a:solidFill>
                  <a:srgbClr val="0000FF"/>
                </a:solidFill>
                <a:ea typeface="ＭＳ Ｐゴシック" pitchFamily="34" charset="-128"/>
              </a:rPr>
              <a:t> Los segmentos de la población de alto o bajo ingreso tienen patrones de consumo diferentes.</a:t>
            </a:r>
            <a:endParaRPr lang="es-ES_tradnl" dirty="0" smtClean="0">
              <a:solidFill>
                <a:srgbClr val="0000FF"/>
              </a:solidFill>
              <a:ea typeface="ＭＳ Ｐゴシック" pitchFamily="34" charset="-128"/>
            </a:endParaRPr>
          </a:p>
          <a:p>
            <a:endParaRPr lang="es-ES_tradnl" dirty="0" smtClean="0">
              <a:ea typeface="ＭＳ Ｐゴシック" pitchFamily="34" charset="-128"/>
            </a:endParaRPr>
          </a:p>
          <a:p>
            <a:endParaRPr lang="es-ES_tradnl" dirty="0" smtClean="0">
              <a:ea typeface="ＭＳ Ｐゴシック" pitchFamily="34" charset="-128"/>
            </a:endParaRPr>
          </a:p>
          <a:p>
            <a:endParaRPr lang="es-MX" dirty="0" smtClean="0">
              <a:ea typeface="ＭＳ Ｐゴシック" pitchFamily="34" charset="-128"/>
            </a:endParaRPr>
          </a:p>
        </p:txBody>
      </p:sp>
      <p:pic>
        <p:nvPicPr>
          <p:cNvPr id="471043" name="Imagen 4"/>
          <p:cNvPicPr>
            <a:picLocks noChangeAspect="1"/>
          </p:cNvPicPr>
          <p:nvPr/>
        </p:nvPicPr>
        <p:blipFill>
          <a:blip r:embed="rId3"/>
          <a:srcRect/>
          <a:stretch>
            <a:fillRect/>
          </a:stretch>
        </p:blipFill>
        <p:spPr bwMode="auto">
          <a:xfrm>
            <a:off x="4499992" y="1988840"/>
            <a:ext cx="3760788" cy="25050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71044" name="Imagen 5"/>
          <p:cNvPicPr>
            <a:picLocks noChangeAspect="1"/>
          </p:cNvPicPr>
          <p:nvPr/>
        </p:nvPicPr>
        <p:blipFill>
          <a:blip r:embed="rId4"/>
          <a:srcRect/>
          <a:stretch>
            <a:fillRect/>
          </a:stretch>
        </p:blipFill>
        <p:spPr bwMode="auto">
          <a:xfrm>
            <a:off x="496317" y="2168228"/>
            <a:ext cx="3175000" cy="2387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71045" name="Imagen 6"/>
          <p:cNvPicPr>
            <a:picLocks noChangeAspect="1"/>
          </p:cNvPicPr>
          <p:nvPr/>
        </p:nvPicPr>
        <p:blipFill>
          <a:blip r:embed="rId5"/>
          <a:srcRect/>
          <a:stretch>
            <a:fillRect/>
          </a:stretch>
        </p:blipFill>
        <p:spPr bwMode="auto">
          <a:xfrm>
            <a:off x="2590800" y="4114800"/>
            <a:ext cx="3048000" cy="2286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71044"/>
                                        </p:tgtEl>
                                        <p:attrNameLst>
                                          <p:attrName>style.visibility</p:attrName>
                                        </p:attrNameLst>
                                      </p:cBhvr>
                                      <p:to>
                                        <p:strVal val="visible"/>
                                      </p:to>
                                    </p:set>
                                    <p:anim calcmode="lin" valueType="num">
                                      <p:cBhvr additive="base">
                                        <p:cTn id="13" dur="500"/>
                                        <p:tgtEl>
                                          <p:spTgt spid="471044"/>
                                        </p:tgtEl>
                                        <p:attrNameLst>
                                          <p:attrName>ppt_y</p:attrName>
                                        </p:attrNameLst>
                                      </p:cBhvr>
                                      <p:tavLst>
                                        <p:tav tm="0">
                                          <p:val>
                                            <p:strVal val="#ppt_y+#ppt_h*1.125000"/>
                                          </p:val>
                                        </p:tav>
                                        <p:tav tm="100000">
                                          <p:val>
                                            <p:strVal val="#ppt_y"/>
                                          </p:val>
                                        </p:tav>
                                      </p:tavLst>
                                    </p:anim>
                                    <p:animEffect transition="in" filter="wipe(up)">
                                      <p:cBhvr>
                                        <p:cTn id="14" dur="500"/>
                                        <p:tgtEl>
                                          <p:spTgt spid="47104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1045"/>
                                        </p:tgtEl>
                                        <p:attrNameLst>
                                          <p:attrName>style.visibility</p:attrName>
                                        </p:attrNameLst>
                                      </p:cBhvr>
                                      <p:to>
                                        <p:strVal val="visible"/>
                                      </p:to>
                                    </p:set>
                                    <p:anim calcmode="lin" valueType="num">
                                      <p:cBhvr additive="base">
                                        <p:cTn id="19" dur="500" fill="hold"/>
                                        <p:tgtEl>
                                          <p:spTgt spid="471045"/>
                                        </p:tgtEl>
                                        <p:attrNameLst>
                                          <p:attrName>ppt_x</p:attrName>
                                        </p:attrNameLst>
                                      </p:cBhvr>
                                      <p:tavLst>
                                        <p:tav tm="0">
                                          <p:val>
                                            <p:strVal val="#ppt_x"/>
                                          </p:val>
                                        </p:tav>
                                        <p:tav tm="100000">
                                          <p:val>
                                            <p:strVal val="#ppt_x"/>
                                          </p:val>
                                        </p:tav>
                                      </p:tavLst>
                                    </p:anim>
                                    <p:anim calcmode="lin" valueType="num">
                                      <p:cBhvr additive="base">
                                        <p:cTn id="20" dur="500" fill="hold"/>
                                        <p:tgtEl>
                                          <p:spTgt spid="47104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71043"/>
                                        </p:tgtEl>
                                        <p:attrNameLst>
                                          <p:attrName>style.visibility</p:attrName>
                                        </p:attrNameLst>
                                      </p:cBhvr>
                                      <p:to>
                                        <p:strVal val="visible"/>
                                      </p:to>
                                    </p:set>
                                    <p:anim calcmode="lin" valueType="num">
                                      <p:cBhvr additive="base">
                                        <p:cTn id="25" dur="500" fill="hold"/>
                                        <p:tgtEl>
                                          <p:spTgt spid="471043"/>
                                        </p:tgtEl>
                                        <p:attrNameLst>
                                          <p:attrName>ppt_x</p:attrName>
                                        </p:attrNameLst>
                                      </p:cBhvr>
                                      <p:tavLst>
                                        <p:tav tm="0">
                                          <p:val>
                                            <p:strVal val="#ppt_x"/>
                                          </p:val>
                                        </p:tav>
                                        <p:tav tm="100000">
                                          <p:val>
                                            <p:strVal val="#ppt_x"/>
                                          </p:val>
                                        </p:tav>
                                      </p:tavLst>
                                    </p:anim>
                                    <p:anim calcmode="lin" valueType="num">
                                      <p:cBhvr additive="base">
                                        <p:cTn id="26" dur="500" fill="hold"/>
                                        <p:tgtEl>
                                          <p:spTgt spid="4710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471044"/>
                                        </p:tgtEl>
                                      </p:cBhvr>
                                    </p:animEffect>
                                    <p:set>
                                      <p:cBhvr>
                                        <p:cTn id="31" dur="1" fill="hold">
                                          <p:stCondLst>
                                            <p:cond delay="499"/>
                                          </p:stCondLst>
                                        </p:cTn>
                                        <p:tgtEl>
                                          <p:spTgt spid="471044"/>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500"/>
                                        <p:tgtEl>
                                          <p:spTgt spid="471045"/>
                                        </p:tgtEl>
                                      </p:cBhvr>
                                    </p:animEffect>
                                    <p:set>
                                      <p:cBhvr>
                                        <p:cTn id="34" dur="1" fill="hold">
                                          <p:stCondLst>
                                            <p:cond delay="499"/>
                                          </p:stCondLst>
                                        </p:cTn>
                                        <p:tgtEl>
                                          <p:spTgt spid="471045"/>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471043"/>
                                        </p:tgtEl>
                                      </p:cBhvr>
                                    </p:animEffect>
                                    <p:set>
                                      <p:cBhvr>
                                        <p:cTn id="37" dur="1" fill="hold">
                                          <p:stCondLst>
                                            <p:cond delay="499"/>
                                          </p:stCondLst>
                                        </p:cTn>
                                        <p:tgtEl>
                                          <p:spTgt spid="4710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471042">
                                            <p:txEl>
                                              <p:pRg st="0" end="0"/>
                                            </p:txEl>
                                          </p:spTgt>
                                        </p:tgtEl>
                                        <p:attrNameLst>
                                          <p:attrName>style.visibility</p:attrName>
                                        </p:attrNameLst>
                                      </p:cBhvr>
                                      <p:to>
                                        <p:strVal val="visible"/>
                                      </p:to>
                                    </p:set>
                                    <p:anim calcmode="lin" valueType="num">
                                      <p:cBhvr additive="base">
                                        <p:cTn id="42" dur="500"/>
                                        <p:tgtEl>
                                          <p:spTgt spid="471042">
                                            <p:txEl>
                                              <p:pRg st="0" end="0"/>
                                            </p:txEl>
                                          </p:spTgt>
                                        </p:tgtEl>
                                        <p:attrNameLst>
                                          <p:attrName>ppt_y</p:attrName>
                                        </p:attrNameLst>
                                      </p:cBhvr>
                                      <p:tavLst>
                                        <p:tav tm="0">
                                          <p:val>
                                            <p:strVal val="#ppt_y+#ppt_h*1.125000"/>
                                          </p:val>
                                        </p:tav>
                                        <p:tav tm="100000">
                                          <p:val>
                                            <p:strVal val="#ppt_y"/>
                                          </p:val>
                                        </p:tav>
                                      </p:tavLst>
                                    </p:anim>
                                    <p:animEffect transition="in" filter="wipe(up)">
                                      <p:cBhvr>
                                        <p:cTn id="43" dur="500"/>
                                        <p:tgtEl>
                                          <p:spTgt spid="47104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471042">
                                            <p:txEl>
                                              <p:pRg st="2" end="2"/>
                                            </p:txEl>
                                          </p:spTgt>
                                        </p:tgtEl>
                                        <p:attrNameLst>
                                          <p:attrName>style.visibility</p:attrName>
                                        </p:attrNameLst>
                                      </p:cBhvr>
                                      <p:to>
                                        <p:strVal val="visible"/>
                                      </p:to>
                                    </p:set>
                                    <p:anim calcmode="lin" valueType="num">
                                      <p:cBhvr additive="base">
                                        <p:cTn id="48" dur="500"/>
                                        <p:tgtEl>
                                          <p:spTgt spid="471042">
                                            <p:txEl>
                                              <p:pRg st="2" end="2"/>
                                            </p:txEl>
                                          </p:spTgt>
                                        </p:tgtEl>
                                        <p:attrNameLst>
                                          <p:attrName>ppt_y</p:attrName>
                                        </p:attrNameLst>
                                      </p:cBhvr>
                                      <p:tavLst>
                                        <p:tav tm="0">
                                          <p:val>
                                            <p:strVal val="#ppt_y+#ppt_h*1.125000"/>
                                          </p:val>
                                        </p:tav>
                                        <p:tav tm="100000">
                                          <p:val>
                                            <p:strVal val="#ppt_y"/>
                                          </p:val>
                                        </p:tav>
                                      </p:tavLst>
                                    </p:anim>
                                    <p:animEffect transition="in" filter="wipe(up)">
                                      <p:cBhvr>
                                        <p:cTn id="49" dur="500"/>
                                        <p:tgtEl>
                                          <p:spTgt spid="4710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7104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1000" y="304800"/>
            <a:ext cx="8229600" cy="990600"/>
          </a:xfrm>
        </p:spPr>
        <p:txBody>
          <a:bodyPr/>
          <a:lstStyle/>
          <a:p>
            <a:pPr>
              <a:defRPr/>
            </a:pPr>
            <a:r>
              <a:rPr lang="es-ES_tradnl"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Factores no predecibles</a:t>
            </a:r>
            <a:r>
              <a:rPr lang="es-ES_tradnl" dirty="0" smtClean="0"/>
              <a:t/>
            </a:r>
            <a:br>
              <a:rPr lang="es-ES_tradnl" dirty="0" smtClean="0"/>
            </a:br>
            <a:endParaRPr lang="es-MX" dirty="0"/>
          </a:p>
        </p:txBody>
      </p:sp>
      <p:sp>
        <p:nvSpPr>
          <p:cNvPr id="473090" name="Marcador de contenido 2"/>
          <p:cNvSpPr>
            <a:spLocks noGrp="1"/>
          </p:cNvSpPr>
          <p:nvPr>
            <p:ph idx="1"/>
          </p:nvPr>
        </p:nvSpPr>
        <p:spPr>
          <a:xfrm>
            <a:off x="0" y="1600200"/>
            <a:ext cx="9144000" cy="4572000"/>
          </a:xfrm>
        </p:spPr>
        <p:txBody>
          <a:bodyPr/>
          <a:lstStyle/>
          <a:p>
            <a:endParaRPr lang="es-ES_tradnl" sz="3600" dirty="0" smtClean="0">
              <a:solidFill>
                <a:srgbClr val="0000FF"/>
              </a:solidFill>
              <a:ea typeface="ＭＳ Ｐゴシック" pitchFamily="34" charset="-128"/>
            </a:endParaRPr>
          </a:p>
          <a:p>
            <a:r>
              <a:rPr lang="es-ES_tradnl" sz="3600" dirty="0" smtClean="0">
                <a:solidFill>
                  <a:srgbClr val="0000FF"/>
                </a:solidFill>
                <a:ea typeface="ＭＳ Ｐゴシック" pitchFamily="34" charset="-128"/>
              </a:rPr>
              <a:t>Guerras y golpes de estado.</a:t>
            </a:r>
          </a:p>
          <a:p>
            <a:endParaRPr lang="es-ES_tradnl" sz="3600" dirty="0" smtClean="0">
              <a:ea typeface="ＭＳ Ｐゴシック" pitchFamily="34" charset="-128"/>
            </a:endParaRPr>
          </a:p>
          <a:p>
            <a:pPr marL="0" indent="0">
              <a:buNone/>
            </a:pPr>
            <a:endParaRPr lang="es-ES_tradnl" sz="3600" dirty="0">
              <a:ea typeface="ＭＳ Ｐゴシック" pitchFamily="34" charset="-128"/>
            </a:endParaRPr>
          </a:p>
          <a:p>
            <a:endParaRPr lang="es-ES_tradnl" sz="3600" dirty="0" smtClean="0">
              <a:ea typeface="ＭＳ Ｐゴシック" pitchFamily="34" charset="-128"/>
            </a:endParaRPr>
          </a:p>
          <a:p>
            <a:r>
              <a:rPr lang="es-ES_tradnl" sz="3600" dirty="0" smtClean="0">
                <a:solidFill>
                  <a:srgbClr val="FF0000"/>
                </a:solidFill>
                <a:ea typeface="ＭＳ Ｐゴシック" pitchFamily="34" charset="-128"/>
              </a:rPr>
              <a:t>Fenómenos naturales, como terremotos, huracanes e incluso epidemias.</a:t>
            </a:r>
            <a:endParaRPr lang="es-MX" sz="3600" dirty="0" smtClean="0">
              <a:solidFill>
                <a:srgbClr val="FF0000"/>
              </a:solidFill>
              <a:ea typeface="ＭＳ Ｐゴシック" pitchFamily="34" charset="-128"/>
            </a:endParaRPr>
          </a:p>
        </p:txBody>
      </p:sp>
      <p:pic>
        <p:nvPicPr>
          <p:cNvPr id="473091" name="Imagen 3"/>
          <p:cNvPicPr>
            <a:picLocks noChangeAspect="1"/>
          </p:cNvPicPr>
          <p:nvPr/>
        </p:nvPicPr>
        <p:blipFill>
          <a:blip r:embed="rId3"/>
          <a:srcRect/>
          <a:stretch>
            <a:fillRect/>
          </a:stretch>
        </p:blipFill>
        <p:spPr bwMode="auto">
          <a:xfrm>
            <a:off x="827584" y="1844824"/>
            <a:ext cx="2880320" cy="2880320"/>
          </a:xfrm>
          <a:prstGeom prst="rect">
            <a:avLst/>
          </a:prstGeom>
          <a:noFill/>
          <a:ln w="9525">
            <a:noFill/>
            <a:miter lim="800000"/>
            <a:headEnd/>
            <a:tailEnd/>
          </a:ln>
        </p:spPr>
      </p:pic>
      <p:pic>
        <p:nvPicPr>
          <p:cNvPr id="473092" name="Imagen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6016" y="1916832"/>
            <a:ext cx="3873500" cy="2733675"/>
          </a:xfrm>
          <a:prstGeom prst="rect">
            <a:avLst/>
          </a:prstGeom>
          <a:noFill/>
          <a:ln w="9525">
            <a:noFill/>
            <a:miter lim="800000"/>
            <a:headEnd/>
            <a:tailEnd/>
          </a:ln>
        </p:spPr>
      </p:pic>
      <p:pic>
        <p:nvPicPr>
          <p:cNvPr id="473093" name="Imagen 6"/>
          <p:cNvPicPr>
            <a:picLocks noChangeAspect="1"/>
          </p:cNvPicPr>
          <p:nvPr/>
        </p:nvPicPr>
        <p:blipFill>
          <a:blip r:embed="rId5"/>
          <a:srcRect/>
          <a:stretch>
            <a:fillRect/>
          </a:stretch>
        </p:blipFill>
        <p:spPr bwMode="auto">
          <a:xfrm>
            <a:off x="2123728" y="3140968"/>
            <a:ext cx="4680520" cy="330453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73090">
                                            <p:txEl>
                                              <p:pRg st="1" end="1"/>
                                            </p:txEl>
                                          </p:spTgt>
                                        </p:tgtEl>
                                        <p:attrNameLst>
                                          <p:attrName>style.visibility</p:attrName>
                                        </p:attrNameLst>
                                      </p:cBhvr>
                                      <p:to>
                                        <p:strVal val="visible"/>
                                      </p:to>
                                    </p:set>
                                    <p:animEffect transition="in" filter="wipe(down)">
                                      <p:cBhvr>
                                        <p:cTn id="12" dur="580">
                                          <p:stCondLst>
                                            <p:cond delay="0"/>
                                          </p:stCondLst>
                                        </p:cTn>
                                        <p:tgtEl>
                                          <p:spTgt spid="473090">
                                            <p:txEl>
                                              <p:pRg st="1" end="1"/>
                                            </p:txEl>
                                          </p:spTgt>
                                        </p:tgtEl>
                                      </p:cBhvr>
                                    </p:animEffect>
                                    <p:anim calcmode="lin" valueType="num">
                                      <p:cBhvr>
                                        <p:cTn id="13" dur="1822" tmFilter="0,0; 0.14,0.36; 0.43,0.73; 0.71,0.91; 1.0,1.0">
                                          <p:stCondLst>
                                            <p:cond delay="0"/>
                                          </p:stCondLst>
                                        </p:cTn>
                                        <p:tgtEl>
                                          <p:spTgt spid="473090">
                                            <p:txEl>
                                              <p:pRg st="1" end="1"/>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73090">
                                            <p:txEl>
                                              <p:pRg st="1" end="1"/>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73090">
                                            <p:txEl>
                                              <p:pRg st="1" end="1"/>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73090">
                                            <p:txEl>
                                              <p:pRg st="1" end="1"/>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73090">
                                            <p:txEl>
                                              <p:pRg st="1" end="1"/>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473090">
                                            <p:txEl>
                                              <p:pRg st="1" end="1"/>
                                            </p:txEl>
                                          </p:spTgt>
                                        </p:tgtEl>
                                      </p:cBhvr>
                                      <p:to x="100000" y="60000"/>
                                    </p:animScale>
                                    <p:animScale>
                                      <p:cBhvr>
                                        <p:cTn id="19" dur="166" decel="50000">
                                          <p:stCondLst>
                                            <p:cond delay="676"/>
                                          </p:stCondLst>
                                        </p:cTn>
                                        <p:tgtEl>
                                          <p:spTgt spid="473090">
                                            <p:txEl>
                                              <p:pRg st="1" end="1"/>
                                            </p:txEl>
                                          </p:spTgt>
                                        </p:tgtEl>
                                      </p:cBhvr>
                                      <p:to x="100000" y="100000"/>
                                    </p:animScale>
                                    <p:animScale>
                                      <p:cBhvr>
                                        <p:cTn id="20" dur="26">
                                          <p:stCondLst>
                                            <p:cond delay="1312"/>
                                          </p:stCondLst>
                                        </p:cTn>
                                        <p:tgtEl>
                                          <p:spTgt spid="473090">
                                            <p:txEl>
                                              <p:pRg st="1" end="1"/>
                                            </p:txEl>
                                          </p:spTgt>
                                        </p:tgtEl>
                                      </p:cBhvr>
                                      <p:to x="100000" y="80000"/>
                                    </p:animScale>
                                    <p:animScale>
                                      <p:cBhvr>
                                        <p:cTn id="21" dur="166" decel="50000">
                                          <p:stCondLst>
                                            <p:cond delay="1338"/>
                                          </p:stCondLst>
                                        </p:cTn>
                                        <p:tgtEl>
                                          <p:spTgt spid="473090">
                                            <p:txEl>
                                              <p:pRg st="1" end="1"/>
                                            </p:txEl>
                                          </p:spTgt>
                                        </p:tgtEl>
                                      </p:cBhvr>
                                      <p:to x="100000" y="100000"/>
                                    </p:animScale>
                                    <p:animScale>
                                      <p:cBhvr>
                                        <p:cTn id="22" dur="26">
                                          <p:stCondLst>
                                            <p:cond delay="1642"/>
                                          </p:stCondLst>
                                        </p:cTn>
                                        <p:tgtEl>
                                          <p:spTgt spid="473090">
                                            <p:txEl>
                                              <p:pRg st="1" end="1"/>
                                            </p:txEl>
                                          </p:spTgt>
                                        </p:tgtEl>
                                      </p:cBhvr>
                                      <p:to x="100000" y="90000"/>
                                    </p:animScale>
                                    <p:animScale>
                                      <p:cBhvr>
                                        <p:cTn id="23" dur="166" decel="50000">
                                          <p:stCondLst>
                                            <p:cond delay="1668"/>
                                          </p:stCondLst>
                                        </p:cTn>
                                        <p:tgtEl>
                                          <p:spTgt spid="473090">
                                            <p:txEl>
                                              <p:pRg st="1" end="1"/>
                                            </p:txEl>
                                          </p:spTgt>
                                        </p:tgtEl>
                                      </p:cBhvr>
                                      <p:to x="100000" y="100000"/>
                                    </p:animScale>
                                    <p:animScale>
                                      <p:cBhvr>
                                        <p:cTn id="24" dur="26">
                                          <p:stCondLst>
                                            <p:cond delay="1808"/>
                                          </p:stCondLst>
                                        </p:cTn>
                                        <p:tgtEl>
                                          <p:spTgt spid="473090">
                                            <p:txEl>
                                              <p:pRg st="1" end="1"/>
                                            </p:txEl>
                                          </p:spTgt>
                                        </p:tgtEl>
                                      </p:cBhvr>
                                      <p:to x="100000" y="95000"/>
                                    </p:animScale>
                                    <p:animScale>
                                      <p:cBhvr>
                                        <p:cTn id="25" dur="166" decel="50000">
                                          <p:stCondLst>
                                            <p:cond delay="1834"/>
                                          </p:stCondLst>
                                        </p:cTn>
                                        <p:tgtEl>
                                          <p:spTgt spid="473090">
                                            <p:txEl>
                                              <p:pRg st="1" end="1"/>
                                            </p:txEl>
                                          </p:spTgt>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473093"/>
                                        </p:tgtEl>
                                        <p:attrNameLst>
                                          <p:attrName>style.visibility</p:attrName>
                                        </p:attrNameLst>
                                      </p:cBhvr>
                                      <p:to>
                                        <p:strVal val="visible"/>
                                      </p:to>
                                    </p:set>
                                    <p:animEffect transition="in" filter="wipe(down)">
                                      <p:cBhvr>
                                        <p:cTn id="28" dur="580">
                                          <p:stCondLst>
                                            <p:cond delay="0"/>
                                          </p:stCondLst>
                                        </p:cTn>
                                        <p:tgtEl>
                                          <p:spTgt spid="473093"/>
                                        </p:tgtEl>
                                      </p:cBhvr>
                                    </p:animEffect>
                                    <p:anim calcmode="lin" valueType="num">
                                      <p:cBhvr>
                                        <p:cTn id="29" dur="1822" tmFilter="0,0; 0.14,0.36; 0.43,0.73; 0.71,0.91; 1.0,1.0">
                                          <p:stCondLst>
                                            <p:cond delay="0"/>
                                          </p:stCondLst>
                                        </p:cTn>
                                        <p:tgtEl>
                                          <p:spTgt spid="47309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7309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7309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7309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73093"/>
                                        </p:tgtEl>
                                        <p:attrNameLst>
                                          <p:attrName>ppt_y</p:attrName>
                                        </p:attrNameLst>
                                      </p:cBhvr>
                                      <p:tavLst>
                                        <p:tav tm="0" fmla="#ppt_y-sin(pi*$)/81">
                                          <p:val>
                                            <p:fltVal val="0"/>
                                          </p:val>
                                        </p:tav>
                                        <p:tav tm="100000">
                                          <p:val>
                                            <p:fltVal val="1"/>
                                          </p:val>
                                        </p:tav>
                                      </p:tavLst>
                                    </p:anim>
                                    <p:animScale>
                                      <p:cBhvr>
                                        <p:cTn id="34" dur="26">
                                          <p:stCondLst>
                                            <p:cond delay="650"/>
                                          </p:stCondLst>
                                        </p:cTn>
                                        <p:tgtEl>
                                          <p:spTgt spid="473093"/>
                                        </p:tgtEl>
                                      </p:cBhvr>
                                      <p:to x="100000" y="60000"/>
                                    </p:animScale>
                                    <p:animScale>
                                      <p:cBhvr>
                                        <p:cTn id="35" dur="166" decel="50000">
                                          <p:stCondLst>
                                            <p:cond delay="676"/>
                                          </p:stCondLst>
                                        </p:cTn>
                                        <p:tgtEl>
                                          <p:spTgt spid="473093"/>
                                        </p:tgtEl>
                                      </p:cBhvr>
                                      <p:to x="100000" y="100000"/>
                                    </p:animScale>
                                    <p:animScale>
                                      <p:cBhvr>
                                        <p:cTn id="36" dur="26">
                                          <p:stCondLst>
                                            <p:cond delay="1312"/>
                                          </p:stCondLst>
                                        </p:cTn>
                                        <p:tgtEl>
                                          <p:spTgt spid="473093"/>
                                        </p:tgtEl>
                                      </p:cBhvr>
                                      <p:to x="100000" y="80000"/>
                                    </p:animScale>
                                    <p:animScale>
                                      <p:cBhvr>
                                        <p:cTn id="37" dur="166" decel="50000">
                                          <p:stCondLst>
                                            <p:cond delay="1338"/>
                                          </p:stCondLst>
                                        </p:cTn>
                                        <p:tgtEl>
                                          <p:spTgt spid="473093"/>
                                        </p:tgtEl>
                                      </p:cBhvr>
                                      <p:to x="100000" y="100000"/>
                                    </p:animScale>
                                    <p:animScale>
                                      <p:cBhvr>
                                        <p:cTn id="38" dur="26">
                                          <p:stCondLst>
                                            <p:cond delay="1642"/>
                                          </p:stCondLst>
                                        </p:cTn>
                                        <p:tgtEl>
                                          <p:spTgt spid="473093"/>
                                        </p:tgtEl>
                                      </p:cBhvr>
                                      <p:to x="100000" y="90000"/>
                                    </p:animScale>
                                    <p:animScale>
                                      <p:cBhvr>
                                        <p:cTn id="39" dur="166" decel="50000">
                                          <p:stCondLst>
                                            <p:cond delay="1668"/>
                                          </p:stCondLst>
                                        </p:cTn>
                                        <p:tgtEl>
                                          <p:spTgt spid="473093"/>
                                        </p:tgtEl>
                                      </p:cBhvr>
                                      <p:to x="100000" y="100000"/>
                                    </p:animScale>
                                    <p:animScale>
                                      <p:cBhvr>
                                        <p:cTn id="40" dur="26">
                                          <p:stCondLst>
                                            <p:cond delay="1808"/>
                                          </p:stCondLst>
                                        </p:cTn>
                                        <p:tgtEl>
                                          <p:spTgt spid="473093"/>
                                        </p:tgtEl>
                                      </p:cBhvr>
                                      <p:to x="100000" y="95000"/>
                                    </p:animScale>
                                    <p:animScale>
                                      <p:cBhvr>
                                        <p:cTn id="41" dur="166" decel="50000">
                                          <p:stCondLst>
                                            <p:cond delay="1834"/>
                                          </p:stCondLst>
                                        </p:cTn>
                                        <p:tgtEl>
                                          <p:spTgt spid="473093"/>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473090">
                                            <p:txEl>
                                              <p:pRg st="1" end="1"/>
                                            </p:txEl>
                                          </p:spTgt>
                                        </p:tgtEl>
                                        <p:attrNameLst>
                                          <p:attrName>ppt_x</p:attrName>
                                        </p:attrNameLst>
                                      </p:cBhvr>
                                      <p:tavLst>
                                        <p:tav tm="0">
                                          <p:val>
                                            <p:strVal val="ppt_x"/>
                                          </p:val>
                                        </p:tav>
                                        <p:tav tm="100000">
                                          <p:val>
                                            <p:strVal val="ppt_x"/>
                                          </p:val>
                                        </p:tav>
                                      </p:tavLst>
                                    </p:anim>
                                    <p:anim calcmode="lin" valueType="num">
                                      <p:cBhvr additive="base">
                                        <p:cTn id="46" dur="500"/>
                                        <p:tgtEl>
                                          <p:spTgt spid="473090">
                                            <p:txEl>
                                              <p:pRg st="1" end="1"/>
                                            </p:txEl>
                                          </p:spTgt>
                                        </p:tgtEl>
                                        <p:attrNameLst>
                                          <p:attrName>ppt_y</p:attrName>
                                        </p:attrNameLst>
                                      </p:cBhvr>
                                      <p:tavLst>
                                        <p:tav tm="0">
                                          <p:val>
                                            <p:strVal val="ppt_y"/>
                                          </p:val>
                                        </p:tav>
                                        <p:tav tm="100000">
                                          <p:val>
                                            <p:strVal val="1+ppt_h/2"/>
                                          </p:val>
                                        </p:tav>
                                      </p:tavLst>
                                    </p:anim>
                                    <p:set>
                                      <p:cBhvr>
                                        <p:cTn id="47" dur="1" fill="hold">
                                          <p:stCondLst>
                                            <p:cond delay="499"/>
                                          </p:stCondLst>
                                        </p:cTn>
                                        <p:tgtEl>
                                          <p:spTgt spid="473090">
                                            <p:txEl>
                                              <p:pRg st="1" end="1"/>
                                            </p:txEl>
                                          </p:spTgt>
                                        </p:tgtEl>
                                        <p:attrNameLst>
                                          <p:attrName>style.visibility</p:attrName>
                                        </p:attrNameLst>
                                      </p:cBhvr>
                                      <p:to>
                                        <p:strVal val="hidden"/>
                                      </p:to>
                                    </p:set>
                                  </p:childTnLst>
                                </p:cTn>
                              </p:par>
                              <p:par>
                                <p:cTn id="48" presetID="2" presetClass="exit" presetSubtype="4" fill="hold" nodeType="withEffect">
                                  <p:stCondLst>
                                    <p:cond delay="0"/>
                                  </p:stCondLst>
                                  <p:childTnLst>
                                    <p:anim calcmode="lin" valueType="num">
                                      <p:cBhvr additive="base">
                                        <p:cTn id="49" dur="500"/>
                                        <p:tgtEl>
                                          <p:spTgt spid="473093"/>
                                        </p:tgtEl>
                                        <p:attrNameLst>
                                          <p:attrName>ppt_x</p:attrName>
                                        </p:attrNameLst>
                                      </p:cBhvr>
                                      <p:tavLst>
                                        <p:tav tm="0">
                                          <p:val>
                                            <p:strVal val="ppt_x"/>
                                          </p:val>
                                        </p:tav>
                                        <p:tav tm="100000">
                                          <p:val>
                                            <p:strVal val="ppt_x"/>
                                          </p:val>
                                        </p:tav>
                                      </p:tavLst>
                                    </p:anim>
                                    <p:anim calcmode="lin" valueType="num">
                                      <p:cBhvr additive="base">
                                        <p:cTn id="50" dur="500"/>
                                        <p:tgtEl>
                                          <p:spTgt spid="473093"/>
                                        </p:tgtEl>
                                        <p:attrNameLst>
                                          <p:attrName>ppt_y</p:attrName>
                                        </p:attrNameLst>
                                      </p:cBhvr>
                                      <p:tavLst>
                                        <p:tav tm="0">
                                          <p:val>
                                            <p:strVal val="ppt_y"/>
                                          </p:val>
                                        </p:tav>
                                        <p:tav tm="100000">
                                          <p:val>
                                            <p:strVal val="1+ppt_h/2"/>
                                          </p:val>
                                        </p:tav>
                                      </p:tavLst>
                                    </p:anim>
                                    <p:set>
                                      <p:cBhvr>
                                        <p:cTn id="51" dur="1" fill="hold">
                                          <p:stCondLst>
                                            <p:cond delay="499"/>
                                          </p:stCondLst>
                                        </p:cTn>
                                        <p:tgtEl>
                                          <p:spTgt spid="47309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473092"/>
                                        </p:tgtEl>
                                        <p:attrNameLst>
                                          <p:attrName>style.visibility</p:attrName>
                                        </p:attrNameLst>
                                      </p:cBhvr>
                                      <p:to>
                                        <p:strVal val="visible"/>
                                      </p:to>
                                    </p:set>
                                    <p:animEffect transition="in" filter="wipe(down)">
                                      <p:cBhvr>
                                        <p:cTn id="56" dur="580">
                                          <p:stCondLst>
                                            <p:cond delay="0"/>
                                          </p:stCondLst>
                                        </p:cTn>
                                        <p:tgtEl>
                                          <p:spTgt spid="473092"/>
                                        </p:tgtEl>
                                      </p:cBhvr>
                                    </p:animEffect>
                                    <p:anim calcmode="lin" valueType="num">
                                      <p:cBhvr>
                                        <p:cTn id="57" dur="1822" tmFilter="0,0; 0.14,0.36; 0.43,0.73; 0.71,0.91; 1.0,1.0">
                                          <p:stCondLst>
                                            <p:cond delay="0"/>
                                          </p:stCondLst>
                                        </p:cTn>
                                        <p:tgtEl>
                                          <p:spTgt spid="473092"/>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473092"/>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473092"/>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473092"/>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473092"/>
                                        </p:tgtEl>
                                        <p:attrNameLst>
                                          <p:attrName>ppt_y</p:attrName>
                                        </p:attrNameLst>
                                      </p:cBhvr>
                                      <p:tavLst>
                                        <p:tav tm="0" fmla="#ppt_y-sin(pi*$)/81">
                                          <p:val>
                                            <p:fltVal val="0"/>
                                          </p:val>
                                        </p:tav>
                                        <p:tav tm="100000">
                                          <p:val>
                                            <p:fltVal val="1"/>
                                          </p:val>
                                        </p:tav>
                                      </p:tavLst>
                                    </p:anim>
                                    <p:animScale>
                                      <p:cBhvr>
                                        <p:cTn id="62" dur="26">
                                          <p:stCondLst>
                                            <p:cond delay="650"/>
                                          </p:stCondLst>
                                        </p:cTn>
                                        <p:tgtEl>
                                          <p:spTgt spid="473092"/>
                                        </p:tgtEl>
                                      </p:cBhvr>
                                      <p:to x="100000" y="60000"/>
                                    </p:animScale>
                                    <p:animScale>
                                      <p:cBhvr>
                                        <p:cTn id="63" dur="166" decel="50000">
                                          <p:stCondLst>
                                            <p:cond delay="676"/>
                                          </p:stCondLst>
                                        </p:cTn>
                                        <p:tgtEl>
                                          <p:spTgt spid="473092"/>
                                        </p:tgtEl>
                                      </p:cBhvr>
                                      <p:to x="100000" y="100000"/>
                                    </p:animScale>
                                    <p:animScale>
                                      <p:cBhvr>
                                        <p:cTn id="64" dur="26">
                                          <p:stCondLst>
                                            <p:cond delay="1312"/>
                                          </p:stCondLst>
                                        </p:cTn>
                                        <p:tgtEl>
                                          <p:spTgt spid="473092"/>
                                        </p:tgtEl>
                                      </p:cBhvr>
                                      <p:to x="100000" y="80000"/>
                                    </p:animScale>
                                    <p:animScale>
                                      <p:cBhvr>
                                        <p:cTn id="65" dur="166" decel="50000">
                                          <p:stCondLst>
                                            <p:cond delay="1338"/>
                                          </p:stCondLst>
                                        </p:cTn>
                                        <p:tgtEl>
                                          <p:spTgt spid="473092"/>
                                        </p:tgtEl>
                                      </p:cBhvr>
                                      <p:to x="100000" y="100000"/>
                                    </p:animScale>
                                    <p:animScale>
                                      <p:cBhvr>
                                        <p:cTn id="66" dur="26">
                                          <p:stCondLst>
                                            <p:cond delay="1642"/>
                                          </p:stCondLst>
                                        </p:cTn>
                                        <p:tgtEl>
                                          <p:spTgt spid="473092"/>
                                        </p:tgtEl>
                                      </p:cBhvr>
                                      <p:to x="100000" y="90000"/>
                                    </p:animScale>
                                    <p:animScale>
                                      <p:cBhvr>
                                        <p:cTn id="67" dur="166" decel="50000">
                                          <p:stCondLst>
                                            <p:cond delay="1668"/>
                                          </p:stCondLst>
                                        </p:cTn>
                                        <p:tgtEl>
                                          <p:spTgt spid="473092"/>
                                        </p:tgtEl>
                                      </p:cBhvr>
                                      <p:to x="100000" y="100000"/>
                                    </p:animScale>
                                    <p:animScale>
                                      <p:cBhvr>
                                        <p:cTn id="68" dur="26">
                                          <p:stCondLst>
                                            <p:cond delay="1808"/>
                                          </p:stCondLst>
                                        </p:cTn>
                                        <p:tgtEl>
                                          <p:spTgt spid="473092"/>
                                        </p:tgtEl>
                                      </p:cBhvr>
                                      <p:to x="100000" y="95000"/>
                                    </p:animScale>
                                    <p:animScale>
                                      <p:cBhvr>
                                        <p:cTn id="69" dur="166" decel="50000">
                                          <p:stCondLst>
                                            <p:cond delay="1834"/>
                                          </p:stCondLst>
                                        </p:cTn>
                                        <p:tgtEl>
                                          <p:spTgt spid="473092"/>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473091"/>
                                        </p:tgtEl>
                                        <p:attrNameLst>
                                          <p:attrName>style.visibility</p:attrName>
                                        </p:attrNameLst>
                                      </p:cBhvr>
                                      <p:to>
                                        <p:strVal val="visible"/>
                                      </p:to>
                                    </p:set>
                                    <p:animEffect transition="in" filter="wipe(down)">
                                      <p:cBhvr>
                                        <p:cTn id="72" dur="580">
                                          <p:stCondLst>
                                            <p:cond delay="0"/>
                                          </p:stCondLst>
                                        </p:cTn>
                                        <p:tgtEl>
                                          <p:spTgt spid="473091"/>
                                        </p:tgtEl>
                                      </p:cBhvr>
                                    </p:animEffect>
                                    <p:anim calcmode="lin" valueType="num">
                                      <p:cBhvr>
                                        <p:cTn id="73" dur="1822" tmFilter="0,0; 0.14,0.36; 0.43,0.73; 0.71,0.91; 1.0,1.0">
                                          <p:stCondLst>
                                            <p:cond delay="0"/>
                                          </p:stCondLst>
                                        </p:cTn>
                                        <p:tgtEl>
                                          <p:spTgt spid="473091"/>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473091"/>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473091"/>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473091"/>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473091"/>
                                        </p:tgtEl>
                                        <p:attrNameLst>
                                          <p:attrName>ppt_y</p:attrName>
                                        </p:attrNameLst>
                                      </p:cBhvr>
                                      <p:tavLst>
                                        <p:tav tm="0" fmla="#ppt_y-sin(pi*$)/81">
                                          <p:val>
                                            <p:fltVal val="0"/>
                                          </p:val>
                                        </p:tav>
                                        <p:tav tm="100000">
                                          <p:val>
                                            <p:fltVal val="1"/>
                                          </p:val>
                                        </p:tav>
                                      </p:tavLst>
                                    </p:anim>
                                    <p:animScale>
                                      <p:cBhvr>
                                        <p:cTn id="78" dur="26">
                                          <p:stCondLst>
                                            <p:cond delay="650"/>
                                          </p:stCondLst>
                                        </p:cTn>
                                        <p:tgtEl>
                                          <p:spTgt spid="473091"/>
                                        </p:tgtEl>
                                      </p:cBhvr>
                                      <p:to x="100000" y="60000"/>
                                    </p:animScale>
                                    <p:animScale>
                                      <p:cBhvr>
                                        <p:cTn id="79" dur="166" decel="50000">
                                          <p:stCondLst>
                                            <p:cond delay="676"/>
                                          </p:stCondLst>
                                        </p:cTn>
                                        <p:tgtEl>
                                          <p:spTgt spid="473091"/>
                                        </p:tgtEl>
                                      </p:cBhvr>
                                      <p:to x="100000" y="100000"/>
                                    </p:animScale>
                                    <p:animScale>
                                      <p:cBhvr>
                                        <p:cTn id="80" dur="26">
                                          <p:stCondLst>
                                            <p:cond delay="1312"/>
                                          </p:stCondLst>
                                        </p:cTn>
                                        <p:tgtEl>
                                          <p:spTgt spid="473091"/>
                                        </p:tgtEl>
                                      </p:cBhvr>
                                      <p:to x="100000" y="80000"/>
                                    </p:animScale>
                                    <p:animScale>
                                      <p:cBhvr>
                                        <p:cTn id="81" dur="166" decel="50000">
                                          <p:stCondLst>
                                            <p:cond delay="1338"/>
                                          </p:stCondLst>
                                        </p:cTn>
                                        <p:tgtEl>
                                          <p:spTgt spid="473091"/>
                                        </p:tgtEl>
                                      </p:cBhvr>
                                      <p:to x="100000" y="100000"/>
                                    </p:animScale>
                                    <p:animScale>
                                      <p:cBhvr>
                                        <p:cTn id="82" dur="26">
                                          <p:stCondLst>
                                            <p:cond delay="1642"/>
                                          </p:stCondLst>
                                        </p:cTn>
                                        <p:tgtEl>
                                          <p:spTgt spid="473091"/>
                                        </p:tgtEl>
                                      </p:cBhvr>
                                      <p:to x="100000" y="90000"/>
                                    </p:animScale>
                                    <p:animScale>
                                      <p:cBhvr>
                                        <p:cTn id="83" dur="166" decel="50000">
                                          <p:stCondLst>
                                            <p:cond delay="1668"/>
                                          </p:stCondLst>
                                        </p:cTn>
                                        <p:tgtEl>
                                          <p:spTgt spid="473091"/>
                                        </p:tgtEl>
                                      </p:cBhvr>
                                      <p:to x="100000" y="100000"/>
                                    </p:animScale>
                                    <p:animScale>
                                      <p:cBhvr>
                                        <p:cTn id="84" dur="26">
                                          <p:stCondLst>
                                            <p:cond delay="1808"/>
                                          </p:stCondLst>
                                        </p:cTn>
                                        <p:tgtEl>
                                          <p:spTgt spid="473091"/>
                                        </p:tgtEl>
                                      </p:cBhvr>
                                      <p:to x="100000" y="95000"/>
                                    </p:animScale>
                                    <p:animScale>
                                      <p:cBhvr>
                                        <p:cTn id="85" dur="166" decel="50000">
                                          <p:stCondLst>
                                            <p:cond delay="1834"/>
                                          </p:stCondLst>
                                        </p:cTn>
                                        <p:tgtEl>
                                          <p:spTgt spid="473091"/>
                                        </p:tgtEl>
                                      </p:cBhvr>
                                      <p:to x="100000" y="100000"/>
                                    </p:animScale>
                                  </p:childTnLst>
                                </p:cTn>
                              </p:par>
                              <p:par>
                                <p:cTn id="86" presetID="26" presetClass="entr" presetSubtype="0" fill="hold" nodeType="withEffect">
                                  <p:stCondLst>
                                    <p:cond delay="0"/>
                                  </p:stCondLst>
                                  <p:childTnLst>
                                    <p:set>
                                      <p:cBhvr>
                                        <p:cTn id="87" dur="1" fill="hold">
                                          <p:stCondLst>
                                            <p:cond delay="0"/>
                                          </p:stCondLst>
                                        </p:cTn>
                                        <p:tgtEl>
                                          <p:spTgt spid="473090">
                                            <p:txEl>
                                              <p:pRg st="5" end="5"/>
                                            </p:txEl>
                                          </p:spTgt>
                                        </p:tgtEl>
                                        <p:attrNameLst>
                                          <p:attrName>style.visibility</p:attrName>
                                        </p:attrNameLst>
                                      </p:cBhvr>
                                      <p:to>
                                        <p:strVal val="visible"/>
                                      </p:to>
                                    </p:set>
                                    <p:animEffect transition="in" filter="wipe(down)">
                                      <p:cBhvr>
                                        <p:cTn id="88" dur="580">
                                          <p:stCondLst>
                                            <p:cond delay="0"/>
                                          </p:stCondLst>
                                        </p:cTn>
                                        <p:tgtEl>
                                          <p:spTgt spid="473090">
                                            <p:txEl>
                                              <p:pRg st="5" end="5"/>
                                            </p:txEl>
                                          </p:spTgt>
                                        </p:tgtEl>
                                      </p:cBhvr>
                                    </p:animEffect>
                                    <p:anim calcmode="lin" valueType="num">
                                      <p:cBhvr>
                                        <p:cTn id="89" dur="1822" tmFilter="0,0; 0.14,0.36; 0.43,0.73; 0.71,0.91; 1.0,1.0">
                                          <p:stCondLst>
                                            <p:cond delay="0"/>
                                          </p:stCondLst>
                                        </p:cTn>
                                        <p:tgtEl>
                                          <p:spTgt spid="473090">
                                            <p:txEl>
                                              <p:pRg st="5" end="5"/>
                                            </p:txEl>
                                          </p:spTgt>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473090">
                                            <p:txEl>
                                              <p:pRg st="5" end="5"/>
                                            </p:txEl>
                                          </p:spTgt>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473090">
                                            <p:txEl>
                                              <p:pRg st="5" end="5"/>
                                            </p:txEl>
                                          </p:spTgt>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473090">
                                            <p:txEl>
                                              <p:pRg st="5" end="5"/>
                                            </p:txEl>
                                          </p:spTgt>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473090">
                                            <p:txEl>
                                              <p:pRg st="5" end="5"/>
                                            </p:txEl>
                                          </p:spTgt>
                                        </p:tgtEl>
                                        <p:attrNameLst>
                                          <p:attrName>ppt_y</p:attrName>
                                        </p:attrNameLst>
                                      </p:cBhvr>
                                      <p:tavLst>
                                        <p:tav tm="0" fmla="#ppt_y-sin(pi*$)/81">
                                          <p:val>
                                            <p:fltVal val="0"/>
                                          </p:val>
                                        </p:tav>
                                        <p:tav tm="100000">
                                          <p:val>
                                            <p:fltVal val="1"/>
                                          </p:val>
                                        </p:tav>
                                      </p:tavLst>
                                    </p:anim>
                                    <p:animScale>
                                      <p:cBhvr>
                                        <p:cTn id="94" dur="26">
                                          <p:stCondLst>
                                            <p:cond delay="650"/>
                                          </p:stCondLst>
                                        </p:cTn>
                                        <p:tgtEl>
                                          <p:spTgt spid="473090">
                                            <p:txEl>
                                              <p:pRg st="5" end="5"/>
                                            </p:txEl>
                                          </p:spTgt>
                                        </p:tgtEl>
                                      </p:cBhvr>
                                      <p:to x="100000" y="60000"/>
                                    </p:animScale>
                                    <p:animScale>
                                      <p:cBhvr>
                                        <p:cTn id="95" dur="166" decel="50000">
                                          <p:stCondLst>
                                            <p:cond delay="676"/>
                                          </p:stCondLst>
                                        </p:cTn>
                                        <p:tgtEl>
                                          <p:spTgt spid="473090">
                                            <p:txEl>
                                              <p:pRg st="5" end="5"/>
                                            </p:txEl>
                                          </p:spTgt>
                                        </p:tgtEl>
                                      </p:cBhvr>
                                      <p:to x="100000" y="100000"/>
                                    </p:animScale>
                                    <p:animScale>
                                      <p:cBhvr>
                                        <p:cTn id="96" dur="26">
                                          <p:stCondLst>
                                            <p:cond delay="1312"/>
                                          </p:stCondLst>
                                        </p:cTn>
                                        <p:tgtEl>
                                          <p:spTgt spid="473090">
                                            <p:txEl>
                                              <p:pRg st="5" end="5"/>
                                            </p:txEl>
                                          </p:spTgt>
                                        </p:tgtEl>
                                      </p:cBhvr>
                                      <p:to x="100000" y="80000"/>
                                    </p:animScale>
                                    <p:animScale>
                                      <p:cBhvr>
                                        <p:cTn id="97" dur="166" decel="50000">
                                          <p:stCondLst>
                                            <p:cond delay="1338"/>
                                          </p:stCondLst>
                                        </p:cTn>
                                        <p:tgtEl>
                                          <p:spTgt spid="473090">
                                            <p:txEl>
                                              <p:pRg st="5" end="5"/>
                                            </p:txEl>
                                          </p:spTgt>
                                        </p:tgtEl>
                                      </p:cBhvr>
                                      <p:to x="100000" y="100000"/>
                                    </p:animScale>
                                    <p:animScale>
                                      <p:cBhvr>
                                        <p:cTn id="98" dur="26">
                                          <p:stCondLst>
                                            <p:cond delay="1642"/>
                                          </p:stCondLst>
                                        </p:cTn>
                                        <p:tgtEl>
                                          <p:spTgt spid="473090">
                                            <p:txEl>
                                              <p:pRg st="5" end="5"/>
                                            </p:txEl>
                                          </p:spTgt>
                                        </p:tgtEl>
                                      </p:cBhvr>
                                      <p:to x="100000" y="90000"/>
                                    </p:animScale>
                                    <p:animScale>
                                      <p:cBhvr>
                                        <p:cTn id="99" dur="166" decel="50000">
                                          <p:stCondLst>
                                            <p:cond delay="1668"/>
                                          </p:stCondLst>
                                        </p:cTn>
                                        <p:tgtEl>
                                          <p:spTgt spid="473090">
                                            <p:txEl>
                                              <p:pRg st="5" end="5"/>
                                            </p:txEl>
                                          </p:spTgt>
                                        </p:tgtEl>
                                      </p:cBhvr>
                                      <p:to x="100000" y="100000"/>
                                    </p:animScale>
                                    <p:animScale>
                                      <p:cBhvr>
                                        <p:cTn id="100" dur="26">
                                          <p:stCondLst>
                                            <p:cond delay="1808"/>
                                          </p:stCondLst>
                                        </p:cTn>
                                        <p:tgtEl>
                                          <p:spTgt spid="473090">
                                            <p:txEl>
                                              <p:pRg st="5" end="5"/>
                                            </p:txEl>
                                          </p:spTgt>
                                        </p:tgtEl>
                                      </p:cBhvr>
                                      <p:to x="100000" y="95000"/>
                                    </p:animScale>
                                    <p:animScale>
                                      <p:cBhvr>
                                        <p:cTn id="101" dur="166" decel="50000">
                                          <p:stCondLst>
                                            <p:cond delay="1834"/>
                                          </p:stCondLst>
                                        </p:cTn>
                                        <p:tgtEl>
                                          <p:spTgt spid="473090">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7620000" cy="1219200"/>
          </a:xfrm>
        </p:spPr>
        <p:txBody>
          <a:bodyPr/>
          <a:lstStyle/>
          <a:p>
            <a:pPr>
              <a:defRPr/>
            </a:pPr>
            <a:r>
              <a:rPr lang="es-ES_tradnl"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Barreras no arancelarias </a:t>
            </a:r>
            <a:endParaRPr lang="es-MX"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
        <p:nvSpPr>
          <p:cNvPr id="474114" name="Marcador de contenido 2"/>
          <p:cNvSpPr>
            <a:spLocks noGrp="1"/>
          </p:cNvSpPr>
          <p:nvPr>
            <p:ph idx="1"/>
          </p:nvPr>
        </p:nvSpPr>
        <p:spPr>
          <a:xfrm>
            <a:off x="381000" y="1600200"/>
            <a:ext cx="8382000" cy="5257800"/>
          </a:xfrm>
        </p:spPr>
        <p:txBody>
          <a:bodyPr/>
          <a:lstStyle/>
          <a:p>
            <a:r>
              <a:rPr lang="es-ES_tradnl" dirty="0" smtClean="0">
                <a:solidFill>
                  <a:srgbClr val="0000FF"/>
                </a:solidFill>
                <a:ea typeface="ＭＳ Ｐゴシック" pitchFamily="34" charset="-128"/>
              </a:rPr>
              <a:t>La exportación o la importación de bienes se ve </a:t>
            </a:r>
            <a:r>
              <a:rPr lang="es-ES_tradnl" dirty="0" smtClean="0">
                <a:solidFill>
                  <a:srgbClr val="FF0000"/>
                </a:solidFill>
                <a:ea typeface="ＭＳ Ｐゴシック" pitchFamily="34" charset="-128"/>
              </a:rPr>
              <a:t>limitada por la corrupción que existe en las aduanas</a:t>
            </a:r>
            <a:r>
              <a:rPr lang="es-ES_tradnl" dirty="0" smtClean="0">
                <a:solidFill>
                  <a:srgbClr val="0000FF"/>
                </a:solidFill>
                <a:ea typeface="ＭＳ Ｐゴシック" pitchFamily="34" charset="-128"/>
              </a:rPr>
              <a:t> y a la que se enfrentarán los productos (y productores) al pasar por ellas. </a:t>
            </a:r>
          </a:p>
          <a:p>
            <a:r>
              <a:rPr lang="es-ES_tradnl" dirty="0" smtClean="0">
                <a:solidFill>
                  <a:srgbClr val="0000FF"/>
                </a:solidFill>
                <a:ea typeface="ＭＳ Ｐゴシック" pitchFamily="34" charset="-128"/>
              </a:rPr>
              <a:t> </a:t>
            </a:r>
            <a:r>
              <a:rPr lang="es-ES_tradnl" dirty="0" smtClean="0">
                <a:solidFill>
                  <a:srgbClr val="FF0000"/>
                </a:solidFill>
                <a:ea typeface="ＭＳ Ｐゴシック" pitchFamily="34" charset="-128"/>
              </a:rPr>
              <a:t>El tiempo exagerado de espera en las garitas.</a:t>
            </a:r>
            <a:r>
              <a:rPr lang="es-ES_tradnl" dirty="0" smtClean="0">
                <a:solidFill>
                  <a:srgbClr val="0000FF"/>
                </a:solidFill>
                <a:ea typeface="ＭＳ Ｐゴシック" pitchFamily="34" charset="-128"/>
              </a:rPr>
              <a:t> Se puede comparar con una barrera arancelaria ya que interfiere con el comercio entre dos países</a:t>
            </a:r>
            <a:r>
              <a:rPr lang="es-ES_tradnl" sz="2800" dirty="0" smtClean="0">
                <a:solidFill>
                  <a:srgbClr val="0000FF"/>
                </a:solidFill>
                <a:ea typeface="ＭＳ Ｐゴシック" pitchFamily="34" charset="-128"/>
              </a:rPr>
              <a:t>.</a:t>
            </a:r>
          </a:p>
          <a:p>
            <a:pPr>
              <a:buFontTx/>
              <a:buNone/>
            </a:pPr>
            <a:endParaRPr lang="es-ES_tradnl" sz="2000" dirty="0" smtClean="0">
              <a:ea typeface="ＭＳ Ｐゴシック" pitchFamily="34" charset="-128"/>
            </a:endParaRPr>
          </a:p>
          <a:p>
            <a:endParaRPr lang="es-MX" dirty="0" smtClean="0">
              <a:ea typeface="ＭＳ Ｐゴシック" pitchFamily="34" charset="-128"/>
            </a:endParaRPr>
          </a:p>
        </p:txBody>
      </p:sp>
      <p:pic>
        <p:nvPicPr>
          <p:cNvPr id="474115" name="Imagen 3"/>
          <p:cNvPicPr>
            <a:picLocks noChangeAspect="1"/>
          </p:cNvPicPr>
          <p:nvPr/>
        </p:nvPicPr>
        <p:blipFill>
          <a:blip r:embed="rId3"/>
          <a:srcRect/>
          <a:stretch>
            <a:fillRect/>
          </a:stretch>
        </p:blipFill>
        <p:spPr bwMode="auto">
          <a:xfrm>
            <a:off x="1835696" y="4005064"/>
            <a:ext cx="3949700" cy="2624138"/>
          </a:xfrm>
          <a:prstGeom prst="rect">
            <a:avLst/>
          </a:prstGeom>
          <a:noFill/>
          <a:ln w="9525">
            <a:noFill/>
            <a:miter lim="800000"/>
            <a:headEnd/>
            <a:tailEnd/>
          </a:ln>
        </p:spPr>
      </p:pic>
      <p:pic>
        <p:nvPicPr>
          <p:cNvPr id="474116" name="Imagen 4"/>
          <p:cNvPicPr>
            <a:picLocks noChangeAspect="1"/>
          </p:cNvPicPr>
          <p:nvPr/>
        </p:nvPicPr>
        <p:blipFill>
          <a:blip r:embed="rId4"/>
          <a:srcRect/>
          <a:stretch>
            <a:fillRect/>
          </a:stretch>
        </p:blipFill>
        <p:spPr bwMode="auto">
          <a:xfrm>
            <a:off x="251520" y="1484784"/>
            <a:ext cx="3168352" cy="3168352"/>
          </a:xfrm>
          <a:prstGeom prst="rect">
            <a:avLst/>
          </a:prstGeom>
          <a:noFill/>
          <a:ln w="9525">
            <a:noFill/>
            <a:miter lim="800000"/>
            <a:headEnd/>
            <a:tailEnd/>
          </a:ln>
        </p:spPr>
      </p:pic>
      <p:pic>
        <p:nvPicPr>
          <p:cNvPr id="474117" name="Imagen 5"/>
          <p:cNvPicPr>
            <a:picLocks noChangeAspect="1"/>
          </p:cNvPicPr>
          <p:nvPr/>
        </p:nvPicPr>
        <p:blipFill>
          <a:blip r:embed="rId5"/>
          <a:srcRect/>
          <a:stretch>
            <a:fillRect/>
          </a:stretch>
        </p:blipFill>
        <p:spPr bwMode="auto">
          <a:xfrm>
            <a:off x="3851920" y="1556792"/>
            <a:ext cx="4968552" cy="330497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474116"/>
                                        </p:tgtEl>
                                        <p:attrNameLst>
                                          <p:attrName>style.visibility</p:attrName>
                                        </p:attrNameLst>
                                      </p:cBhvr>
                                      <p:to>
                                        <p:strVal val="visible"/>
                                      </p:to>
                                    </p:set>
                                    <p:animEffect transition="in" filter="fade">
                                      <p:cBhvr>
                                        <p:cTn id="14" dur="800" decel="100000"/>
                                        <p:tgtEl>
                                          <p:spTgt spid="474116"/>
                                        </p:tgtEl>
                                      </p:cBhvr>
                                    </p:animEffect>
                                    <p:anim calcmode="lin" valueType="num">
                                      <p:cBhvr>
                                        <p:cTn id="15" dur="800" decel="100000" fill="hold"/>
                                        <p:tgtEl>
                                          <p:spTgt spid="474116"/>
                                        </p:tgtEl>
                                        <p:attrNameLst>
                                          <p:attrName>style.rotation</p:attrName>
                                        </p:attrNameLst>
                                      </p:cBhvr>
                                      <p:tavLst>
                                        <p:tav tm="0">
                                          <p:val>
                                            <p:fltVal val="-90"/>
                                          </p:val>
                                        </p:tav>
                                        <p:tav tm="100000">
                                          <p:val>
                                            <p:fltVal val="0"/>
                                          </p:val>
                                        </p:tav>
                                      </p:tavLst>
                                    </p:anim>
                                    <p:anim calcmode="lin" valueType="num">
                                      <p:cBhvr>
                                        <p:cTn id="16" dur="800" decel="100000" fill="hold"/>
                                        <p:tgtEl>
                                          <p:spTgt spid="474116"/>
                                        </p:tgtEl>
                                        <p:attrNameLst>
                                          <p:attrName>ppt_x</p:attrName>
                                        </p:attrNameLst>
                                      </p:cBhvr>
                                      <p:tavLst>
                                        <p:tav tm="0">
                                          <p:val>
                                            <p:strVal val="#ppt_x+0.4"/>
                                          </p:val>
                                        </p:tav>
                                        <p:tav tm="100000">
                                          <p:val>
                                            <p:strVal val="#ppt_x-0.05"/>
                                          </p:val>
                                        </p:tav>
                                      </p:tavLst>
                                    </p:anim>
                                    <p:anim calcmode="lin" valueType="num">
                                      <p:cBhvr>
                                        <p:cTn id="17" dur="800" decel="100000" fill="hold"/>
                                        <p:tgtEl>
                                          <p:spTgt spid="474116"/>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474116"/>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474116"/>
                                        </p:tgtEl>
                                        <p:attrNameLst>
                                          <p:attrName>ppt_y</p:attrName>
                                        </p:attrNameLst>
                                      </p:cBhvr>
                                      <p:tavLst>
                                        <p:tav tm="0">
                                          <p:val>
                                            <p:strVal val="#ppt_y+0.1"/>
                                          </p:val>
                                        </p:tav>
                                        <p:tav tm="100000">
                                          <p:val>
                                            <p:strVal val="#ppt_y"/>
                                          </p:val>
                                        </p:tav>
                                      </p:tavLst>
                                    </p:anim>
                                  </p:childTnLst>
                                </p:cTn>
                              </p:par>
                              <p:par>
                                <p:cTn id="20" presetID="30" presetClass="entr" presetSubtype="0" fill="hold" nodeType="withEffect">
                                  <p:stCondLst>
                                    <p:cond delay="0"/>
                                  </p:stCondLst>
                                  <p:childTnLst>
                                    <p:set>
                                      <p:cBhvr>
                                        <p:cTn id="21" dur="1" fill="hold">
                                          <p:stCondLst>
                                            <p:cond delay="0"/>
                                          </p:stCondLst>
                                        </p:cTn>
                                        <p:tgtEl>
                                          <p:spTgt spid="474115"/>
                                        </p:tgtEl>
                                        <p:attrNameLst>
                                          <p:attrName>style.visibility</p:attrName>
                                        </p:attrNameLst>
                                      </p:cBhvr>
                                      <p:to>
                                        <p:strVal val="visible"/>
                                      </p:to>
                                    </p:set>
                                    <p:animEffect transition="in" filter="fade">
                                      <p:cBhvr>
                                        <p:cTn id="22" dur="800" decel="100000"/>
                                        <p:tgtEl>
                                          <p:spTgt spid="474115"/>
                                        </p:tgtEl>
                                      </p:cBhvr>
                                    </p:animEffect>
                                    <p:anim calcmode="lin" valueType="num">
                                      <p:cBhvr>
                                        <p:cTn id="23" dur="800" decel="100000" fill="hold"/>
                                        <p:tgtEl>
                                          <p:spTgt spid="474115"/>
                                        </p:tgtEl>
                                        <p:attrNameLst>
                                          <p:attrName>style.rotation</p:attrName>
                                        </p:attrNameLst>
                                      </p:cBhvr>
                                      <p:tavLst>
                                        <p:tav tm="0">
                                          <p:val>
                                            <p:fltVal val="-90"/>
                                          </p:val>
                                        </p:tav>
                                        <p:tav tm="100000">
                                          <p:val>
                                            <p:fltVal val="0"/>
                                          </p:val>
                                        </p:tav>
                                      </p:tavLst>
                                    </p:anim>
                                    <p:anim calcmode="lin" valueType="num">
                                      <p:cBhvr>
                                        <p:cTn id="24" dur="800" decel="100000" fill="hold"/>
                                        <p:tgtEl>
                                          <p:spTgt spid="474115"/>
                                        </p:tgtEl>
                                        <p:attrNameLst>
                                          <p:attrName>ppt_x</p:attrName>
                                        </p:attrNameLst>
                                      </p:cBhvr>
                                      <p:tavLst>
                                        <p:tav tm="0">
                                          <p:val>
                                            <p:strVal val="#ppt_x+0.4"/>
                                          </p:val>
                                        </p:tav>
                                        <p:tav tm="100000">
                                          <p:val>
                                            <p:strVal val="#ppt_x-0.05"/>
                                          </p:val>
                                        </p:tav>
                                      </p:tavLst>
                                    </p:anim>
                                    <p:anim calcmode="lin" valueType="num">
                                      <p:cBhvr>
                                        <p:cTn id="25" dur="800" decel="100000" fill="hold"/>
                                        <p:tgtEl>
                                          <p:spTgt spid="474115"/>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474115"/>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474115"/>
                                        </p:tgtEl>
                                        <p:attrNameLst>
                                          <p:attrName>ppt_y</p:attrName>
                                        </p:attrNameLst>
                                      </p:cBhvr>
                                      <p:tavLst>
                                        <p:tav tm="0">
                                          <p:val>
                                            <p:strVal val="#ppt_y+0.1"/>
                                          </p:val>
                                        </p:tav>
                                        <p:tav tm="100000">
                                          <p:val>
                                            <p:strVal val="#ppt_y"/>
                                          </p:val>
                                        </p:tav>
                                      </p:tavLst>
                                    </p:anim>
                                  </p:childTnLst>
                                </p:cTn>
                              </p:par>
                              <p:par>
                                <p:cTn id="28" presetID="30" presetClass="entr" presetSubtype="0" fill="hold" nodeType="withEffect">
                                  <p:stCondLst>
                                    <p:cond delay="0"/>
                                  </p:stCondLst>
                                  <p:childTnLst>
                                    <p:set>
                                      <p:cBhvr>
                                        <p:cTn id="29" dur="1" fill="hold">
                                          <p:stCondLst>
                                            <p:cond delay="0"/>
                                          </p:stCondLst>
                                        </p:cTn>
                                        <p:tgtEl>
                                          <p:spTgt spid="474117"/>
                                        </p:tgtEl>
                                        <p:attrNameLst>
                                          <p:attrName>style.visibility</p:attrName>
                                        </p:attrNameLst>
                                      </p:cBhvr>
                                      <p:to>
                                        <p:strVal val="visible"/>
                                      </p:to>
                                    </p:set>
                                    <p:animEffect transition="in" filter="fade">
                                      <p:cBhvr>
                                        <p:cTn id="30" dur="800" decel="100000"/>
                                        <p:tgtEl>
                                          <p:spTgt spid="474117"/>
                                        </p:tgtEl>
                                      </p:cBhvr>
                                    </p:animEffect>
                                    <p:anim calcmode="lin" valueType="num">
                                      <p:cBhvr>
                                        <p:cTn id="31" dur="800" decel="100000" fill="hold"/>
                                        <p:tgtEl>
                                          <p:spTgt spid="474117"/>
                                        </p:tgtEl>
                                        <p:attrNameLst>
                                          <p:attrName>style.rotation</p:attrName>
                                        </p:attrNameLst>
                                      </p:cBhvr>
                                      <p:tavLst>
                                        <p:tav tm="0">
                                          <p:val>
                                            <p:fltVal val="-90"/>
                                          </p:val>
                                        </p:tav>
                                        <p:tav tm="100000">
                                          <p:val>
                                            <p:fltVal val="0"/>
                                          </p:val>
                                        </p:tav>
                                      </p:tavLst>
                                    </p:anim>
                                    <p:anim calcmode="lin" valueType="num">
                                      <p:cBhvr>
                                        <p:cTn id="32" dur="800" decel="100000" fill="hold"/>
                                        <p:tgtEl>
                                          <p:spTgt spid="474117"/>
                                        </p:tgtEl>
                                        <p:attrNameLst>
                                          <p:attrName>ppt_x</p:attrName>
                                        </p:attrNameLst>
                                      </p:cBhvr>
                                      <p:tavLst>
                                        <p:tav tm="0">
                                          <p:val>
                                            <p:strVal val="#ppt_x+0.4"/>
                                          </p:val>
                                        </p:tav>
                                        <p:tav tm="100000">
                                          <p:val>
                                            <p:strVal val="#ppt_x-0.05"/>
                                          </p:val>
                                        </p:tav>
                                      </p:tavLst>
                                    </p:anim>
                                    <p:anim calcmode="lin" valueType="num">
                                      <p:cBhvr>
                                        <p:cTn id="33" dur="800" decel="100000" fill="hold"/>
                                        <p:tgtEl>
                                          <p:spTgt spid="474117"/>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474117"/>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474117"/>
                                        </p:tgtEl>
                                        <p:attrNameLst>
                                          <p:attrName>ppt_y</p:attrName>
                                        </p:attrNameLst>
                                      </p:cBhvr>
                                      <p:tavLst>
                                        <p:tav tm="0">
                                          <p:val>
                                            <p:strVal val="#ppt_y+0.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nodeType="clickEffect">
                                  <p:stCondLst>
                                    <p:cond delay="0"/>
                                  </p:stCondLst>
                                  <p:childTnLst>
                                    <p:animEffect transition="out" filter="dissolve">
                                      <p:cBhvr>
                                        <p:cTn id="39" dur="500"/>
                                        <p:tgtEl>
                                          <p:spTgt spid="474116"/>
                                        </p:tgtEl>
                                      </p:cBhvr>
                                    </p:animEffect>
                                    <p:set>
                                      <p:cBhvr>
                                        <p:cTn id="40" dur="1" fill="hold">
                                          <p:stCondLst>
                                            <p:cond delay="499"/>
                                          </p:stCondLst>
                                        </p:cTn>
                                        <p:tgtEl>
                                          <p:spTgt spid="474116"/>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500"/>
                                        <p:tgtEl>
                                          <p:spTgt spid="474115"/>
                                        </p:tgtEl>
                                      </p:cBhvr>
                                    </p:animEffect>
                                    <p:set>
                                      <p:cBhvr>
                                        <p:cTn id="43" dur="1" fill="hold">
                                          <p:stCondLst>
                                            <p:cond delay="499"/>
                                          </p:stCondLst>
                                        </p:cTn>
                                        <p:tgtEl>
                                          <p:spTgt spid="474115"/>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500"/>
                                        <p:tgtEl>
                                          <p:spTgt spid="474117"/>
                                        </p:tgtEl>
                                      </p:cBhvr>
                                    </p:animEffect>
                                    <p:set>
                                      <p:cBhvr>
                                        <p:cTn id="46" dur="1" fill="hold">
                                          <p:stCondLst>
                                            <p:cond delay="499"/>
                                          </p:stCondLst>
                                        </p:cTn>
                                        <p:tgtEl>
                                          <p:spTgt spid="4741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474114">
                                            <p:txEl>
                                              <p:pRg st="0" end="0"/>
                                            </p:txEl>
                                          </p:spTgt>
                                        </p:tgtEl>
                                        <p:attrNameLst>
                                          <p:attrName>style.visibility</p:attrName>
                                        </p:attrNameLst>
                                      </p:cBhvr>
                                      <p:to>
                                        <p:strVal val="visible"/>
                                      </p:to>
                                    </p:set>
                                    <p:animEffect transition="in" filter="wipe(down)">
                                      <p:cBhvr>
                                        <p:cTn id="51" dur="580">
                                          <p:stCondLst>
                                            <p:cond delay="0"/>
                                          </p:stCondLst>
                                        </p:cTn>
                                        <p:tgtEl>
                                          <p:spTgt spid="474114">
                                            <p:txEl>
                                              <p:pRg st="0" end="0"/>
                                            </p:txEl>
                                          </p:spTgt>
                                        </p:tgtEl>
                                      </p:cBhvr>
                                    </p:animEffect>
                                    <p:anim calcmode="lin" valueType="num">
                                      <p:cBhvr>
                                        <p:cTn id="52" dur="1822" tmFilter="0,0; 0.14,0.36; 0.43,0.73; 0.71,0.91; 1.0,1.0">
                                          <p:stCondLst>
                                            <p:cond delay="0"/>
                                          </p:stCondLst>
                                        </p:cTn>
                                        <p:tgtEl>
                                          <p:spTgt spid="474114">
                                            <p:txEl>
                                              <p:pRg st="0" end="0"/>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474114">
                                            <p:txEl>
                                              <p:pRg st="0" end="0"/>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474114">
                                            <p:txEl>
                                              <p:pRg st="0" end="0"/>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474114">
                                            <p:txEl>
                                              <p:pRg st="0" end="0"/>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474114">
                                            <p:txEl>
                                              <p:pRg st="0" end="0"/>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474114">
                                            <p:txEl>
                                              <p:pRg st="0" end="0"/>
                                            </p:txEl>
                                          </p:spTgt>
                                        </p:tgtEl>
                                      </p:cBhvr>
                                      <p:to x="100000" y="60000"/>
                                    </p:animScale>
                                    <p:animScale>
                                      <p:cBhvr>
                                        <p:cTn id="58" dur="166" decel="50000">
                                          <p:stCondLst>
                                            <p:cond delay="676"/>
                                          </p:stCondLst>
                                        </p:cTn>
                                        <p:tgtEl>
                                          <p:spTgt spid="474114">
                                            <p:txEl>
                                              <p:pRg st="0" end="0"/>
                                            </p:txEl>
                                          </p:spTgt>
                                        </p:tgtEl>
                                      </p:cBhvr>
                                      <p:to x="100000" y="100000"/>
                                    </p:animScale>
                                    <p:animScale>
                                      <p:cBhvr>
                                        <p:cTn id="59" dur="26">
                                          <p:stCondLst>
                                            <p:cond delay="1312"/>
                                          </p:stCondLst>
                                        </p:cTn>
                                        <p:tgtEl>
                                          <p:spTgt spid="474114">
                                            <p:txEl>
                                              <p:pRg st="0" end="0"/>
                                            </p:txEl>
                                          </p:spTgt>
                                        </p:tgtEl>
                                      </p:cBhvr>
                                      <p:to x="100000" y="80000"/>
                                    </p:animScale>
                                    <p:animScale>
                                      <p:cBhvr>
                                        <p:cTn id="60" dur="166" decel="50000">
                                          <p:stCondLst>
                                            <p:cond delay="1338"/>
                                          </p:stCondLst>
                                        </p:cTn>
                                        <p:tgtEl>
                                          <p:spTgt spid="474114">
                                            <p:txEl>
                                              <p:pRg st="0" end="0"/>
                                            </p:txEl>
                                          </p:spTgt>
                                        </p:tgtEl>
                                      </p:cBhvr>
                                      <p:to x="100000" y="100000"/>
                                    </p:animScale>
                                    <p:animScale>
                                      <p:cBhvr>
                                        <p:cTn id="61" dur="26">
                                          <p:stCondLst>
                                            <p:cond delay="1642"/>
                                          </p:stCondLst>
                                        </p:cTn>
                                        <p:tgtEl>
                                          <p:spTgt spid="474114">
                                            <p:txEl>
                                              <p:pRg st="0" end="0"/>
                                            </p:txEl>
                                          </p:spTgt>
                                        </p:tgtEl>
                                      </p:cBhvr>
                                      <p:to x="100000" y="90000"/>
                                    </p:animScale>
                                    <p:animScale>
                                      <p:cBhvr>
                                        <p:cTn id="62" dur="166" decel="50000">
                                          <p:stCondLst>
                                            <p:cond delay="1668"/>
                                          </p:stCondLst>
                                        </p:cTn>
                                        <p:tgtEl>
                                          <p:spTgt spid="474114">
                                            <p:txEl>
                                              <p:pRg st="0" end="0"/>
                                            </p:txEl>
                                          </p:spTgt>
                                        </p:tgtEl>
                                      </p:cBhvr>
                                      <p:to x="100000" y="100000"/>
                                    </p:animScale>
                                    <p:animScale>
                                      <p:cBhvr>
                                        <p:cTn id="63" dur="26">
                                          <p:stCondLst>
                                            <p:cond delay="1808"/>
                                          </p:stCondLst>
                                        </p:cTn>
                                        <p:tgtEl>
                                          <p:spTgt spid="474114">
                                            <p:txEl>
                                              <p:pRg st="0" end="0"/>
                                            </p:txEl>
                                          </p:spTgt>
                                        </p:tgtEl>
                                      </p:cBhvr>
                                      <p:to x="100000" y="95000"/>
                                    </p:animScale>
                                    <p:animScale>
                                      <p:cBhvr>
                                        <p:cTn id="64" dur="166" decel="50000">
                                          <p:stCondLst>
                                            <p:cond delay="1834"/>
                                          </p:stCondLst>
                                        </p:cTn>
                                        <p:tgtEl>
                                          <p:spTgt spid="474114">
                                            <p:txEl>
                                              <p:pRg st="0" end="0"/>
                                            </p:txEl>
                                          </p:spTgt>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474114">
                                            <p:txEl>
                                              <p:pRg st="1" end="1"/>
                                            </p:txEl>
                                          </p:spTgt>
                                        </p:tgtEl>
                                        <p:attrNameLst>
                                          <p:attrName>style.visibility</p:attrName>
                                        </p:attrNameLst>
                                      </p:cBhvr>
                                      <p:to>
                                        <p:strVal val="visible"/>
                                      </p:to>
                                    </p:set>
                                    <p:animEffect transition="in" filter="wipe(down)">
                                      <p:cBhvr>
                                        <p:cTn id="69" dur="580">
                                          <p:stCondLst>
                                            <p:cond delay="0"/>
                                          </p:stCondLst>
                                        </p:cTn>
                                        <p:tgtEl>
                                          <p:spTgt spid="474114">
                                            <p:txEl>
                                              <p:pRg st="1" end="1"/>
                                            </p:txEl>
                                          </p:spTgt>
                                        </p:tgtEl>
                                      </p:cBhvr>
                                    </p:animEffect>
                                    <p:anim calcmode="lin" valueType="num">
                                      <p:cBhvr>
                                        <p:cTn id="70" dur="1822" tmFilter="0,0; 0.14,0.36; 0.43,0.73; 0.71,0.91; 1.0,1.0">
                                          <p:stCondLst>
                                            <p:cond delay="0"/>
                                          </p:stCondLst>
                                        </p:cTn>
                                        <p:tgtEl>
                                          <p:spTgt spid="474114">
                                            <p:txEl>
                                              <p:pRg st="1" end="1"/>
                                            </p:txEl>
                                          </p:spTgt>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474114">
                                            <p:txEl>
                                              <p:pRg st="1" end="1"/>
                                            </p:txEl>
                                          </p:spTgt>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474114">
                                            <p:txEl>
                                              <p:pRg st="1" end="1"/>
                                            </p:txEl>
                                          </p:spTgt>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474114">
                                            <p:txEl>
                                              <p:pRg st="1" end="1"/>
                                            </p:txEl>
                                          </p:spTgt>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474114">
                                            <p:txEl>
                                              <p:pRg st="1" end="1"/>
                                            </p:txEl>
                                          </p:spTgt>
                                        </p:tgtEl>
                                        <p:attrNameLst>
                                          <p:attrName>ppt_y</p:attrName>
                                        </p:attrNameLst>
                                      </p:cBhvr>
                                      <p:tavLst>
                                        <p:tav tm="0" fmla="#ppt_y-sin(pi*$)/81">
                                          <p:val>
                                            <p:fltVal val="0"/>
                                          </p:val>
                                        </p:tav>
                                        <p:tav tm="100000">
                                          <p:val>
                                            <p:fltVal val="1"/>
                                          </p:val>
                                        </p:tav>
                                      </p:tavLst>
                                    </p:anim>
                                    <p:animScale>
                                      <p:cBhvr>
                                        <p:cTn id="75" dur="26">
                                          <p:stCondLst>
                                            <p:cond delay="650"/>
                                          </p:stCondLst>
                                        </p:cTn>
                                        <p:tgtEl>
                                          <p:spTgt spid="474114">
                                            <p:txEl>
                                              <p:pRg st="1" end="1"/>
                                            </p:txEl>
                                          </p:spTgt>
                                        </p:tgtEl>
                                      </p:cBhvr>
                                      <p:to x="100000" y="60000"/>
                                    </p:animScale>
                                    <p:animScale>
                                      <p:cBhvr>
                                        <p:cTn id="76" dur="166" decel="50000">
                                          <p:stCondLst>
                                            <p:cond delay="676"/>
                                          </p:stCondLst>
                                        </p:cTn>
                                        <p:tgtEl>
                                          <p:spTgt spid="474114">
                                            <p:txEl>
                                              <p:pRg st="1" end="1"/>
                                            </p:txEl>
                                          </p:spTgt>
                                        </p:tgtEl>
                                      </p:cBhvr>
                                      <p:to x="100000" y="100000"/>
                                    </p:animScale>
                                    <p:animScale>
                                      <p:cBhvr>
                                        <p:cTn id="77" dur="26">
                                          <p:stCondLst>
                                            <p:cond delay="1312"/>
                                          </p:stCondLst>
                                        </p:cTn>
                                        <p:tgtEl>
                                          <p:spTgt spid="474114">
                                            <p:txEl>
                                              <p:pRg st="1" end="1"/>
                                            </p:txEl>
                                          </p:spTgt>
                                        </p:tgtEl>
                                      </p:cBhvr>
                                      <p:to x="100000" y="80000"/>
                                    </p:animScale>
                                    <p:animScale>
                                      <p:cBhvr>
                                        <p:cTn id="78" dur="166" decel="50000">
                                          <p:stCondLst>
                                            <p:cond delay="1338"/>
                                          </p:stCondLst>
                                        </p:cTn>
                                        <p:tgtEl>
                                          <p:spTgt spid="474114">
                                            <p:txEl>
                                              <p:pRg st="1" end="1"/>
                                            </p:txEl>
                                          </p:spTgt>
                                        </p:tgtEl>
                                      </p:cBhvr>
                                      <p:to x="100000" y="100000"/>
                                    </p:animScale>
                                    <p:animScale>
                                      <p:cBhvr>
                                        <p:cTn id="79" dur="26">
                                          <p:stCondLst>
                                            <p:cond delay="1642"/>
                                          </p:stCondLst>
                                        </p:cTn>
                                        <p:tgtEl>
                                          <p:spTgt spid="474114">
                                            <p:txEl>
                                              <p:pRg st="1" end="1"/>
                                            </p:txEl>
                                          </p:spTgt>
                                        </p:tgtEl>
                                      </p:cBhvr>
                                      <p:to x="100000" y="90000"/>
                                    </p:animScale>
                                    <p:animScale>
                                      <p:cBhvr>
                                        <p:cTn id="80" dur="166" decel="50000">
                                          <p:stCondLst>
                                            <p:cond delay="1668"/>
                                          </p:stCondLst>
                                        </p:cTn>
                                        <p:tgtEl>
                                          <p:spTgt spid="474114">
                                            <p:txEl>
                                              <p:pRg st="1" end="1"/>
                                            </p:txEl>
                                          </p:spTgt>
                                        </p:tgtEl>
                                      </p:cBhvr>
                                      <p:to x="100000" y="100000"/>
                                    </p:animScale>
                                    <p:animScale>
                                      <p:cBhvr>
                                        <p:cTn id="81" dur="26">
                                          <p:stCondLst>
                                            <p:cond delay="1808"/>
                                          </p:stCondLst>
                                        </p:cTn>
                                        <p:tgtEl>
                                          <p:spTgt spid="474114">
                                            <p:txEl>
                                              <p:pRg st="1" end="1"/>
                                            </p:txEl>
                                          </p:spTgt>
                                        </p:tgtEl>
                                      </p:cBhvr>
                                      <p:to x="100000" y="95000"/>
                                    </p:animScale>
                                    <p:animScale>
                                      <p:cBhvr>
                                        <p:cTn id="82" dur="166" decel="50000">
                                          <p:stCondLst>
                                            <p:cond delay="1834"/>
                                          </p:stCondLst>
                                        </p:cTn>
                                        <p:tgtEl>
                                          <p:spTgt spid="47411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7411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periodicotítulo.png"/>
          <p:cNvPicPr>
            <a:picLocks noChangeAspect="1"/>
          </p:cNvPicPr>
          <p:nvPr/>
        </p:nvPicPr>
        <p:blipFill rotWithShape="1">
          <a:blip r:embed="rId3" cstate="screen">
            <a:extLst>
              <a:ext uri="{28A0092B-C50C-407E-A947-70E740481C1C}">
                <a14:useLocalDpi xmlns:a14="http://schemas.microsoft.com/office/drawing/2010/main"/>
              </a:ext>
            </a:extLst>
          </a:blip>
          <a:srcRect r="-1747"/>
          <a:stretch/>
        </p:blipFill>
        <p:spPr bwMode="auto">
          <a:xfrm>
            <a:off x="0" y="0"/>
            <a:ext cx="9144000" cy="6858000"/>
          </a:xfrm>
          <a:prstGeom prst="rect">
            <a:avLst/>
          </a:prstGeom>
          <a:noFill/>
          <a:ln w="9525">
            <a:noFill/>
            <a:miter lim="800000"/>
            <a:headEnd/>
            <a:tailEnd/>
          </a:ln>
        </p:spPr>
      </p:pic>
      <p:sp>
        <p:nvSpPr>
          <p:cNvPr id="476161" name="Título 1"/>
          <p:cNvSpPr>
            <a:spLocks noGrp="1"/>
          </p:cNvSpPr>
          <p:nvPr>
            <p:ph type="title"/>
          </p:nvPr>
        </p:nvSpPr>
        <p:spPr>
          <a:xfrm>
            <a:off x="395536" y="2132856"/>
            <a:ext cx="8567936" cy="1219200"/>
          </a:xfrm>
        </p:spPr>
        <p:txBody>
          <a:bodyPr/>
          <a:lstStyle/>
          <a:p>
            <a:r>
              <a:rPr lang="es-ES" sz="2400" dirty="0" smtClean="0">
                <a:solidFill>
                  <a:srgbClr val="000000"/>
                </a:solidFill>
                <a:ea typeface="ＭＳ Ｐゴシック" pitchFamily="34" charset="-128"/>
              </a:rPr>
              <a:t/>
            </a:r>
            <a:br>
              <a:rPr lang="es-ES" sz="2400" dirty="0" smtClean="0">
                <a:solidFill>
                  <a:srgbClr val="000000"/>
                </a:solidFill>
                <a:ea typeface="ＭＳ Ｐゴシック" pitchFamily="34" charset="-128"/>
              </a:rPr>
            </a:br>
            <a:r>
              <a:rPr lang="es-ES" sz="2400" dirty="0" smtClean="0">
                <a:solidFill>
                  <a:srgbClr val="000000"/>
                </a:solidFill>
                <a:ea typeface="ＭＳ Ｐゴシック" pitchFamily="34" charset="-128"/>
              </a:rPr>
              <a:t>Acusa Estados Unidos al chile jalapeño mexicano de portar </a:t>
            </a:r>
            <a:r>
              <a:rPr lang="es-ES" sz="2400" dirty="0" err="1" smtClean="0">
                <a:solidFill>
                  <a:srgbClr val="000000"/>
                </a:solidFill>
                <a:ea typeface="ＭＳ Ｐゴシック" pitchFamily="34" charset="-128"/>
              </a:rPr>
              <a:t>salmonela</a:t>
            </a:r>
            <a:r>
              <a:rPr lang="es-ES" sz="2400" dirty="0" smtClean="0">
                <a:solidFill>
                  <a:srgbClr val="000000"/>
                </a:solidFill>
                <a:ea typeface="ＭＳ Ｐゴシック" pitchFamily="34" charset="-128"/>
              </a:rPr>
              <a:t>.</a:t>
            </a:r>
            <a:r>
              <a:rPr lang="es-ES_tradnl" sz="2400" dirty="0" smtClean="0">
                <a:solidFill>
                  <a:srgbClr val="000000"/>
                </a:solidFill>
                <a:ea typeface="ＭＳ Ｐゴシック" pitchFamily="34" charset="-128"/>
              </a:rPr>
              <a:t/>
            </a:r>
            <a:br>
              <a:rPr lang="es-ES_tradnl" sz="2400" dirty="0" smtClean="0">
                <a:solidFill>
                  <a:srgbClr val="000000"/>
                </a:solidFill>
                <a:ea typeface="ＭＳ Ｐゴシック" pitchFamily="34" charset="-128"/>
              </a:rPr>
            </a:br>
            <a:r>
              <a:rPr lang="es-ES" sz="1800" dirty="0" smtClean="0">
                <a:solidFill>
                  <a:srgbClr val="000000"/>
                </a:solidFill>
                <a:ea typeface="ＭＳ Ｐゴシック" pitchFamily="34" charset="-128"/>
              </a:rPr>
              <a:t>Por Héctor A. Chávez Maya</a:t>
            </a:r>
            <a:r>
              <a:rPr lang="es-ES_tradnl" sz="2400" dirty="0" smtClean="0">
                <a:solidFill>
                  <a:srgbClr val="000000"/>
                </a:solidFill>
                <a:ea typeface="ＭＳ Ｐゴシック" pitchFamily="34" charset="-128"/>
              </a:rPr>
              <a:t/>
            </a:r>
            <a:br>
              <a:rPr lang="es-ES_tradnl" sz="2400" dirty="0" smtClean="0">
                <a:solidFill>
                  <a:srgbClr val="000000"/>
                </a:solidFill>
                <a:ea typeface="ＭＳ Ｐゴシック" pitchFamily="34" charset="-128"/>
              </a:rPr>
            </a:br>
            <a:endParaRPr lang="es-MX" sz="2400" dirty="0" smtClean="0">
              <a:solidFill>
                <a:srgbClr val="000000"/>
              </a:solidFill>
              <a:ea typeface="ＭＳ Ｐゴシック" pitchFamily="34" charset="-128"/>
            </a:endParaRPr>
          </a:p>
        </p:txBody>
      </p:sp>
      <p:sp>
        <p:nvSpPr>
          <p:cNvPr id="476162" name="Marcador de contenido 2"/>
          <p:cNvSpPr>
            <a:spLocks noGrp="1"/>
          </p:cNvSpPr>
          <p:nvPr>
            <p:ph idx="1"/>
          </p:nvPr>
        </p:nvSpPr>
        <p:spPr>
          <a:xfrm>
            <a:off x="179512" y="3645024"/>
            <a:ext cx="8382000" cy="2061592"/>
          </a:xfrm>
        </p:spPr>
        <p:txBody>
          <a:bodyPr/>
          <a:lstStyle/>
          <a:p>
            <a:pPr algn="just">
              <a:buFontTx/>
              <a:buNone/>
            </a:pPr>
            <a:r>
              <a:rPr lang="es-ES_tradnl" sz="2200" dirty="0" smtClean="0">
                <a:ea typeface="ＭＳ Ｐゴシック" pitchFamily="34" charset="-128"/>
              </a:rPr>
              <a:t>     </a:t>
            </a:r>
            <a:r>
              <a:rPr lang="es-ES_tradnl" sz="2200" dirty="0" smtClean="0">
                <a:solidFill>
                  <a:srgbClr val="0000FF"/>
                </a:solidFill>
                <a:ea typeface="ＭＳ Ｐゴシック" pitchFamily="34" charset="-128"/>
              </a:rPr>
              <a:t>Luego de que la Administración de Alimentos y Medicamentos (FDA) de Estados Unidos anunció que encontró la bacteria responsable de los brotes de </a:t>
            </a:r>
            <a:r>
              <a:rPr lang="es-ES_tradnl" sz="2200" dirty="0" err="1" smtClean="0">
                <a:solidFill>
                  <a:srgbClr val="0000FF"/>
                </a:solidFill>
                <a:ea typeface="ＭＳ Ｐゴシック" pitchFamily="34" charset="-128"/>
              </a:rPr>
              <a:t>salmonela</a:t>
            </a:r>
            <a:r>
              <a:rPr lang="es-ES_tradnl" sz="2200" dirty="0" smtClean="0">
                <a:solidFill>
                  <a:srgbClr val="0000FF"/>
                </a:solidFill>
                <a:ea typeface="ＭＳ Ｐゴシック" pitchFamily="34" charset="-128"/>
              </a:rPr>
              <a:t>, ocurridos en los últimos meses en su territorio, en importaciones de chile jalapeño procedente de México, la Secretaría de Agricultura informó que no se ha demostrado que nuestra producción sea la causante de la enfermedad.</a:t>
            </a:r>
          </a:p>
          <a:p>
            <a:pPr algn="just">
              <a:buFontTx/>
              <a:buNone/>
            </a:pPr>
            <a:r>
              <a:rPr lang="es-ES_tradnl" sz="2200" dirty="0" smtClean="0">
                <a:ea typeface="ＭＳ Ｐゴシック" pitchFamily="34" charset="-128"/>
              </a:rP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periodicotítulo.png"/>
          <p:cNvPicPr>
            <a:picLocks noChangeAspect="1"/>
          </p:cNvPicPr>
          <p:nvPr/>
        </p:nvPicPr>
        <p:blipFill rotWithShape="1">
          <a:blip r:embed="rId3" cstate="screen">
            <a:extLst>
              <a:ext uri="{28A0092B-C50C-407E-A947-70E740481C1C}">
                <a14:useLocalDpi xmlns:a14="http://schemas.microsoft.com/office/drawing/2010/main"/>
              </a:ext>
            </a:extLst>
          </a:blip>
          <a:srcRect r="-1747"/>
          <a:stretch/>
        </p:blipFill>
        <p:spPr bwMode="auto">
          <a:xfrm>
            <a:off x="0" y="0"/>
            <a:ext cx="9144000" cy="6858000"/>
          </a:xfrm>
          <a:prstGeom prst="rect">
            <a:avLst/>
          </a:prstGeom>
          <a:noFill/>
          <a:ln w="9525">
            <a:noFill/>
            <a:miter lim="800000"/>
            <a:headEnd/>
            <a:tailEnd/>
          </a:ln>
        </p:spPr>
      </p:pic>
      <p:sp>
        <p:nvSpPr>
          <p:cNvPr id="476162" name="Marcador de contenido 2"/>
          <p:cNvSpPr>
            <a:spLocks noGrp="1"/>
          </p:cNvSpPr>
          <p:nvPr>
            <p:ph idx="1"/>
          </p:nvPr>
        </p:nvSpPr>
        <p:spPr>
          <a:xfrm>
            <a:off x="323528" y="2060848"/>
            <a:ext cx="8382000" cy="1440160"/>
          </a:xfrm>
        </p:spPr>
        <p:txBody>
          <a:bodyPr/>
          <a:lstStyle/>
          <a:p>
            <a:pPr>
              <a:buFontTx/>
              <a:buNone/>
            </a:pPr>
            <a:r>
              <a:rPr lang="es-ES_tradnl" sz="2000" dirty="0" smtClean="0">
                <a:ea typeface="ＭＳ Ｐゴシック" pitchFamily="34" charset="-128"/>
              </a:rPr>
              <a:t>     </a:t>
            </a:r>
            <a:r>
              <a:rPr lang="es-ES_tradnl" sz="2000" dirty="0" smtClean="0">
                <a:solidFill>
                  <a:srgbClr val="0000FF"/>
                </a:solidFill>
                <a:ea typeface="ＭＳ Ｐゴシック" pitchFamily="34" charset="-128"/>
              </a:rPr>
              <a:t>El director del Servicio Nacional de Sanidad, Inocuidad y Calidad Agroalimentaria (</a:t>
            </a:r>
            <a:r>
              <a:rPr lang="es-ES_tradnl" sz="2000" dirty="0" err="1" smtClean="0">
                <a:solidFill>
                  <a:srgbClr val="0000FF"/>
                </a:solidFill>
                <a:ea typeface="ＭＳ Ｐゴシック" pitchFamily="34" charset="-128"/>
              </a:rPr>
              <a:t>Senasica</a:t>
            </a:r>
            <a:r>
              <a:rPr lang="es-ES_tradnl" sz="2000" dirty="0" smtClean="0">
                <a:solidFill>
                  <a:srgbClr val="0000FF"/>
                </a:solidFill>
                <a:ea typeface="ＭＳ Ｐゴシック" pitchFamily="34" charset="-128"/>
              </a:rPr>
              <a:t>), mencionó que diversos tipos de contaminación suceden con frecuencia, lo que obliga al gobierno a regresar los productos al país.</a:t>
            </a:r>
          </a:p>
          <a:p>
            <a:pPr>
              <a:buFontTx/>
              <a:buNone/>
            </a:pPr>
            <a:r>
              <a:rPr lang="es-ES_tradnl" sz="2000" dirty="0" smtClean="0">
                <a:ea typeface="ＭＳ Ｐゴシック" pitchFamily="34" charset="-128"/>
              </a:rPr>
              <a:t>    </a:t>
            </a:r>
          </a:p>
          <a:p>
            <a:pPr>
              <a:buFontTx/>
              <a:buNone/>
            </a:pPr>
            <a:r>
              <a:rPr lang="es-ES_tradnl" sz="2000" dirty="0" smtClean="0">
                <a:ea typeface="ＭＳ Ｐゴシック" pitchFamily="34" charset="-128"/>
              </a:rPr>
              <a:t> </a:t>
            </a:r>
          </a:p>
        </p:txBody>
      </p:sp>
      <p:sp>
        <p:nvSpPr>
          <p:cNvPr id="3" name="Rectángulo 2"/>
          <p:cNvSpPr/>
          <p:nvPr/>
        </p:nvSpPr>
        <p:spPr>
          <a:xfrm>
            <a:off x="683568" y="3610759"/>
            <a:ext cx="4248472" cy="2554545"/>
          </a:xfrm>
          <a:prstGeom prst="rect">
            <a:avLst/>
          </a:prstGeom>
        </p:spPr>
        <p:txBody>
          <a:bodyPr wrap="square">
            <a:spAutoFit/>
          </a:bodyPr>
          <a:lstStyle/>
          <a:p>
            <a:pPr algn="just">
              <a:buFontTx/>
              <a:buNone/>
            </a:pPr>
            <a:r>
              <a:rPr lang="es-ES_tradnl" sz="2000" dirty="0">
                <a:ea typeface="ＭＳ Ｐゴシック" pitchFamily="34" charset="-128"/>
              </a:rPr>
              <a:t> </a:t>
            </a:r>
            <a:r>
              <a:rPr lang="es-ES_tradnl" sz="2000" dirty="0">
                <a:solidFill>
                  <a:srgbClr val="FF0000"/>
                </a:solidFill>
                <a:ea typeface="ＭＳ Ｐゴシック" pitchFamily="34" charset="-128"/>
              </a:rPr>
              <a:t>Se realizan las investigaciones para determinar si las acusaciones están bien fundamentadas. Si se comprobara la presunta contaminación del chile jalapeño mexicano, ocasionaría pérdidas de al menos 3.5 millones de dólares a los productores nacionales.</a:t>
            </a:r>
          </a:p>
        </p:txBody>
      </p:sp>
      <p:pic>
        <p:nvPicPr>
          <p:cNvPr id="5" name="Imagen 4"/>
          <p:cNvPicPr>
            <a:picLocks noChangeAspect="1"/>
          </p:cNvPicPr>
          <p:nvPr/>
        </p:nvPicPr>
        <p:blipFill>
          <a:blip r:embed="rId4">
            <a:grayscl/>
          </a:blip>
          <a:stretch>
            <a:fillRect/>
          </a:stretch>
        </p:blipFill>
        <p:spPr>
          <a:xfrm>
            <a:off x="5220072" y="3429000"/>
            <a:ext cx="3289300" cy="246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6381464"/>
      </p:ext>
    </p:extLst>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periodicotítulo.png"/>
          <p:cNvPicPr>
            <a:picLocks noChangeAspect="1"/>
          </p:cNvPicPr>
          <p:nvPr/>
        </p:nvPicPr>
        <p:blipFill rotWithShape="1">
          <a:blip r:embed="rId3" cstate="screen">
            <a:extLst>
              <a:ext uri="{28A0092B-C50C-407E-A947-70E740481C1C}">
                <a14:useLocalDpi xmlns:a14="http://schemas.microsoft.com/office/drawing/2010/main"/>
              </a:ext>
            </a:extLst>
          </a:blip>
          <a:srcRect r="-1747"/>
          <a:stretch/>
        </p:blipFill>
        <p:spPr bwMode="auto">
          <a:xfrm>
            <a:off x="0" y="0"/>
            <a:ext cx="9144000" cy="6858000"/>
          </a:xfrm>
          <a:prstGeom prst="rect">
            <a:avLst/>
          </a:prstGeom>
          <a:noFill/>
          <a:ln w="9525">
            <a:noFill/>
            <a:miter lim="800000"/>
            <a:headEnd/>
            <a:tailEnd/>
          </a:ln>
        </p:spPr>
      </p:pic>
      <p:sp>
        <p:nvSpPr>
          <p:cNvPr id="6" name="Rectángulo 5"/>
          <p:cNvSpPr/>
          <p:nvPr/>
        </p:nvSpPr>
        <p:spPr>
          <a:xfrm>
            <a:off x="395536" y="2060848"/>
            <a:ext cx="8352928" cy="4093428"/>
          </a:xfrm>
          <a:prstGeom prst="rect">
            <a:avLst/>
          </a:prstGeom>
        </p:spPr>
        <p:txBody>
          <a:bodyPr wrap="square">
            <a:spAutoFit/>
          </a:bodyPr>
          <a:lstStyle/>
          <a:p>
            <a:pPr>
              <a:buFontTx/>
              <a:buNone/>
            </a:pPr>
            <a:r>
              <a:rPr lang="es-ES_tradnl" sz="2000" dirty="0">
                <a:solidFill>
                  <a:srgbClr val="0000FF"/>
                </a:solidFill>
                <a:ea typeface="ＭＳ Ｐゴシック" pitchFamily="34" charset="-128"/>
              </a:rPr>
              <a:t>El representante del Comité Nacional del Sistema Producto Chile consideró necesario que el gobierno mexicano inicie un fuerte cabildeo con las autoridades de Estados Unidos para eliminar las barreras que aplican en aspectos comerciales</a:t>
            </a:r>
            <a:r>
              <a:rPr lang="es-ES_tradnl" sz="2000" dirty="0" smtClean="0">
                <a:solidFill>
                  <a:srgbClr val="0000FF"/>
                </a:solidFill>
                <a:ea typeface="ＭＳ Ｐゴシック" pitchFamily="34" charset="-128"/>
              </a:rPr>
              <a:t>.</a:t>
            </a:r>
          </a:p>
          <a:p>
            <a:pPr>
              <a:buFontTx/>
              <a:buNone/>
            </a:pPr>
            <a:endParaRPr lang="es-ES_tradnl" sz="2000" dirty="0">
              <a:solidFill>
                <a:srgbClr val="FF0000"/>
              </a:solidFill>
              <a:ea typeface="ＭＳ Ｐゴシック" pitchFamily="34" charset="-128"/>
            </a:endParaRPr>
          </a:p>
          <a:p>
            <a:pPr>
              <a:buFontTx/>
              <a:buNone/>
            </a:pPr>
            <a:r>
              <a:rPr lang="es-ES_tradnl" sz="2000" dirty="0">
                <a:solidFill>
                  <a:srgbClr val="FF0000"/>
                </a:solidFill>
                <a:ea typeface="ＭＳ Ｐゴシック" pitchFamily="34" charset="-128"/>
              </a:rPr>
              <a:t> Se trata de una estrategia de Estados Unidos para no permitir comercializar el producto mexicano; nosotros como productores solicitaríamos que sean laboratorios de otros países los que analicen la producción nacional para evitar que se distorsione la información”. </a:t>
            </a:r>
            <a:endParaRPr lang="es-ES_tradnl" sz="2000" dirty="0" smtClean="0">
              <a:solidFill>
                <a:srgbClr val="FF0000"/>
              </a:solidFill>
              <a:ea typeface="ＭＳ Ｐゴシック" pitchFamily="34" charset="-128"/>
            </a:endParaRPr>
          </a:p>
          <a:p>
            <a:pPr>
              <a:buFontTx/>
              <a:buNone/>
            </a:pPr>
            <a:endParaRPr lang="es-ES_tradnl" sz="2000" dirty="0">
              <a:solidFill>
                <a:srgbClr val="000000"/>
              </a:solidFill>
              <a:ea typeface="ＭＳ Ｐゴシック" pitchFamily="34" charset="-128"/>
            </a:endParaRPr>
          </a:p>
          <a:p>
            <a:pPr>
              <a:buFontTx/>
              <a:buNone/>
            </a:pPr>
            <a:r>
              <a:rPr lang="es-ES_tradnl" sz="2000" dirty="0">
                <a:solidFill>
                  <a:srgbClr val="0000FF"/>
                </a:solidFill>
                <a:ea typeface="ＭＳ Ｐゴシック" pitchFamily="34" charset="-128"/>
              </a:rPr>
              <a:t>Insistió en que más que una situación de sanidad, se trata de una barrera comercial, ya que hace apenas unos días se empezó a levantar la producción de 30 mil toneladas de Nuevo México, Estados Unidos.</a:t>
            </a:r>
          </a:p>
        </p:txBody>
      </p:sp>
    </p:spTree>
    <p:extLst>
      <p:ext uri="{BB962C8B-B14F-4D97-AF65-F5344CB8AC3E}">
        <p14:creationId xmlns:p14="http://schemas.microsoft.com/office/powerpoint/2010/main" val="1004139475"/>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hangingPunct="1">
              <a:defRPr/>
            </a:pPr>
            <a:r>
              <a:rPr lang="es-MX" sz="4000" dirty="0">
                <a:ln w="3175" cmpd="sng">
                  <a:solidFill>
                    <a:schemeClr val="accent6">
                      <a:lumMod val="50000"/>
                    </a:schemeClr>
                  </a:solidFill>
                  <a:prstDash val="solid"/>
                </a:ln>
                <a:solidFill>
                  <a:srgbClr val="FFFFFF"/>
                </a:solidFill>
                <a:effectLst>
                  <a:outerShdw blurRad="50800" dist="40000" dir="5400000" algn="tl" rotWithShape="0">
                    <a:srgbClr val="000000">
                      <a:shade val="5000"/>
                      <a:satMod val="120000"/>
                      <a:alpha val="33000"/>
                    </a:srgbClr>
                  </a:outerShdw>
                </a:effectLst>
              </a:rPr>
              <a:t>Competencias genéricas y disciplinares.</a:t>
            </a:r>
          </a:p>
        </p:txBody>
      </p:sp>
      <p:sp>
        <p:nvSpPr>
          <p:cNvPr id="436226" name="Marcador de contenido 2"/>
          <p:cNvSpPr>
            <a:spLocks noGrp="1"/>
          </p:cNvSpPr>
          <p:nvPr>
            <p:ph idx="1"/>
          </p:nvPr>
        </p:nvSpPr>
        <p:spPr>
          <a:xfrm>
            <a:off x="457200" y="1371600"/>
            <a:ext cx="8686800" cy="5486400"/>
          </a:xfrm>
        </p:spPr>
        <p:txBody>
          <a:bodyPr/>
          <a:lstStyle/>
          <a:p>
            <a:pPr eaLnBrk="1" hangingPunct="1"/>
            <a:r>
              <a:rPr lang="es-MX" sz="2400" b="1" dirty="0">
                <a:solidFill>
                  <a:srgbClr val="FF0000"/>
                </a:solidFill>
                <a:ea typeface="ＭＳ Ｐゴシック" pitchFamily="34" charset="-128"/>
              </a:rPr>
              <a:t>Detecta el desarrollo del mercado internacional de dinero y los tipos de cambio para comprender el alcance en la economía local.</a:t>
            </a:r>
          </a:p>
          <a:p>
            <a:pPr eaLnBrk="1" hangingPunct="1"/>
            <a:r>
              <a:rPr lang="es-MX" sz="2400" b="1" dirty="0">
                <a:solidFill>
                  <a:srgbClr val="000090"/>
                </a:solidFill>
                <a:ea typeface="ＭＳ Ｐゴシック" pitchFamily="34" charset="-128"/>
              </a:rPr>
              <a:t>Emplea los regímenes de tipo de cambio en diferentes casos.</a:t>
            </a:r>
          </a:p>
          <a:p>
            <a:pPr eaLnBrk="1" hangingPunct="1"/>
            <a:r>
              <a:rPr lang="es-MX" sz="2400" b="1" dirty="0">
                <a:solidFill>
                  <a:srgbClr val="FF0000"/>
                </a:solidFill>
                <a:ea typeface="ＭＳ Ｐゴシック" pitchFamily="34" charset="-128"/>
              </a:rPr>
              <a:t>Evalúa cómo se introduce el comercio exterior en el mercado de oferta y demanda utilizando los fondos prestables y las divisas para obtener equilibrio en una economía abierta.</a:t>
            </a:r>
          </a:p>
          <a:p>
            <a:pPr eaLnBrk="1" hangingPunct="1"/>
            <a:r>
              <a:rPr lang="es-MX" sz="2400" b="1" dirty="0" smtClean="0">
                <a:solidFill>
                  <a:srgbClr val="000090"/>
                </a:solidFill>
                <a:ea typeface="ＭＳ Ｐゴシック" pitchFamily="34" charset="-128"/>
              </a:rPr>
              <a:t>Demostrar </a:t>
            </a:r>
            <a:r>
              <a:rPr lang="es-MX" sz="2400" b="1" dirty="0">
                <a:solidFill>
                  <a:srgbClr val="000090"/>
                </a:solidFill>
                <a:ea typeface="ＭＳ Ｐゴシック" pitchFamily="34" charset="-128"/>
              </a:rPr>
              <a:t>como afectan las políticas económicas de un país – déficit presupuestario , políticas comerciales y la inestabilidad- a las variales macroeconómicas más importantes.</a:t>
            </a:r>
          </a:p>
          <a:p>
            <a:pPr eaLnBrk="1" hangingPunct="1"/>
            <a:endParaRPr lang="es-MX" sz="2600" dirty="0"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36226">
                                            <p:txEl>
                                              <p:pRg st="0" end="0"/>
                                            </p:txEl>
                                          </p:spTgt>
                                        </p:tgtEl>
                                        <p:attrNameLst>
                                          <p:attrName>style.visibility</p:attrName>
                                        </p:attrNameLst>
                                      </p:cBhvr>
                                      <p:to>
                                        <p:strVal val="visible"/>
                                      </p:to>
                                    </p:set>
                                    <p:animEffect transition="in" filter="strips(downLeft)">
                                      <p:cBhvr>
                                        <p:cTn id="12" dur="500"/>
                                        <p:tgtEl>
                                          <p:spTgt spid="4362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6226">
                                            <p:txEl>
                                              <p:pRg st="1" end="1"/>
                                            </p:txEl>
                                          </p:spTgt>
                                        </p:tgtEl>
                                        <p:attrNameLst>
                                          <p:attrName>style.visibility</p:attrName>
                                        </p:attrNameLst>
                                      </p:cBhvr>
                                      <p:to>
                                        <p:strVal val="visible"/>
                                      </p:to>
                                    </p:set>
                                    <p:animEffect transition="in" filter="barn(inVertical)">
                                      <p:cBhvr>
                                        <p:cTn id="17" dur="500"/>
                                        <p:tgtEl>
                                          <p:spTgt spid="4362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36226">
                                            <p:txEl>
                                              <p:pRg st="2" end="2"/>
                                            </p:txEl>
                                          </p:spTgt>
                                        </p:tgtEl>
                                        <p:attrNameLst>
                                          <p:attrName>style.visibility</p:attrName>
                                        </p:attrNameLst>
                                      </p:cBhvr>
                                      <p:to>
                                        <p:strVal val="visible"/>
                                      </p:to>
                                    </p:set>
                                    <p:animEffect transition="in" filter="blinds(horizontal)">
                                      <p:cBhvr>
                                        <p:cTn id="22" dur="500"/>
                                        <p:tgtEl>
                                          <p:spTgt spid="43622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436226">
                                            <p:txEl>
                                              <p:pRg st="3" end="3"/>
                                            </p:txEl>
                                          </p:spTgt>
                                        </p:tgtEl>
                                        <p:attrNameLst>
                                          <p:attrName>style.visibility</p:attrName>
                                        </p:attrNameLst>
                                      </p:cBhvr>
                                      <p:to>
                                        <p:strVal val="visible"/>
                                      </p:to>
                                    </p:set>
                                    <p:animEffect transition="in" filter="fade">
                                      <p:cBhvr>
                                        <p:cTn id="27" dur="1000"/>
                                        <p:tgtEl>
                                          <p:spTgt spid="436226">
                                            <p:txEl>
                                              <p:pRg st="3" end="3"/>
                                            </p:txEl>
                                          </p:spTgt>
                                        </p:tgtEl>
                                      </p:cBhvr>
                                    </p:animEffect>
                                    <p:anim calcmode="lin" valueType="num">
                                      <p:cBhvr>
                                        <p:cTn id="28" dur="1000" fill="hold"/>
                                        <p:tgtEl>
                                          <p:spTgt spid="436226">
                                            <p:txEl>
                                              <p:pRg st="3" end="3"/>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436226">
                                            <p:txEl>
                                              <p:pRg st="3" end="3"/>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36226">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periodicotítulo.png"/>
          <p:cNvPicPr>
            <a:picLocks noChangeAspect="1"/>
          </p:cNvPicPr>
          <p:nvPr/>
        </p:nvPicPr>
        <p:blipFill rotWithShape="1">
          <a:blip r:embed="rId3" cstate="screen">
            <a:extLst>
              <a:ext uri="{28A0092B-C50C-407E-A947-70E740481C1C}">
                <a14:useLocalDpi xmlns:a14="http://schemas.microsoft.com/office/drawing/2010/main"/>
              </a:ext>
            </a:extLst>
          </a:blip>
          <a:srcRect r="-1747"/>
          <a:stretch/>
        </p:blipFill>
        <p:spPr bwMode="auto">
          <a:xfrm>
            <a:off x="0" y="0"/>
            <a:ext cx="9144000" cy="6858000"/>
          </a:xfrm>
          <a:prstGeom prst="rect">
            <a:avLst/>
          </a:prstGeom>
          <a:noFill/>
          <a:ln w="9525">
            <a:noFill/>
            <a:miter lim="800000"/>
            <a:headEnd/>
            <a:tailEnd/>
          </a:ln>
        </p:spPr>
      </p:pic>
      <p:sp>
        <p:nvSpPr>
          <p:cNvPr id="6" name="Rectángulo 5"/>
          <p:cNvSpPr/>
          <p:nvPr/>
        </p:nvSpPr>
        <p:spPr>
          <a:xfrm>
            <a:off x="395536" y="2060848"/>
            <a:ext cx="8352928" cy="1323439"/>
          </a:xfrm>
          <a:prstGeom prst="rect">
            <a:avLst/>
          </a:prstGeom>
        </p:spPr>
        <p:txBody>
          <a:bodyPr wrap="square">
            <a:spAutoFit/>
          </a:bodyPr>
          <a:lstStyle/>
          <a:p>
            <a:pPr>
              <a:buFontTx/>
              <a:buNone/>
            </a:pPr>
            <a:r>
              <a:rPr lang="es-ES_tradnl" sz="2000" dirty="0">
                <a:solidFill>
                  <a:srgbClr val="FF0000"/>
                </a:solidFill>
                <a:ea typeface="ＭＳ Ｐゴシック" pitchFamily="34" charset="-128"/>
              </a:rPr>
              <a:t>Aseveró que se están dejando los embarques diez días en los límites con las fronteras, por lo que están en riesgo de perderse al menos tres mil 500 toneladas del chile mexicano, al dificultarse su comercialización.</a:t>
            </a:r>
          </a:p>
          <a:p>
            <a:pPr>
              <a:buFontTx/>
              <a:buNone/>
            </a:pPr>
            <a:endParaRPr lang="es-ES_tradnl" sz="2000" dirty="0" smtClean="0">
              <a:solidFill>
                <a:srgbClr val="000000"/>
              </a:solidFill>
              <a:ea typeface="ＭＳ Ｐゴシック" pitchFamily="34" charset="-128"/>
            </a:endParaRPr>
          </a:p>
        </p:txBody>
      </p:sp>
      <p:sp>
        <p:nvSpPr>
          <p:cNvPr id="2" name="Rectángulo 1"/>
          <p:cNvSpPr/>
          <p:nvPr/>
        </p:nvSpPr>
        <p:spPr>
          <a:xfrm>
            <a:off x="539552" y="3573016"/>
            <a:ext cx="4176464" cy="1938992"/>
          </a:xfrm>
          <a:prstGeom prst="rect">
            <a:avLst/>
          </a:prstGeom>
        </p:spPr>
        <p:txBody>
          <a:bodyPr wrap="square">
            <a:spAutoFit/>
          </a:bodyPr>
          <a:lstStyle/>
          <a:p>
            <a:pPr algn="just">
              <a:buFontTx/>
              <a:buNone/>
            </a:pPr>
            <a:r>
              <a:rPr lang="es-ES_tradnl" sz="2000" dirty="0">
                <a:solidFill>
                  <a:srgbClr val="0000FF"/>
                </a:solidFill>
                <a:ea typeface="ＭＳ Ｐゴシック" pitchFamily="34" charset="-128"/>
              </a:rPr>
              <a:t>En México, la producción de chile es de 120 mil toneladas al año, de las cuales 25 por ciento se exporta a Estados Unidos, generando empleos para 340 mil jornaleros en todo el territorio nacional.</a:t>
            </a:r>
          </a:p>
        </p:txBody>
      </p:sp>
      <p:pic>
        <p:nvPicPr>
          <p:cNvPr id="3" name="Imagen 2"/>
          <p:cNvPicPr>
            <a:picLocks noChangeAspect="1"/>
          </p:cNvPicPr>
          <p:nvPr/>
        </p:nvPicPr>
        <p:blipFill rotWithShape="1">
          <a:blip r:embed="rId4" cstate="screen">
            <a:grayscl/>
            <a:extLst>
              <a:ext uri="{28A0092B-C50C-407E-A947-70E740481C1C}">
                <a14:useLocalDpi xmlns:a14="http://schemas.microsoft.com/office/drawing/2010/main"/>
              </a:ext>
            </a:extLst>
          </a:blip>
          <a:srcRect/>
          <a:stretch/>
        </p:blipFill>
        <p:spPr>
          <a:xfrm>
            <a:off x="4860032" y="3356992"/>
            <a:ext cx="3528392" cy="2592288"/>
          </a:xfrm>
          <a:prstGeom prst="rect">
            <a:avLst/>
          </a:prstGeom>
        </p:spPr>
      </p:pic>
    </p:spTree>
    <p:extLst>
      <p:ext uri="{BB962C8B-B14F-4D97-AF65-F5344CB8AC3E}">
        <p14:creationId xmlns:p14="http://schemas.microsoft.com/office/powerpoint/2010/main" val="2218095792"/>
      </p:ext>
    </p:extLst>
  </p:cSld>
  <p:clrMapOvr>
    <a:masterClrMapping/>
  </p:clrMapOvr>
  <p:transition spd="slow">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Título 3"/>
          <p:cNvSpPr>
            <a:spLocks noGrp="1"/>
          </p:cNvSpPr>
          <p:nvPr>
            <p:ph type="ctrTitle"/>
          </p:nvPr>
        </p:nvSpPr>
        <p:spPr>
          <a:xfrm>
            <a:off x="76200" y="5221559"/>
            <a:ext cx="8001000" cy="1447801"/>
          </a:xfrm>
        </p:spPr>
        <p:txBody>
          <a:bodyPr/>
          <a:lstStyle/>
          <a:p>
            <a:pPr algn="ctr" eaLnBrk="1" hangingPunct="1">
              <a:defRPr/>
            </a:pPr>
            <a:r>
              <a:rPr lang="es-MX"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6.6</a:t>
            </a:r>
            <a:r>
              <a:rPr lang="es-MX"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 Movimientos de bienes y de capitales.</a:t>
            </a:r>
            <a:endParaRPr lang="es-MX"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7954"/>
                                        </p:tgtEl>
                                        <p:attrNameLst>
                                          <p:attrName>style.visibility</p:attrName>
                                        </p:attrNameLst>
                                      </p:cBhvr>
                                      <p:to>
                                        <p:strVal val="visible"/>
                                      </p:to>
                                    </p:set>
                                    <p:animEffect transition="in" filter="dissolve">
                                      <p:cBhvr>
                                        <p:cTn id="7" dur="500"/>
                                        <p:tgtEl>
                                          <p:spTgt spid="637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95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es-ES_tradnl"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Movimientos de bienes y de capitales </a:t>
            </a:r>
            <a:endParaRPr lang="es-MX"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480258" name="Marcador de contenido 2"/>
          <p:cNvSpPr>
            <a:spLocks noGrp="1"/>
          </p:cNvSpPr>
          <p:nvPr>
            <p:ph idx="1"/>
          </p:nvPr>
        </p:nvSpPr>
        <p:spPr>
          <a:xfrm>
            <a:off x="-180528" y="1640160"/>
            <a:ext cx="9144000" cy="5029200"/>
          </a:xfrm>
        </p:spPr>
        <p:txBody>
          <a:bodyPr/>
          <a:lstStyle/>
          <a:p>
            <a:pPr algn="just">
              <a:buFontTx/>
              <a:buNone/>
            </a:pPr>
            <a:r>
              <a:rPr lang="es-ES_tradnl" dirty="0" smtClean="0">
                <a:solidFill>
                  <a:srgbClr val="0000FF"/>
                </a:solidFill>
                <a:ea typeface="ＭＳ Ｐゴシック" pitchFamily="34" charset="-128"/>
              </a:rPr>
              <a:t>   El comercio internacional se mueve de manera conjunta entre </a:t>
            </a:r>
            <a:r>
              <a:rPr lang="es-ES_tradnl" dirty="0" smtClean="0">
                <a:solidFill>
                  <a:srgbClr val="FF0000"/>
                </a:solidFill>
                <a:ea typeface="ＭＳ Ｐゴシック" pitchFamily="34" charset="-128"/>
              </a:rPr>
              <a:t>el mercado de bienes y los mercados financieros</a:t>
            </a:r>
            <a:r>
              <a:rPr lang="es-ES_tradnl" dirty="0" smtClean="0">
                <a:solidFill>
                  <a:srgbClr val="0000FF"/>
                </a:solidFill>
                <a:ea typeface="ＭＳ Ｐゴシック" pitchFamily="34" charset="-128"/>
              </a:rPr>
              <a:t> del mundo.</a:t>
            </a:r>
          </a:p>
          <a:p>
            <a:pPr algn="just">
              <a:buFontTx/>
              <a:buNone/>
            </a:pPr>
            <a:r>
              <a:rPr lang="es-ES_tradnl" dirty="0" smtClean="0">
                <a:solidFill>
                  <a:srgbClr val="FF0000"/>
                </a:solidFill>
                <a:ea typeface="ＭＳ Ｐゴシック" pitchFamily="34" charset="-128"/>
              </a:rPr>
              <a:t>   Al compra un producto importado, </a:t>
            </a:r>
            <a:r>
              <a:rPr lang="es-ES_tradnl" dirty="0" smtClean="0">
                <a:solidFill>
                  <a:srgbClr val="0000FF"/>
                </a:solidFill>
                <a:ea typeface="ＭＳ Ｐゴシック" pitchFamily="34" charset="-128"/>
              </a:rPr>
              <a:t>se mueve el mercado de bienes,  </a:t>
            </a:r>
            <a:r>
              <a:rPr lang="es-ES_tradnl" dirty="0" smtClean="0">
                <a:solidFill>
                  <a:srgbClr val="FF0000"/>
                </a:solidFill>
                <a:ea typeface="ＭＳ Ｐゴシック" pitchFamily="34" charset="-128"/>
              </a:rPr>
              <a:t>al mismo tiempo se mueve el mercado de capital.</a:t>
            </a:r>
          </a:p>
          <a:p>
            <a:pPr algn="just">
              <a:buFontTx/>
              <a:buNone/>
            </a:pPr>
            <a:r>
              <a:rPr lang="es-ES_tradnl" dirty="0" smtClean="0">
                <a:ea typeface="ＭＳ Ｐゴシック" pitchFamily="34" charset="-128"/>
              </a:rPr>
              <a:t>   </a:t>
            </a:r>
            <a:r>
              <a:rPr lang="es-ES_tradnl" dirty="0" smtClean="0">
                <a:solidFill>
                  <a:srgbClr val="0000FF"/>
                </a:solidFill>
                <a:ea typeface="ＭＳ Ｐゴシック" pitchFamily="34" charset="-128"/>
              </a:rPr>
              <a:t>Para realizar estas transacciones se utiliza </a:t>
            </a:r>
            <a:r>
              <a:rPr lang="es-ES_tradnl" dirty="0" smtClean="0">
                <a:solidFill>
                  <a:srgbClr val="FF0000"/>
                </a:solidFill>
                <a:ea typeface="ＭＳ Ｐゴシック" pitchFamily="34" charset="-128"/>
              </a:rPr>
              <a:t>dinero (divisas) </a:t>
            </a:r>
            <a:r>
              <a:rPr lang="es-ES_tradnl" dirty="0" smtClean="0">
                <a:solidFill>
                  <a:srgbClr val="0000FF"/>
                </a:solidFill>
                <a:ea typeface="ＭＳ Ｐゴシック" pitchFamily="34" charset="-128"/>
              </a:rPr>
              <a:t>que se deposita en los bancos de los diferentes </a:t>
            </a:r>
            <a:r>
              <a:rPr lang="es-ES_tradnl" dirty="0" err="1" smtClean="0">
                <a:solidFill>
                  <a:srgbClr val="0000FF"/>
                </a:solidFill>
                <a:ea typeface="ＭＳ Ｐゴシック" pitchFamily="34" charset="-128"/>
              </a:rPr>
              <a:t>paíse</a:t>
            </a:r>
            <a:r>
              <a:rPr lang="es-ES_tradnl" dirty="0" smtClean="0">
                <a:solidFill>
                  <a:srgbClr val="0000FF"/>
                </a:solidFill>
                <a:ea typeface="ＭＳ Ｐゴシック" pitchFamily="34" charset="-128"/>
              </a:rPr>
              <a:t>.</a:t>
            </a:r>
          </a:p>
        </p:txBody>
      </p:sp>
      <p:pic>
        <p:nvPicPr>
          <p:cNvPr id="480262" name="Imagen 7"/>
          <p:cNvPicPr>
            <a:picLocks noChangeAspect="1"/>
          </p:cNvPicPr>
          <p:nvPr/>
        </p:nvPicPr>
        <p:blipFill>
          <a:blip r:embed="rId3"/>
          <a:srcRect/>
          <a:stretch>
            <a:fillRect/>
          </a:stretch>
        </p:blipFill>
        <p:spPr bwMode="auto">
          <a:xfrm rot="151590">
            <a:off x="2720691" y="1982617"/>
            <a:ext cx="6350000" cy="4457700"/>
          </a:xfrm>
          <a:prstGeom prst="rect">
            <a:avLst/>
          </a:prstGeom>
          <a:noFill/>
          <a:ln w="9525">
            <a:noFill/>
            <a:miter lim="800000"/>
            <a:headEnd/>
            <a:tailEnd/>
          </a:ln>
        </p:spPr>
      </p:pic>
      <p:pic>
        <p:nvPicPr>
          <p:cNvPr id="480261" name="Imagen 6"/>
          <p:cNvPicPr>
            <a:picLocks noChangeAspect="1"/>
          </p:cNvPicPr>
          <p:nvPr/>
        </p:nvPicPr>
        <p:blipFill>
          <a:blip r:embed="rId4"/>
          <a:srcRect/>
          <a:stretch>
            <a:fillRect/>
          </a:stretch>
        </p:blipFill>
        <p:spPr bwMode="auto">
          <a:xfrm rot="21340029">
            <a:off x="2548424" y="1815253"/>
            <a:ext cx="5080000" cy="3810000"/>
          </a:xfrm>
          <a:prstGeom prst="rect">
            <a:avLst/>
          </a:prstGeom>
          <a:noFill/>
          <a:ln w="9525">
            <a:noFill/>
            <a:miter lim="800000"/>
            <a:headEnd/>
            <a:tailEnd/>
          </a:ln>
        </p:spPr>
      </p:pic>
      <p:pic>
        <p:nvPicPr>
          <p:cNvPr id="480263" name="Imagen 8"/>
          <p:cNvPicPr>
            <a:picLocks noChangeAspect="1"/>
          </p:cNvPicPr>
          <p:nvPr/>
        </p:nvPicPr>
        <p:blipFill>
          <a:blip r:embed="rId5"/>
          <a:srcRect/>
          <a:stretch>
            <a:fillRect/>
          </a:stretch>
        </p:blipFill>
        <p:spPr bwMode="auto">
          <a:xfrm rot="21417217">
            <a:off x="58583" y="1672936"/>
            <a:ext cx="3536950" cy="2298700"/>
          </a:xfrm>
          <a:prstGeom prst="rect">
            <a:avLst/>
          </a:prstGeom>
          <a:noFill/>
          <a:ln w="9525">
            <a:noFill/>
            <a:miter lim="800000"/>
            <a:headEnd/>
            <a:tailEnd/>
          </a:ln>
        </p:spPr>
      </p:pic>
      <p:pic>
        <p:nvPicPr>
          <p:cNvPr id="480259" name="Imagen 3"/>
          <p:cNvPicPr>
            <a:picLocks noChangeAspect="1"/>
          </p:cNvPicPr>
          <p:nvPr/>
        </p:nvPicPr>
        <p:blipFill>
          <a:blip r:embed="rId6"/>
          <a:srcRect/>
          <a:stretch>
            <a:fillRect/>
          </a:stretch>
        </p:blipFill>
        <p:spPr bwMode="auto">
          <a:xfrm rot="21326532">
            <a:off x="611560" y="3668807"/>
            <a:ext cx="4731856" cy="27221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480262"/>
                                        </p:tgtEl>
                                        <p:attrNameLst>
                                          <p:attrName>style.visibility</p:attrName>
                                        </p:attrNameLst>
                                      </p:cBhvr>
                                      <p:to>
                                        <p:strVal val="visible"/>
                                      </p:to>
                                    </p:set>
                                    <p:anim calcmode="lin" valueType="num">
                                      <p:cBhvr>
                                        <p:cTn id="12" dur="1000" fill="hold"/>
                                        <p:tgtEl>
                                          <p:spTgt spid="480262"/>
                                        </p:tgtEl>
                                        <p:attrNameLst>
                                          <p:attrName>ppt_w</p:attrName>
                                        </p:attrNameLst>
                                      </p:cBhvr>
                                      <p:tavLst>
                                        <p:tav tm="0">
                                          <p:val>
                                            <p:fltVal val="0"/>
                                          </p:val>
                                        </p:tav>
                                        <p:tav tm="100000">
                                          <p:val>
                                            <p:strVal val="#ppt_w"/>
                                          </p:val>
                                        </p:tav>
                                      </p:tavLst>
                                    </p:anim>
                                    <p:anim calcmode="lin" valueType="num">
                                      <p:cBhvr>
                                        <p:cTn id="13" dur="1000" fill="hold"/>
                                        <p:tgtEl>
                                          <p:spTgt spid="480262"/>
                                        </p:tgtEl>
                                        <p:attrNameLst>
                                          <p:attrName>ppt_h</p:attrName>
                                        </p:attrNameLst>
                                      </p:cBhvr>
                                      <p:tavLst>
                                        <p:tav tm="0">
                                          <p:val>
                                            <p:fltVal val="0"/>
                                          </p:val>
                                        </p:tav>
                                        <p:tav tm="100000">
                                          <p:val>
                                            <p:strVal val="#ppt_h"/>
                                          </p:val>
                                        </p:tav>
                                      </p:tavLst>
                                    </p:anim>
                                    <p:anim calcmode="lin" valueType="num">
                                      <p:cBhvr>
                                        <p:cTn id="14" dur="1000" fill="hold"/>
                                        <p:tgtEl>
                                          <p:spTgt spid="480262"/>
                                        </p:tgtEl>
                                        <p:attrNameLst>
                                          <p:attrName>style.rotation</p:attrName>
                                        </p:attrNameLst>
                                      </p:cBhvr>
                                      <p:tavLst>
                                        <p:tav tm="0">
                                          <p:val>
                                            <p:fltVal val="360"/>
                                          </p:val>
                                        </p:tav>
                                        <p:tav tm="100000">
                                          <p:val>
                                            <p:fltVal val="0"/>
                                          </p:val>
                                        </p:tav>
                                      </p:tavLst>
                                    </p:anim>
                                    <p:animEffect transition="in" filter="fade">
                                      <p:cBhvr>
                                        <p:cTn id="15" dur="1000"/>
                                        <p:tgtEl>
                                          <p:spTgt spid="480262"/>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480261"/>
                                        </p:tgtEl>
                                        <p:attrNameLst>
                                          <p:attrName>style.visibility</p:attrName>
                                        </p:attrNameLst>
                                      </p:cBhvr>
                                      <p:to>
                                        <p:strVal val="visible"/>
                                      </p:to>
                                    </p:set>
                                    <p:anim calcmode="lin" valueType="num">
                                      <p:cBhvr>
                                        <p:cTn id="18" dur="1000" fill="hold"/>
                                        <p:tgtEl>
                                          <p:spTgt spid="480261"/>
                                        </p:tgtEl>
                                        <p:attrNameLst>
                                          <p:attrName>ppt_w</p:attrName>
                                        </p:attrNameLst>
                                      </p:cBhvr>
                                      <p:tavLst>
                                        <p:tav tm="0">
                                          <p:val>
                                            <p:fltVal val="0"/>
                                          </p:val>
                                        </p:tav>
                                        <p:tav tm="100000">
                                          <p:val>
                                            <p:strVal val="#ppt_w"/>
                                          </p:val>
                                        </p:tav>
                                      </p:tavLst>
                                    </p:anim>
                                    <p:anim calcmode="lin" valueType="num">
                                      <p:cBhvr>
                                        <p:cTn id="19" dur="1000" fill="hold"/>
                                        <p:tgtEl>
                                          <p:spTgt spid="480261"/>
                                        </p:tgtEl>
                                        <p:attrNameLst>
                                          <p:attrName>ppt_h</p:attrName>
                                        </p:attrNameLst>
                                      </p:cBhvr>
                                      <p:tavLst>
                                        <p:tav tm="0">
                                          <p:val>
                                            <p:fltVal val="0"/>
                                          </p:val>
                                        </p:tav>
                                        <p:tav tm="100000">
                                          <p:val>
                                            <p:strVal val="#ppt_h"/>
                                          </p:val>
                                        </p:tav>
                                      </p:tavLst>
                                    </p:anim>
                                    <p:anim calcmode="lin" valueType="num">
                                      <p:cBhvr>
                                        <p:cTn id="20" dur="1000" fill="hold"/>
                                        <p:tgtEl>
                                          <p:spTgt spid="480261"/>
                                        </p:tgtEl>
                                        <p:attrNameLst>
                                          <p:attrName>style.rotation</p:attrName>
                                        </p:attrNameLst>
                                      </p:cBhvr>
                                      <p:tavLst>
                                        <p:tav tm="0">
                                          <p:val>
                                            <p:fltVal val="360"/>
                                          </p:val>
                                        </p:tav>
                                        <p:tav tm="100000">
                                          <p:val>
                                            <p:fltVal val="0"/>
                                          </p:val>
                                        </p:tav>
                                      </p:tavLst>
                                    </p:anim>
                                    <p:animEffect transition="in" filter="fade">
                                      <p:cBhvr>
                                        <p:cTn id="21" dur="1000"/>
                                        <p:tgtEl>
                                          <p:spTgt spid="480261"/>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480263"/>
                                        </p:tgtEl>
                                        <p:attrNameLst>
                                          <p:attrName>style.visibility</p:attrName>
                                        </p:attrNameLst>
                                      </p:cBhvr>
                                      <p:to>
                                        <p:strVal val="visible"/>
                                      </p:to>
                                    </p:set>
                                    <p:anim calcmode="lin" valueType="num">
                                      <p:cBhvr>
                                        <p:cTn id="24" dur="1000" fill="hold"/>
                                        <p:tgtEl>
                                          <p:spTgt spid="480263"/>
                                        </p:tgtEl>
                                        <p:attrNameLst>
                                          <p:attrName>ppt_w</p:attrName>
                                        </p:attrNameLst>
                                      </p:cBhvr>
                                      <p:tavLst>
                                        <p:tav tm="0">
                                          <p:val>
                                            <p:fltVal val="0"/>
                                          </p:val>
                                        </p:tav>
                                        <p:tav tm="100000">
                                          <p:val>
                                            <p:strVal val="#ppt_w"/>
                                          </p:val>
                                        </p:tav>
                                      </p:tavLst>
                                    </p:anim>
                                    <p:anim calcmode="lin" valueType="num">
                                      <p:cBhvr>
                                        <p:cTn id="25" dur="1000" fill="hold"/>
                                        <p:tgtEl>
                                          <p:spTgt spid="480263"/>
                                        </p:tgtEl>
                                        <p:attrNameLst>
                                          <p:attrName>ppt_h</p:attrName>
                                        </p:attrNameLst>
                                      </p:cBhvr>
                                      <p:tavLst>
                                        <p:tav tm="0">
                                          <p:val>
                                            <p:fltVal val="0"/>
                                          </p:val>
                                        </p:tav>
                                        <p:tav tm="100000">
                                          <p:val>
                                            <p:strVal val="#ppt_h"/>
                                          </p:val>
                                        </p:tav>
                                      </p:tavLst>
                                    </p:anim>
                                    <p:anim calcmode="lin" valueType="num">
                                      <p:cBhvr>
                                        <p:cTn id="26" dur="1000" fill="hold"/>
                                        <p:tgtEl>
                                          <p:spTgt spid="480263"/>
                                        </p:tgtEl>
                                        <p:attrNameLst>
                                          <p:attrName>style.rotation</p:attrName>
                                        </p:attrNameLst>
                                      </p:cBhvr>
                                      <p:tavLst>
                                        <p:tav tm="0">
                                          <p:val>
                                            <p:fltVal val="360"/>
                                          </p:val>
                                        </p:tav>
                                        <p:tav tm="100000">
                                          <p:val>
                                            <p:fltVal val="0"/>
                                          </p:val>
                                        </p:tav>
                                      </p:tavLst>
                                    </p:anim>
                                    <p:animEffect transition="in" filter="fade">
                                      <p:cBhvr>
                                        <p:cTn id="27" dur="1000"/>
                                        <p:tgtEl>
                                          <p:spTgt spid="480263"/>
                                        </p:tgtEl>
                                      </p:cBhvr>
                                    </p:animEffect>
                                  </p:childTnLst>
                                </p:cTn>
                              </p:par>
                              <p:par>
                                <p:cTn id="28" presetID="49" presetClass="entr" presetSubtype="0" decel="100000" fill="hold" nodeType="withEffect">
                                  <p:stCondLst>
                                    <p:cond delay="0"/>
                                  </p:stCondLst>
                                  <p:childTnLst>
                                    <p:set>
                                      <p:cBhvr>
                                        <p:cTn id="29" dur="1" fill="hold">
                                          <p:stCondLst>
                                            <p:cond delay="0"/>
                                          </p:stCondLst>
                                        </p:cTn>
                                        <p:tgtEl>
                                          <p:spTgt spid="480259"/>
                                        </p:tgtEl>
                                        <p:attrNameLst>
                                          <p:attrName>style.visibility</p:attrName>
                                        </p:attrNameLst>
                                      </p:cBhvr>
                                      <p:to>
                                        <p:strVal val="visible"/>
                                      </p:to>
                                    </p:set>
                                    <p:anim calcmode="lin" valueType="num">
                                      <p:cBhvr>
                                        <p:cTn id="30" dur="1000" fill="hold"/>
                                        <p:tgtEl>
                                          <p:spTgt spid="480259"/>
                                        </p:tgtEl>
                                        <p:attrNameLst>
                                          <p:attrName>ppt_w</p:attrName>
                                        </p:attrNameLst>
                                      </p:cBhvr>
                                      <p:tavLst>
                                        <p:tav tm="0">
                                          <p:val>
                                            <p:fltVal val="0"/>
                                          </p:val>
                                        </p:tav>
                                        <p:tav tm="100000">
                                          <p:val>
                                            <p:strVal val="#ppt_w"/>
                                          </p:val>
                                        </p:tav>
                                      </p:tavLst>
                                    </p:anim>
                                    <p:anim calcmode="lin" valueType="num">
                                      <p:cBhvr>
                                        <p:cTn id="31" dur="1000" fill="hold"/>
                                        <p:tgtEl>
                                          <p:spTgt spid="480259"/>
                                        </p:tgtEl>
                                        <p:attrNameLst>
                                          <p:attrName>ppt_h</p:attrName>
                                        </p:attrNameLst>
                                      </p:cBhvr>
                                      <p:tavLst>
                                        <p:tav tm="0">
                                          <p:val>
                                            <p:fltVal val="0"/>
                                          </p:val>
                                        </p:tav>
                                        <p:tav tm="100000">
                                          <p:val>
                                            <p:strVal val="#ppt_h"/>
                                          </p:val>
                                        </p:tav>
                                      </p:tavLst>
                                    </p:anim>
                                    <p:anim calcmode="lin" valueType="num">
                                      <p:cBhvr>
                                        <p:cTn id="32" dur="1000" fill="hold"/>
                                        <p:tgtEl>
                                          <p:spTgt spid="480259"/>
                                        </p:tgtEl>
                                        <p:attrNameLst>
                                          <p:attrName>style.rotation</p:attrName>
                                        </p:attrNameLst>
                                      </p:cBhvr>
                                      <p:tavLst>
                                        <p:tav tm="0">
                                          <p:val>
                                            <p:fltVal val="360"/>
                                          </p:val>
                                        </p:tav>
                                        <p:tav tm="100000">
                                          <p:val>
                                            <p:fltVal val="0"/>
                                          </p:val>
                                        </p:tav>
                                      </p:tavLst>
                                    </p:anim>
                                    <p:animEffect transition="in" filter="fade">
                                      <p:cBhvr>
                                        <p:cTn id="33" dur="1000"/>
                                        <p:tgtEl>
                                          <p:spTgt spid="480259"/>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xit" presetSubtype="10" fill="hold" nodeType="clickEffect">
                                  <p:stCondLst>
                                    <p:cond delay="0"/>
                                  </p:stCondLst>
                                  <p:childTnLst>
                                    <p:animEffect transition="out" filter="checkerboard(across)">
                                      <p:cBhvr>
                                        <p:cTn id="37" dur="500"/>
                                        <p:tgtEl>
                                          <p:spTgt spid="480263"/>
                                        </p:tgtEl>
                                      </p:cBhvr>
                                    </p:animEffect>
                                    <p:set>
                                      <p:cBhvr>
                                        <p:cTn id="38" dur="1" fill="hold">
                                          <p:stCondLst>
                                            <p:cond delay="499"/>
                                          </p:stCondLst>
                                        </p:cTn>
                                        <p:tgtEl>
                                          <p:spTgt spid="480263"/>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480259"/>
                                        </p:tgtEl>
                                      </p:cBhvr>
                                    </p:animEffect>
                                    <p:set>
                                      <p:cBhvr>
                                        <p:cTn id="41" dur="1" fill="hold">
                                          <p:stCondLst>
                                            <p:cond delay="499"/>
                                          </p:stCondLst>
                                        </p:cTn>
                                        <p:tgtEl>
                                          <p:spTgt spid="480259"/>
                                        </p:tgtEl>
                                        <p:attrNameLst>
                                          <p:attrName>style.visibility</p:attrName>
                                        </p:attrNameLst>
                                      </p:cBhvr>
                                      <p:to>
                                        <p:strVal val="hidden"/>
                                      </p:to>
                                    </p:set>
                                  </p:childTnLst>
                                </p:cTn>
                              </p:par>
                              <p:par>
                                <p:cTn id="42" presetID="5" presetClass="exit" presetSubtype="10" fill="hold" nodeType="withEffect">
                                  <p:stCondLst>
                                    <p:cond delay="0"/>
                                  </p:stCondLst>
                                  <p:childTnLst>
                                    <p:animEffect transition="out" filter="checkerboard(across)">
                                      <p:cBhvr>
                                        <p:cTn id="43" dur="500"/>
                                        <p:tgtEl>
                                          <p:spTgt spid="480261"/>
                                        </p:tgtEl>
                                      </p:cBhvr>
                                    </p:animEffect>
                                    <p:set>
                                      <p:cBhvr>
                                        <p:cTn id="44" dur="1" fill="hold">
                                          <p:stCondLst>
                                            <p:cond delay="499"/>
                                          </p:stCondLst>
                                        </p:cTn>
                                        <p:tgtEl>
                                          <p:spTgt spid="480261"/>
                                        </p:tgtEl>
                                        <p:attrNameLst>
                                          <p:attrName>style.visibility</p:attrName>
                                        </p:attrNameLst>
                                      </p:cBhvr>
                                      <p:to>
                                        <p:strVal val="hidden"/>
                                      </p:to>
                                    </p:set>
                                  </p:childTnLst>
                                </p:cTn>
                              </p:par>
                              <p:par>
                                <p:cTn id="45" presetID="5" presetClass="exit" presetSubtype="10" fill="hold" nodeType="withEffect">
                                  <p:stCondLst>
                                    <p:cond delay="0"/>
                                  </p:stCondLst>
                                  <p:childTnLst>
                                    <p:animEffect transition="out" filter="checkerboard(across)">
                                      <p:cBhvr>
                                        <p:cTn id="46" dur="500"/>
                                        <p:tgtEl>
                                          <p:spTgt spid="480262"/>
                                        </p:tgtEl>
                                      </p:cBhvr>
                                    </p:animEffect>
                                    <p:set>
                                      <p:cBhvr>
                                        <p:cTn id="47" dur="1" fill="hold">
                                          <p:stCondLst>
                                            <p:cond delay="499"/>
                                          </p:stCondLst>
                                        </p:cTn>
                                        <p:tgtEl>
                                          <p:spTgt spid="480262"/>
                                        </p:tgtEl>
                                        <p:attrNameLst>
                                          <p:attrName>style.visibility</p:attrName>
                                        </p:attrNameLst>
                                      </p:cBhvr>
                                      <p:to>
                                        <p:strVal val="hidden"/>
                                      </p:to>
                                    </p:set>
                                  </p:childTnLst>
                                </p:cTn>
                              </p:par>
                              <p:par>
                                <p:cTn id="48" presetID="23" presetClass="entr" presetSubtype="16" fill="hold" grpId="0" nodeType="withEffect">
                                  <p:stCondLst>
                                    <p:cond delay="0"/>
                                  </p:stCondLst>
                                  <p:childTnLst>
                                    <p:set>
                                      <p:cBhvr>
                                        <p:cTn id="49" dur="1" fill="hold">
                                          <p:stCondLst>
                                            <p:cond delay="0"/>
                                          </p:stCondLst>
                                        </p:cTn>
                                        <p:tgtEl>
                                          <p:spTgt spid="480258">
                                            <p:txEl>
                                              <p:pRg st="0" end="0"/>
                                            </p:txEl>
                                          </p:spTgt>
                                        </p:tgtEl>
                                        <p:attrNameLst>
                                          <p:attrName>style.visibility</p:attrName>
                                        </p:attrNameLst>
                                      </p:cBhvr>
                                      <p:to>
                                        <p:strVal val="visible"/>
                                      </p:to>
                                    </p:set>
                                    <p:anim calcmode="lin" valueType="num">
                                      <p:cBhvr>
                                        <p:cTn id="50" dur="500" fill="hold"/>
                                        <p:tgtEl>
                                          <p:spTgt spid="480258">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48025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480258">
                                            <p:txEl>
                                              <p:pRg st="1" end="1"/>
                                            </p:txEl>
                                          </p:spTgt>
                                        </p:tgtEl>
                                        <p:attrNameLst>
                                          <p:attrName>style.visibility</p:attrName>
                                        </p:attrNameLst>
                                      </p:cBhvr>
                                      <p:to>
                                        <p:strVal val="visible"/>
                                      </p:to>
                                    </p:set>
                                    <p:anim calcmode="lin" valueType="num">
                                      <p:cBhvr>
                                        <p:cTn id="56" dur="500" fill="hold"/>
                                        <p:tgtEl>
                                          <p:spTgt spid="480258">
                                            <p:txEl>
                                              <p:pRg st="1" end="1"/>
                                            </p:txEl>
                                          </p:spTgt>
                                        </p:tgtEl>
                                        <p:attrNameLst>
                                          <p:attrName>ppt_w</p:attrName>
                                        </p:attrNameLst>
                                      </p:cBhvr>
                                      <p:tavLst>
                                        <p:tav tm="0">
                                          <p:val>
                                            <p:fltVal val="0"/>
                                          </p:val>
                                        </p:tav>
                                        <p:tav tm="100000">
                                          <p:val>
                                            <p:strVal val="#ppt_w"/>
                                          </p:val>
                                        </p:tav>
                                      </p:tavLst>
                                    </p:anim>
                                    <p:anim calcmode="lin" valueType="num">
                                      <p:cBhvr>
                                        <p:cTn id="57" dur="500" fill="hold"/>
                                        <p:tgtEl>
                                          <p:spTgt spid="48025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grpId="0" nodeType="clickEffect">
                                  <p:stCondLst>
                                    <p:cond delay="0"/>
                                  </p:stCondLst>
                                  <p:childTnLst>
                                    <p:set>
                                      <p:cBhvr>
                                        <p:cTn id="61" dur="1" fill="hold">
                                          <p:stCondLst>
                                            <p:cond delay="0"/>
                                          </p:stCondLst>
                                        </p:cTn>
                                        <p:tgtEl>
                                          <p:spTgt spid="480258">
                                            <p:txEl>
                                              <p:pRg st="2" end="2"/>
                                            </p:txEl>
                                          </p:spTgt>
                                        </p:tgtEl>
                                        <p:attrNameLst>
                                          <p:attrName>style.visibility</p:attrName>
                                        </p:attrNameLst>
                                      </p:cBhvr>
                                      <p:to>
                                        <p:strVal val="visible"/>
                                      </p:to>
                                    </p:set>
                                    <p:anim calcmode="lin" valueType="num">
                                      <p:cBhvr>
                                        <p:cTn id="62" dur="500" fill="hold"/>
                                        <p:tgtEl>
                                          <p:spTgt spid="480258">
                                            <p:txEl>
                                              <p:pRg st="2" end="2"/>
                                            </p:txEl>
                                          </p:spTgt>
                                        </p:tgtEl>
                                        <p:attrNameLst>
                                          <p:attrName>ppt_w</p:attrName>
                                        </p:attrNameLst>
                                      </p:cBhvr>
                                      <p:tavLst>
                                        <p:tav tm="0">
                                          <p:val>
                                            <p:fltVal val="0"/>
                                          </p:val>
                                        </p:tav>
                                        <p:tav tm="100000">
                                          <p:val>
                                            <p:strVal val="#ppt_w"/>
                                          </p:val>
                                        </p:tav>
                                      </p:tavLst>
                                    </p:anim>
                                    <p:anim calcmode="lin" valueType="num">
                                      <p:cBhvr>
                                        <p:cTn id="63" dur="500" fill="hold"/>
                                        <p:tgtEl>
                                          <p:spTgt spid="480258">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0258"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43200" y="152400"/>
            <a:ext cx="6248400" cy="1371600"/>
          </a:xfrm>
        </p:spPr>
        <p:txBody>
          <a:bodyPr/>
          <a:lstStyle/>
          <a:p>
            <a:pPr>
              <a:defRPr/>
            </a:pPr>
            <a:r>
              <a:rPr lang="es-ES_tradnl"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Inversión exterior neta (IEN) </a:t>
            </a:r>
            <a:endParaRPr lang="es-MX"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3" name="Marcador de contenido 2"/>
          <p:cNvSpPr>
            <a:spLocks noGrp="1"/>
          </p:cNvSpPr>
          <p:nvPr>
            <p:ph idx="1"/>
          </p:nvPr>
        </p:nvSpPr>
        <p:spPr/>
        <p:txBody>
          <a:bodyPr/>
          <a:lstStyle/>
          <a:p>
            <a:pPr>
              <a:buFontTx/>
              <a:buNone/>
              <a:defRPr/>
            </a:pPr>
            <a:r>
              <a:rPr lang="es-ES_tradnl" sz="4000" b="1" dirty="0" smtClean="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rPr>
              <a:t>   IEN</a:t>
            </a:r>
            <a:r>
              <a:rPr lang="es-ES_tradnl" sz="4000" dirty="0" smtClean="0"/>
              <a:t> : </a:t>
            </a:r>
            <a:r>
              <a:rPr lang="es-ES_tradnl" sz="4000" dirty="0" smtClean="0">
                <a:solidFill>
                  <a:srgbClr val="0000FF"/>
                </a:solidFill>
              </a:rPr>
              <a:t>término que se utiliza para </a:t>
            </a:r>
            <a:r>
              <a:rPr lang="es-ES_tradnl" sz="4000" dirty="0" smtClean="0">
                <a:solidFill>
                  <a:srgbClr val="FF0000"/>
                </a:solidFill>
              </a:rPr>
              <a:t>cuantificar la compra de activos de otro país </a:t>
            </a:r>
            <a:r>
              <a:rPr lang="es-ES_tradnl" sz="4000" dirty="0" smtClean="0">
                <a:solidFill>
                  <a:srgbClr val="0000FF"/>
                </a:solidFill>
              </a:rPr>
              <a:t>por parte de ciudadanos nacionales, </a:t>
            </a:r>
            <a:r>
              <a:rPr lang="es-ES_tradnl" sz="4000" dirty="0" smtClean="0">
                <a:solidFill>
                  <a:srgbClr val="FF0000"/>
                </a:solidFill>
              </a:rPr>
              <a:t>menos la compra de activos nacionales por parte de extranjeros.</a:t>
            </a:r>
          </a:p>
          <a:p>
            <a:pPr>
              <a:defRPr/>
            </a:pPr>
            <a:endParaRPr lang="es-MX" dirty="0"/>
          </a:p>
        </p:txBody>
      </p:sp>
      <p:pic>
        <p:nvPicPr>
          <p:cNvPr id="481283" name="Imagen 5"/>
          <p:cNvPicPr>
            <a:picLocks noChangeAspect="1"/>
          </p:cNvPicPr>
          <p:nvPr/>
        </p:nvPicPr>
        <p:blipFill>
          <a:blip r:embed="rId3"/>
          <a:srcRect/>
          <a:stretch>
            <a:fillRect/>
          </a:stretch>
        </p:blipFill>
        <p:spPr bwMode="auto">
          <a:xfrm rot="21392626">
            <a:off x="566750" y="2123440"/>
            <a:ext cx="4568825" cy="3429000"/>
          </a:xfrm>
          <a:prstGeom prst="rect">
            <a:avLst/>
          </a:prstGeom>
          <a:noFill/>
          <a:ln w="9525">
            <a:noFill/>
            <a:miter lim="800000"/>
            <a:headEnd/>
            <a:tailEnd/>
          </a:ln>
        </p:spPr>
      </p:pic>
      <p:pic>
        <p:nvPicPr>
          <p:cNvPr id="481284" name="Imagen 6"/>
          <p:cNvPicPr>
            <a:picLocks noChangeAspect="1"/>
          </p:cNvPicPr>
          <p:nvPr/>
        </p:nvPicPr>
        <p:blipFill>
          <a:blip r:embed="rId4"/>
          <a:srcRect/>
          <a:stretch>
            <a:fillRect/>
          </a:stretch>
        </p:blipFill>
        <p:spPr bwMode="auto">
          <a:xfrm rot="220776">
            <a:off x="4039892" y="2752876"/>
            <a:ext cx="3733800" cy="373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481283"/>
                                        </p:tgtEl>
                                        <p:attrNameLst>
                                          <p:attrName>style.visibility</p:attrName>
                                        </p:attrNameLst>
                                      </p:cBhvr>
                                      <p:to>
                                        <p:strVal val="visible"/>
                                      </p:to>
                                    </p:set>
                                    <p:animEffect transition="in" filter="fade">
                                      <p:cBhvr>
                                        <p:cTn id="19" dur="1000"/>
                                        <p:tgtEl>
                                          <p:spTgt spid="481283"/>
                                        </p:tgtEl>
                                      </p:cBhvr>
                                    </p:animEffect>
                                    <p:anim calcmode="lin" valueType="num">
                                      <p:cBhvr>
                                        <p:cTn id="20" dur="1000" fill="hold"/>
                                        <p:tgtEl>
                                          <p:spTgt spid="481283"/>
                                        </p:tgtEl>
                                        <p:attrNameLst>
                                          <p:attrName>ppt_x</p:attrName>
                                        </p:attrNameLst>
                                      </p:cBhvr>
                                      <p:tavLst>
                                        <p:tav tm="0">
                                          <p:val>
                                            <p:strVal val="#ppt_x"/>
                                          </p:val>
                                        </p:tav>
                                        <p:tav tm="100000">
                                          <p:val>
                                            <p:strVal val="#ppt_x"/>
                                          </p:val>
                                        </p:tav>
                                      </p:tavLst>
                                    </p:anim>
                                    <p:anim calcmode="lin" valueType="num">
                                      <p:cBhvr>
                                        <p:cTn id="21" dur="900" decel="100000" fill="hold"/>
                                        <p:tgtEl>
                                          <p:spTgt spid="48128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81283"/>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481284"/>
                                        </p:tgtEl>
                                        <p:attrNameLst>
                                          <p:attrName>style.visibility</p:attrName>
                                        </p:attrNameLst>
                                      </p:cBhvr>
                                      <p:to>
                                        <p:strVal val="visible"/>
                                      </p:to>
                                    </p:set>
                                    <p:animEffect transition="in" filter="fade">
                                      <p:cBhvr>
                                        <p:cTn id="27" dur="1000"/>
                                        <p:tgtEl>
                                          <p:spTgt spid="481284"/>
                                        </p:tgtEl>
                                      </p:cBhvr>
                                    </p:animEffect>
                                    <p:anim calcmode="lin" valueType="num">
                                      <p:cBhvr>
                                        <p:cTn id="28" dur="1000" fill="hold"/>
                                        <p:tgtEl>
                                          <p:spTgt spid="481284"/>
                                        </p:tgtEl>
                                        <p:attrNameLst>
                                          <p:attrName>ppt_x</p:attrName>
                                        </p:attrNameLst>
                                      </p:cBhvr>
                                      <p:tavLst>
                                        <p:tav tm="0">
                                          <p:val>
                                            <p:strVal val="#ppt_x"/>
                                          </p:val>
                                        </p:tav>
                                        <p:tav tm="100000">
                                          <p:val>
                                            <p:strVal val="#ppt_x"/>
                                          </p:val>
                                        </p:tav>
                                      </p:tavLst>
                                    </p:anim>
                                    <p:anim calcmode="lin" valueType="num">
                                      <p:cBhvr>
                                        <p:cTn id="29" dur="900" decel="100000" fill="hold"/>
                                        <p:tgtEl>
                                          <p:spTgt spid="48128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8128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xit" presetSubtype="0" fill="hold" nodeType="clickEffect">
                                  <p:stCondLst>
                                    <p:cond delay="0"/>
                                  </p:stCondLst>
                                  <p:childTnLst>
                                    <p:animEffect transition="out" filter="fade">
                                      <p:cBhvr>
                                        <p:cTn id="34" dur="1000"/>
                                        <p:tgtEl>
                                          <p:spTgt spid="481283"/>
                                        </p:tgtEl>
                                      </p:cBhvr>
                                    </p:animEffect>
                                    <p:anim calcmode="lin" valueType="num">
                                      <p:cBhvr>
                                        <p:cTn id="35" dur="1000"/>
                                        <p:tgtEl>
                                          <p:spTgt spid="481283"/>
                                        </p:tgtEl>
                                        <p:attrNameLst>
                                          <p:attrName>ppt_x</p:attrName>
                                        </p:attrNameLst>
                                      </p:cBhvr>
                                      <p:tavLst>
                                        <p:tav tm="0">
                                          <p:val>
                                            <p:strVal val="ppt_x"/>
                                          </p:val>
                                        </p:tav>
                                        <p:tav tm="100000">
                                          <p:val>
                                            <p:strVal val="ppt_x"/>
                                          </p:val>
                                        </p:tav>
                                      </p:tavLst>
                                    </p:anim>
                                    <p:anim calcmode="lin" valueType="num">
                                      <p:cBhvr>
                                        <p:cTn id="36" dur="100" decel="100000"/>
                                        <p:tgtEl>
                                          <p:spTgt spid="481283"/>
                                        </p:tgtEl>
                                        <p:attrNameLst>
                                          <p:attrName>ppt_y</p:attrName>
                                        </p:attrNameLst>
                                      </p:cBhvr>
                                      <p:tavLst>
                                        <p:tav tm="0">
                                          <p:val>
                                            <p:strVal val="ppt_y"/>
                                          </p:val>
                                        </p:tav>
                                        <p:tav tm="100000">
                                          <p:val>
                                            <p:strVal val="ppt_y-.03"/>
                                          </p:val>
                                        </p:tav>
                                      </p:tavLst>
                                    </p:anim>
                                    <p:anim calcmode="lin" valueType="num">
                                      <p:cBhvr>
                                        <p:cTn id="37" dur="900" accel="100000">
                                          <p:stCondLst>
                                            <p:cond delay="100"/>
                                          </p:stCondLst>
                                        </p:cTn>
                                        <p:tgtEl>
                                          <p:spTgt spid="481283"/>
                                        </p:tgtEl>
                                        <p:attrNameLst>
                                          <p:attrName>ppt_y</p:attrName>
                                        </p:attrNameLst>
                                      </p:cBhvr>
                                      <p:tavLst>
                                        <p:tav tm="0">
                                          <p:val>
                                            <p:strVal val="ppt_y"/>
                                          </p:val>
                                        </p:tav>
                                        <p:tav tm="100000">
                                          <p:val>
                                            <p:strVal val="ppt_y+1"/>
                                          </p:val>
                                        </p:tav>
                                      </p:tavLst>
                                    </p:anim>
                                    <p:set>
                                      <p:cBhvr>
                                        <p:cTn id="38" dur="1" fill="hold">
                                          <p:stCondLst>
                                            <p:cond delay="999"/>
                                          </p:stCondLst>
                                        </p:cTn>
                                        <p:tgtEl>
                                          <p:spTgt spid="481283"/>
                                        </p:tgtEl>
                                        <p:attrNameLst>
                                          <p:attrName>style.visibility</p:attrName>
                                        </p:attrNameLst>
                                      </p:cBhvr>
                                      <p:to>
                                        <p:strVal val="hidden"/>
                                      </p:to>
                                    </p:set>
                                  </p:childTnLst>
                                </p:cTn>
                              </p:par>
                              <p:par>
                                <p:cTn id="39" presetID="37" presetClass="exit" presetSubtype="0" fill="hold" nodeType="withEffect">
                                  <p:stCondLst>
                                    <p:cond delay="0"/>
                                  </p:stCondLst>
                                  <p:childTnLst>
                                    <p:animEffect transition="out" filter="fade">
                                      <p:cBhvr>
                                        <p:cTn id="40" dur="1000"/>
                                        <p:tgtEl>
                                          <p:spTgt spid="481284"/>
                                        </p:tgtEl>
                                      </p:cBhvr>
                                    </p:animEffect>
                                    <p:anim calcmode="lin" valueType="num">
                                      <p:cBhvr>
                                        <p:cTn id="41" dur="1000"/>
                                        <p:tgtEl>
                                          <p:spTgt spid="481284"/>
                                        </p:tgtEl>
                                        <p:attrNameLst>
                                          <p:attrName>ppt_x</p:attrName>
                                        </p:attrNameLst>
                                      </p:cBhvr>
                                      <p:tavLst>
                                        <p:tav tm="0">
                                          <p:val>
                                            <p:strVal val="ppt_x"/>
                                          </p:val>
                                        </p:tav>
                                        <p:tav tm="100000">
                                          <p:val>
                                            <p:strVal val="ppt_x"/>
                                          </p:val>
                                        </p:tav>
                                      </p:tavLst>
                                    </p:anim>
                                    <p:anim calcmode="lin" valueType="num">
                                      <p:cBhvr>
                                        <p:cTn id="42" dur="100" decel="100000"/>
                                        <p:tgtEl>
                                          <p:spTgt spid="481284"/>
                                        </p:tgtEl>
                                        <p:attrNameLst>
                                          <p:attrName>ppt_y</p:attrName>
                                        </p:attrNameLst>
                                      </p:cBhvr>
                                      <p:tavLst>
                                        <p:tav tm="0">
                                          <p:val>
                                            <p:strVal val="ppt_y"/>
                                          </p:val>
                                        </p:tav>
                                        <p:tav tm="100000">
                                          <p:val>
                                            <p:strVal val="ppt_y-.03"/>
                                          </p:val>
                                        </p:tav>
                                      </p:tavLst>
                                    </p:anim>
                                    <p:anim calcmode="lin" valueType="num">
                                      <p:cBhvr>
                                        <p:cTn id="43" dur="900" accel="100000">
                                          <p:stCondLst>
                                            <p:cond delay="100"/>
                                          </p:stCondLst>
                                        </p:cTn>
                                        <p:tgtEl>
                                          <p:spTgt spid="481284"/>
                                        </p:tgtEl>
                                        <p:attrNameLst>
                                          <p:attrName>ppt_y</p:attrName>
                                        </p:attrNameLst>
                                      </p:cBhvr>
                                      <p:tavLst>
                                        <p:tav tm="0">
                                          <p:val>
                                            <p:strVal val="ppt_y"/>
                                          </p:val>
                                        </p:tav>
                                        <p:tav tm="100000">
                                          <p:val>
                                            <p:strVal val="ppt_y+1"/>
                                          </p:val>
                                        </p:tav>
                                      </p:tavLst>
                                    </p:anim>
                                    <p:set>
                                      <p:cBhvr>
                                        <p:cTn id="44" dur="1" fill="hold">
                                          <p:stCondLst>
                                            <p:cond delay="999"/>
                                          </p:stCondLst>
                                        </p:cTn>
                                        <p:tgtEl>
                                          <p:spTgt spid="481284"/>
                                        </p:tgtEl>
                                        <p:attrNameLst>
                                          <p:attrName>style.visibility</p:attrName>
                                        </p:attrNameLst>
                                      </p:cBhvr>
                                      <p:to>
                                        <p:strVal val="hidden"/>
                                      </p:to>
                                    </p:set>
                                  </p:childTnLst>
                                </p:cTn>
                              </p:par>
                              <p:par>
                                <p:cTn id="45" presetID="25" presetClass="entr" presetSubtype="0" fill="hold" grpId="0" nodeType="with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 calcmode="lin" valueType="num">
                                      <p:cBhvr>
                                        <p:cTn id="4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5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ítulo 1"/>
          <p:cNvPicPr>
            <a:picLocks noGrp="1" noChangeArrowheads="1"/>
          </p:cNvPicPr>
          <p:nvPr>
            <p:ph type="title"/>
          </p:nvPr>
        </p:nvPicPr>
        <p:blipFill>
          <a:blip r:embed="rId3"/>
          <a:srcRect/>
          <a:stretch>
            <a:fillRect/>
          </a:stretch>
        </p:blipFill>
        <p:spPr>
          <a:xfrm>
            <a:off x="2736850" y="122238"/>
            <a:ext cx="6261100" cy="1182687"/>
          </a:xfrm>
        </p:spPr>
      </p:pic>
      <p:sp>
        <p:nvSpPr>
          <p:cNvPr id="6" name="CuadroTexto 5"/>
          <p:cNvSpPr txBox="1"/>
          <p:nvPr/>
        </p:nvSpPr>
        <p:spPr>
          <a:xfrm>
            <a:off x="539552" y="3645024"/>
            <a:ext cx="3701318" cy="1048435"/>
          </a:xfrm>
          <a:prstGeom prst="ribbon2">
            <a:avLst>
              <a:gd name="adj1" fmla="val 13629"/>
              <a:gd name="adj2" fmla="val 75000"/>
            </a:avLst>
          </a:prstGeom>
          <a:solidFill>
            <a:schemeClr val="accent1"/>
          </a:solidFill>
          <a:ln>
            <a:solidFill>
              <a:srgbClr val="000000"/>
            </a:solidFill>
          </a:ln>
        </p:spPr>
        <p:txBody>
          <a:bodyPr wrap="square" rtlCol="0">
            <a:spAutoFit/>
          </a:bodyPr>
          <a:lstStyle/>
          <a:p>
            <a:pPr algn="ctr"/>
            <a:endParaRPr lang="es-ES" sz="800" dirty="0" smtClean="0"/>
          </a:p>
          <a:p>
            <a:pPr algn="ctr"/>
            <a:r>
              <a:rPr lang="es-ES" dirty="0" smtClean="0"/>
              <a:t>Inversión Exterior Neta</a:t>
            </a:r>
          </a:p>
          <a:p>
            <a:pPr algn="ctr"/>
            <a:r>
              <a:rPr lang="es-ES" dirty="0" smtClean="0"/>
              <a:t>IEN</a:t>
            </a:r>
          </a:p>
          <a:p>
            <a:pPr algn="ctr"/>
            <a:endParaRPr lang="es-ES" sz="900" dirty="0"/>
          </a:p>
        </p:txBody>
      </p:sp>
      <p:sp>
        <p:nvSpPr>
          <p:cNvPr id="7" name="CuadroTexto 6"/>
          <p:cNvSpPr txBox="1"/>
          <p:nvPr/>
        </p:nvSpPr>
        <p:spPr>
          <a:xfrm>
            <a:off x="5076056" y="2204865"/>
            <a:ext cx="3528392" cy="1432500"/>
          </a:xfrm>
          <a:prstGeom prst="snip2DiagRect">
            <a:avLst/>
          </a:prstGeom>
          <a:solidFill>
            <a:schemeClr val="bg1">
              <a:lumMod val="85000"/>
            </a:schemeClr>
          </a:solidFill>
          <a:ln>
            <a:solidFill>
              <a:srgbClr val="000000"/>
            </a:solidFill>
          </a:ln>
        </p:spPr>
        <p:txBody>
          <a:bodyPr wrap="square" rtlCol="0">
            <a:spAutoFit/>
          </a:bodyPr>
          <a:lstStyle/>
          <a:p>
            <a:pPr algn="ctr"/>
            <a:r>
              <a:rPr lang="es-ES" dirty="0" smtClean="0">
                <a:solidFill>
                  <a:srgbClr val="0000FF"/>
                </a:solidFill>
              </a:rPr>
              <a:t>Inversión exterior directa: Un individuo compra acciones o entra en un fondo de inversión en otro país.</a:t>
            </a:r>
            <a:endParaRPr lang="es-ES" dirty="0">
              <a:solidFill>
                <a:srgbClr val="0000FF"/>
              </a:solidFill>
            </a:endParaRPr>
          </a:p>
        </p:txBody>
      </p:sp>
      <p:sp>
        <p:nvSpPr>
          <p:cNvPr id="8" name="CuadroTexto 7"/>
          <p:cNvSpPr txBox="1"/>
          <p:nvPr/>
        </p:nvSpPr>
        <p:spPr>
          <a:xfrm>
            <a:off x="5076056" y="4402226"/>
            <a:ext cx="3528392" cy="1763078"/>
          </a:xfrm>
          <a:prstGeom prst="snip2DiagRect">
            <a:avLst/>
          </a:prstGeom>
          <a:solidFill>
            <a:schemeClr val="bg1">
              <a:lumMod val="85000"/>
            </a:schemeClr>
          </a:solidFill>
          <a:ln>
            <a:solidFill>
              <a:srgbClr val="000000"/>
            </a:solidFill>
          </a:ln>
        </p:spPr>
        <p:txBody>
          <a:bodyPr wrap="square" rtlCol="0">
            <a:spAutoFit/>
          </a:bodyPr>
          <a:lstStyle/>
          <a:p>
            <a:pPr algn="ctr"/>
            <a:r>
              <a:rPr lang="es-ES" dirty="0" smtClean="0">
                <a:solidFill>
                  <a:srgbClr val="0000FF"/>
                </a:solidFill>
              </a:rPr>
              <a:t>Inversión exterior de cartera: Se refiere a cualquier inversión en otro país realizada por compañías particulares.</a:t>
            </a:r>
            <a:endParaRPr lang="es-ES" dirty="0">
              <a:solidFill>
                <a:srgbClr val="0000FF"/>
              </a:solidFill>
            </a:endParaRPr>
          </a:p>
        </p:txBody>
      </p:sp>
      <p:pic>
        <p:nvPicPr>
          <p:cNvPr id="9" name="Imagen 8"/>
          <p:cNvPicPr>
            <a:picLocks noChangeAspect="1"/>
          </p:cNvPicPr>
          <p:nvPr/>
        </p:nvPicPr>
        <p:blipFill>
          <a:blip r:embed="rId4"/>
          <a:stretch>
            <a:fillRect/>
          </a:stretch>
        </p:blipFill>
        <p:spPr>
          <a:xfrm rot="6049969">
            <a:off x="3746733" y="3633237"/>
            <a:ext cx="2082800" cy="774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43200" y="0"/>
            <a:ext cx="6248400" cy="2895600"/>
          </a:xfrm>
        </p:spPr>
        <p:txBody>
          <a:bodyPr/>
          <a:lstStyle/>
          <a:p>
            <a:pPr>
              <a:defRPr/>
            </a:pPr>
            <a:r>
              <a:rPr lang="es-ES_tradnl" sz="2400"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Inversión exterior neta e Importaciones netas: una igualdad</a:t>
            </a:r>
            <a:r>
              <a:rPr lang="es-ES_tradnl" dirty="0" smtClean="0"/>
              <a:t/>
            </a:r>
            <a:br>
              <a:rPr lang="es-ES_tradnl" dirty="0" smtClean="0"/>
            </a:br>
            <a:r>
              <a:rPr lang="es-ES_tradnl" dirty="0" smtClean="0"/>
              <a:t> </a:t>
            </a:r>
            <a:br>
              <a:rPr lang="es-ES_tradnl" dirty="0" smtClean="0"/>
            </a:br>
            <a:endParaRPr lang="es-MX" dirty="0"/>
          </a:p>
        </p:txBody>
      </p:sp>
      <p:sp>
        <p:nvSpPr>
          <p:cNvPr id="483330" name="Marcador de contenido 2"/>
          <p:cNvSpPr>
            <a:spLocks noGrp="1"/>
          </p:cNvSpPr>
          <p:nvPr>
            <p:ph idx="1"/>
          </p:nvPr>
        </p:nvSpPr>
        <p:spPr>
          <a:xfrm>
            <a:off x="685800" y="1568152"/>
            <a:ext cx="8458200" cy="5029200"/>
          </a:xfrm>
        </p:spPr>
        <p:txBody>
          <a:bodyPr/>
          <a:lstStyle/>
          <a:p>
            <a:pPr>
              <a:buFontTx/>
              <a:buNone/>
            </a:pPr>
            <a:r>
              <a:rPr lang="es-ES_tradnl" dirty="0" smtClean="0">
                <a:solidFill>
                  <a:srgbClr val="0000FF"/>
                </a:solidFill>
                <a:ea typeface="ＭＳ Ｐゴシック" pitchFamily="34" charset="-128"/>
              </a:rPr>
              <a:t>La </a:t>
            </a:r>
            <a:r>
              <a:rPr lang="es-ES_tradnl" dirty="0" smtClean="0">
                <a:solidFill>
                  <a:srgbClr val="FF0000"/>
                </a:solidFill>
                <a:ea typeface="ＭＳ Ｐゴシック" pitchFamily="34" charset="-128"/>
              </a:rPr>
              <a:t>(IEN) </a:t>
            </a:r>
            <a:r>
              <a:rPr lang="es-ES_tradnl" dirty="0" smtClean="0">
                <a:solidFill>
                  <a:srgbClr val="0000FF"/>
                </a:solidFill>
                <a:ea typeface="ＭＳ Ｐゴシック" pitchFamily="34" charset="-128"/>
              </a:rPr>
              <a:t>y las </a:t>
            </a:r>
            <a:r>
              <a:rPr lang="es-ES_tradnl" dirty="0" smtClean="0">
                <a:solidFill>
                  <a:srgbClr val="FF0000"/>
                </a:solidFill>
                <a:ea typeface="ＭＳ Ｐゴシック" pitchFamily="34" charset="-128"/>
              </a:rPr>
              <a:t>(XN) </a:t>
            </a:r>
            <a:r>
              <a:rPr lang="es-ES_tradnl" dirty="0" smtClean="0">
                <a:solidFill>
                  <a:srgbClr val="0000FF"/>
                </a:solidFill>
                <a:ea typeface="ＭＳ Ｐゴシック" pitchFamily="34" charset="-128"/>
              </a:rPr>
              <a:t>ocurren de </a:t>
            </a:r>
            <a:r>
              <a:rPr lang="es-ES_tradnl" dirty="0" smtClean="0">
                <a:solidFill>
                  <a:srgbClr val="FF0000"/>
                </a:solidFill>
                <a:ea typeface="ＭＳ Ｐゴシック" pitchFamily="34" charset="-128"/>
              </a:rPr>
              <a:t>manera simultánea. </a:t>
            </a:r>
          </a:p>
          <a:p>
            <a:pPr>
              <a:buFontTx/>
              <a:buNone/>
            </a:pPr>
            <a:r>
              <a:rPr lang="es-ES_tradnl" dirty="0" smtClean="0">
                <a:solidFill>
                  <a:srgbClr val="0000FF"/>
                </a:solidFill>
                <a:ea typeface="ＭＳ Ｐゴシック" pitchFamily="34" charset="-128"/>
              </a:rPr>
              <a:t>Los bienes que compra un país o sus empresas, </a:t>
            </a:r>
            <a:r>
              <a:rPr lang="es-ES_tradnl" dirty="0" smtClean="0">
                <a:solidFill>
                  <a:srgbClr val="FF0000"/>
                </a:solidFill>
                <a:ea typeface="ＭＳ Ｐゴシック" pitchFamily="34" charset="-128"/>
              </a:rPr>
              <a:t>se deben pagar con algún tipo de divisa,</a:t>
            </a:r>
            <a:r>
              <a:rPr lang="es-ES_tradnl" dirty="0" smtClean="0">
                <a:solidFill>
                  <a:srgbClr val="0000FF"/>
                </a:solidFill>
                <a:ea typeface="ＭＳ Ｐゴシック" pitchFamily="34" charset="-128"/>
              </a:rPr>
              <a:t> con lo que el mercado de bienes y el mercado de capitales se </a:t>
            </a:r>
            <a:r>
              <a:rPr lang="es-ES_tradnl" dirty="0" smtClean="0">
                <a:solidFill>
                  <a:srgbClr val="FF0000"/>
                </a:solidFill>
                <a:ea typeface="ＭＳ Ｐゴシック" pitchFamily="34" charset="-128"/>
              </a:rPr>
              <a:t>mueven al mismo tiempo. </a:t>
            </a:r>
            <a:endParaRPr lang="es-MX" dirty="0" smtClean="0">
              <a:solidFill>
                <a:srgbClr val="FF0000"/>
              </a:solidFill>
              <a:ea typeface="ＭＳ Ｐゴシック" pitchFamily="34" charset="-128"/>
            </a:endParaRPr>
          </a:p>
        </p:txBody>
      </p:sp>
      <p:sp>
        <p:nvSpPr>
          <p:cNvPr id="5" name="Rectángulo redondeado 4"/>
          <p:cNvSpPr/>
          <p:nvPr/>
        </p:nvSpPr>
        <p:spPr>
          <a:xfrm>
            <a:off x="4716016" y="4941168"/>
            <a:ext cx="3505200" cy="121920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a:lstStyle/>
          <a:p>
            <a:pPr algn="ctr">
              <a:defRPr/>
            </a:pPr>
            <a:r>
              <a:rPr lang="es-MX" sz="2000" b="1" dirty="0">
                <a:solidFill>
                  <a:srgbClr val="FF0000"/>
                </a:solidFill>
              </a:rPr>
              <a:t>IEN = XN</a:t>
            </a:r>
          </a:p>
          <a:p>
            <a:pPr algn="ctr">
              <a:defRPr/>
            </a:pPr>
            <a:r>
              <a:rPr lang="es-MX" sz="2000" b="1" dirty="0">
                <a:solidFill>
                  <a:srgbClr val="FF0000"/>
                </a:solidFill>
              </a:rPr>
              <a:t>Las XN se conoce como Balanza comercial.</a:t>
            </a:r>
          </a:p>
        </p:txBody>
      </p:sp>
      <p:pic>
        <p:nvPicPr>
          <p:cNvPr id="483332" name="Imagen 5"/>
          <p:cNvPicPr>
            <a:picLocks noChangeAspect="1"/>
          </p:cNvPicPr>
          <p:nvPr/>
        </p:nvPicPr>
        <p:blipFill>
          <a:blip r:embed="rId3"/>
          <a:srcRect/>
          <a:stretch>
            <a:fillRect/>
          </a:stretch>
        </p:blipFill>
        <p:spPr bwMode="auto">
          <a:xfrm>
            <a:off x="1331640" y="1772816"/>
            <a:ext cx="6820186" cy="2448272"/>
          </a:xfrm>
          <a:prstGeom prst="rect">
            <a:avLst/>
          </a:prstGeom>
          <a:noFill/>
          <a:ln w="9525">
            <a:noFill/>
            <a:miter lim="800000"/>
            <a:headEnd/>
            <a:tailEnd/>
          </a:ln>
        </p:spPr>
      </p:pic>
      <p:pic>
        <p:nvPicPr>
          <p:cNvPr id="483333" name="Imagen 6" descr="173622.jpg"/>
          <p:cNvPicPr>
            <a:picLocks noChangeAspect="1"/>
          </p:cNvPicPr>
          <p:nvPr/>
        </p:nvPicPr>
        <p:blipFill>
          <a:blip r:embed="rId4"/>
          <a:srcRect/>
          <a:stretch>
            <a:fillRect/>
          </a:stretch>
        </p:blipFill>
        <p:spPr bwMode="auto">
          <a:xfrm rot="21446806">
            <a:off x="1019853" y="4358423"/>
            <a:ext cx="2982647" cy="2232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83330">
                                            <p:txEl>
                                              <p:pRg st="0" end="0"/>
                                            </p:txEl>
                                          </p:spTgt>
                                        </p:tgtEl>
                                        <p:attrNameLst>
                                          <p:attrName>style.visibility</p:attrName>
                                        </p:attrNameLst>
                                      </p:cBhvr>
                                      <p:to>
                                        <p:strVal val="visible"/>
                                      </p:to>
                                    </p:set>
                                    <p:anim calcmode="lin" valueType="num">
                                      <p:cBhvr>
                                        <p:cTn id="14" dur="1000" fill="hold"/>
                                        <p:tgtEl>
                                          <p:spTgt spid="483330">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483330">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483330">
                                            <p:txEl>
                                              <p:pRg st="0" end="0"/>
                                            </p:txEl>
                                          </p:spTgt>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483330">
                                            <p:txEl>
                                              <p:pRg st="1" end="1"/>
                                            </p:txEl>
                                          </p:spTgt>
                                        </p:tgtEl>
                                        <p:attrNameLst>
                                          <p:attrName>style.visibility</p:attrName>
                                        </p:attrNameLst>
                                      </p:cBhvr>
                                      <p:to>
                                        <p:strVal val="visible"/>
                                      </p:to>
                                    </p:set>
                                    <p:anim calcmode="lin" valueType="num">
                                      <p:cBhvr>
                                        <p:cTn id="19" dur="1000" fill="hold"/>
                                        <p:tgtEl>
                                          <p:spTgt spid="483330">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483330">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48333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grpId="1" nodeType="clickEffect">
                                  <p:stCondLst>
                                    <p:cond delay="0"/>
                                  </p:stCondLst>
                                  <p:childTnLst>
                                    <p:animEffect transition="out" filter="fade">
                                      <p:cBhvr>
                                        <p:cTn id="25" dur="1000"/>
                                        <p:tgtEl>
                                          <p:spTgt spid="483330">
                                            <p:txEl>
                                              <p:pRg st="0" end="0"/>
                                            </p:txEl>
                                          </p:spTgt>
                                        </p:tgtEl>
                                      </p:cBhvr>
                                    </p:animEffect>
                                    <p:anim calcmode="lin" valueType="num">
                                      <p:cBhvr>
                                        <p:cTn id="26" dur="1000"/>
                                        <p:tgtEl>
                                          <p:spTgt spid="483330">
                                            <p:txEl>
                                              <p:pRg st="0" end="0"/>
                                            </p:txEl>
                                          </p:spTgt>
                                        </p:tgtEl>
                                        <p:attrNameLst>
                                          <p:attrName>ppt_x</p:attrName>
                                        </p:attrNameLst>
                                      </p:cBhvr>
                                      <p:tavLst>
                                        <p:tav tm="0">
                                          <p:val>
                                            <p:strVal val="ppt_x"/>
                                          </p:val>
                                        </p:tav>
                                        <p:tav tm="100000">
                                          <p:val>
                                            <p:strVal val="ppt_x"/>
                                          </p:val>
                                        </p:tav>
                                      </p:tavLst>
                                    </p:anim>
                                    <p:anim calcmode="lin" valueType="num">
                                      <p:cBhvr>
                                        <p:cTn id="27" dur="1000"/>
                                        <p:tgtEl>
                                          <p:spTgt spid="483330">
                                            <p:txEl>
                                              <p:pRg st="0" end="0"/>
                                            </p:txEl>
                                          </p:spTgt>
                                        </p:tgtEl>
                                        <p:attrNameLst>
                                          <p:attrName>ppt_y</p:attrName>
                                        </p:attrNameLst>
                                      </p:cBhvr>
                                      <p:tavLst>
                                        <p:tav tm="0">
                                          <p:val>
                                            <p:strVal val="ppt_y"/>
                                          </p:val>
                                        </p:tav>
                                        <p:tav tm="100000">
                                          <p:val>
                                            <p:strVal val="ppt_y+.1"/>
                                          </p:val>
                                        </p:tav>
                                      </p:tavLst>
                                    </p:anim>
                                    <p:set>
                                      <p:cBhvr>
                                        <p:cTn id="28" dur="1" fill="hold">
                                          <p:stCondLst>
                                            <p:cond delay="999"/>
                                          </p:stCondLst>
                                        </p:cTn>
                                        <p:tgtEl>
                                          <p:spTgt spid="483330">
                                            <p:txEl>
                                              <p:pRg st="0" end="0"/>
                                            </p:txEl>
                                          </p:spTgt>
                                        </p:tgtEl>
                                        <p:attrNameLst>
                                          <p:attrName>style.visibility</p:attrName>
                                        </p:attrNameLst>
                                      </p:cBhvr>
                                      <p:to>
                                        <p:strVal val="hidden"/>
                                      </p:to>
                                    </p:set>
                                  </p:childTnLst>
                                </p:cTn>
                              </p:par>
                              <p:par>
                                <p:cTn id="29" presetID="42" presetClass="exit" presetSubtype="0" fill="hold" grpId="1" nodeType="withEffect">
                                  <p:stCondLst>
                                    <p:cond delay="0"/>
                                  </p:stCondLst>
                                  <p:childTnLst>
                                    <p:animEffect transition="out" filter="fade">
                                      <p:cBhvr>
                                        <p:cTn id="30" dur="1000"/>
                                        <p:tgtEl>
                                          <p:spTgt spid="483330">
                                            <p:txEl>
                                              <p:pRg st="1" end="1"/>
                                            </p:txEl>
                                          </p:spTgt>
                                        </p:tgtEl>
                                      </p:cBhvr>
                                    </p:animEffect>
                                    <p:anim calcmode="lin" valueType="num">
                                      <p:cBhvr>
                                        <p:cTn id="31" dur="1000"/>
                                        <p:tgtEl>
                                          <p:spTgt spid="483330">
                                            <p:txEl>
                                              <p:pRg st="1" end="1"/>
                                            </p:txEl>
                                          </p:spTgt>
                                        </p:tgtEl>
                                        <p:attrNameLst>
                                          <p:attrName>ppt_x</p:attrName>
                                        </p:attrNameLst>
                                      </p:cBhvr>
                                      <p:tavLst>
                                        <p:tav tm="0">
                                          <p:val>
                                            <p:strVal val="ppt_x"/>
                                          </p:val>
                                        </p:tav>
                                        <p:tav tm="100000">
                                          <p:val>
                                            <p:strVal val="ppt_x"/>
                                          </p:val>
                                        </p:tav>
                                      </p:tavLst>
                                    </p:anim>
                                    <p:anim calcmode="lin" valueType="num">
                                      <p:cBhvr>
                                        <p:cTn id="32" dur="1000"/>
                                        <p:tgtEl>
                                          <p:spTgt spid="483330">
                                            <p:txEl>
                                              <p:pRg st="1" end="1"/>
                                            </p:txEl>
                                          </p:spTgt>
                                        </p:tgtEl>
                                        <p:attrNameLst>
                                          <p:attrName>ppt_y</p:attrName>
                                        </p:attrNameLst>
                                      </p:cBhvr>
                                      <p:tavLst>
                                        <p:tav tm="0">
                                          <p:val>
                                            <p:strVal val="ppt_y"/>
                                          </p:val>
                                        </p:tav>
                                        <p:tav tm="100000">
                                          <p:val>
                                            <p:strVal val="ppt_y+.1"/>
                                          </p:val>
                                        </p:tav>
                                      </p:tavLst>
                                    </p:anim>
                                    <p:set>
                                      <p:cBhvr>
                                        <p:cTn id="33" dur="1" fill="hold">
                                          <p:stCondLst>
                                            <p:cond delay="999"/>
                                          </p:stCondLst>
                                        </p:cTn>
                                        <p:tgtEl>
                                          <p:spTgt spid="483330">
                                            <p:txEl>
                                              <p:pRg st="1" end="1"/>
                                            </p:txEl>
                                          </p:spTgt>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483333"/>
                                        </p:tgtEl>
                                        <p:attrNameLst>
                                          <p:attrName>style.visibility</p:attrName>
                                        </p:attrNameLst>
                                      </p:cBhvr>
                                      <p:to>
                                        <p:strVal val="visible"/>
                                      </p:to>
                                    </p:set>
                                    <p:animEffect transition="in" filter="fade">
                                      <p:cBhvr>
                                        <p:cTn id="36" dur="500"/>
                                        <p:tgtEl>
                                          <p:spTgt spid="483333"/>
                                        </p:tgtEl>
                                      </p:cBhvr>
                                    </p:animEffect>
                                  </p:childTnLst>
                                </p:cTn>
                              </p:par>
                              <p:par>
                                <p:cTn id="37" presetID="10" presetClass="entr" presetSubtype="0" fill="hold" nodeType="withEffect">
                                  <p:stCondLst>
                                    <p:cond delay="0"/>
                                  </p:stCondLst>
                                  <p:childTnLst>
                                    <p:set>
                                      <p:cBhvr>
                                        <p:cTn id="38" dur="1" fill="hold">
                                          <p:stCondLst>
                                            <p:cond delay="0"/>
                                          </p:stCondLst>
                                        </p:cTn>
                                        <p:tgtEl>
                                          <p:spTgt spid="483332"/>
                                        </p:tgtEl>
                                        <p:attrNameLst>
                                          <p:attrName>style.visibility</p:attrName>
                                        </p:attrNameLst>
                                      </p:cBhvr>
                                      <p:to>
                                        <p:strVal val="visible"/>
                                      </p:to>
                                    </p:set>
                                    <p:animEffect transition="in" filter="fade">
                                      <p:cBhvr>
                                        <p:cTn id="39" dur="500"/>
                                        <p:tgtEl>
                                          <p:spTgt spid="4833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3330" grpId="0" build="p"/>
      <p:bldP spid="483330" grpId="1" build="p"/>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4600" y="152400"/>
            <a:ext cx="6477000" cy="1447800"/>
          </a:xfrm>
        </p:spPr>
        <p:txBody>
          <a:bodyPr/>
          <a:lstStyle/>
          <a:p>
            <a:pPr>
              <a:defRPr/>
            </a:pPr>
            <a:r>
              <a:rPr lang="es-ES_tradnl" sz="3400"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Gasto agregado incorporando </a:t>
            </a:r>
            <a:r>
              <a:rPr lang="en-US" sz="3400"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 </a:t>
            </a:r>
            <a:r>
              <a:rPr lang="es-ES_tradnl" sz="3400"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al sector externo. </a:t>
            </a:r>
            <a:r>
              <a:rPr lang="en-US" sz="3400" dirty="0" smtClean="0"/>
              <a:t> </a:t>
            </a:r>
            <a:r>
              <a:rPr lang="es-ES_tradnl" sz="2800" dirty="0" smtClean="0"/>
              <a:t/>
            </a:r>
            <a:br>
              <a:rPr lang="es-ES_tradnl" sz="2800" dirty="0" smtClean="0"/>
            </a:br>
            <a:endParaRPr lang="es-MX" sz="2800" dirty="0"/>
          </a:p>
        </p:txBody>
      </p:sp>
      <p:sp>
        <p:nvSpPr>
          <p:cNvPr id="484354" name="Marcador de contenido 2"/>
          <p:cNvSpPr>
            <a:spLocks noGrp="1"/>
          </p:cNvSpPr>
          <p:nvPr>
            <p:ph idx="1"/>
          </p:nvPr>
        </p:nvSpPr>
        <p:spPr>
          <a:xfrm>
            <a:off x="251520" y="1628800"/>
            <a:ext cx="8763000" cy="5029200"/>
          </a:xfrm>
        </p:spPr>
        <p:txBody>
          <a:bodyPr/>
          <a:lstStyle/>
          <a:p>
            <a:pPr>
              <a:buFontTx/>
              <a:buNone/>
            </a:pPr>
            <a:r>
              <a:rPr lang="es-ES_tradnl" b="1" dirty="0" smtClean="0">
                <a:solidFill>
                  <a:srgbClr val="FF0000"/>
                </a:solidFill>
                <a:ea typeface="ＭＳ Ｐゴシック" pitchFamily="34" charset="-128"/>
              </a:rPr>
              <a:t>   </a:t>
            </a:r>
            <a:r>
              <a:rPr lang="es-ES_tradnl" dirty="0" smtClean="0">
                <a:solidFill>
                  <a:srgbClr val="FF0000"/>
                </a:solidFill>
                <a:ea typeface="ＭＳ Ｐゴシック" pitchFamily="34" charset="-128"/>
              </a:rPr>
              <a:t>La ecuación del Producto Interno Bruto, se relaciona con  el ahorro interno de un país  </a:t>
            </a:r>
            <a:r>
              <a:rPr lang="es-ES_tradnl" dirty="0" smtClean="0">
                <a:solidFill>
                  <a:srgbClr val="0000FF"/>
                </a:solidFill>
                <a:ea typeface="ＭＳ Ｐゴシック" pitchFamily="34" charset="-128"/>
              </a:rPr>
              <a:t>y con los movimientos internacionales de capital.</a:t>
            </a:r>
          </a:p>
          <a:p>
            <a:pPr>
              <a:buFontTx/>
              <a:buNone/>
            </a:pPr>
            <a:endParaRPr lang="es-ES_tradnl" sz="3600" dirty="0" smtClean="0">
              <a:solidFill>
                <a:srgbClr val="000090"/>
              </a:solidFill>
              <a:ea typeface="ＭＳ Ｐゴシック" pitchFamily="34" charset="-128"/>
            </a:endParaRPr>
          </a:p>
          <a:p>
            <a:pPr>
              <a:buFontTx/>
              <a:buNone/>
            </a:pPr>
            <a:endParaRPr lang="es-ES_tradnl" sz="3600" dirty="0" smtClean="0">
              <a:solidFill>
                <a:srgbClr val="000090"/>
              </a:solidFill>
              <a:ea typeface="ＭＳ Ｐゴシック" pitchFamily="34" charset="-128"/>
            </a:endParaRPr>
          </a:p>
          <a:p>
            <a:pPr>
              <a:buFontTx/>
              <a:buNone/>
            </a:pPr>
            <a:r>
              <a:rPr lang="es-ES_tradnl" sz="3600" dirty="0" smtClean="0">
                <a:solidFill>
                  <a:srgbClr val="FF0000"/>
                </a:solidFill>
                <a:ea typeface="ＭＳ Ｐゴシック" pitchFamily="34" charset="-128"/>
              </a:rPr>
              <a:t>   El gasto total de las economías es igual </a:t>
            </a:r>
            <a:r>
              <a:rPr lang="es-ES_tradnl" sz="3600" dirty="0" smtClean="0">
                <a:solidFill>
                  <a:srgbClr val="000090"/>
                </a:solidFill>
                <a:ea typeface="ＭＳ Ｐゴシック" pitchFamily="34" charset="-128"/>
              </a:rPr>
              <a:t>al gasto de C, I, G y  las XN.</a:t>
            </a:r>
          </a:p>
          <a:p>
            <a:pPr>
              <a:buFontTx/>
              <a:buNone/>
            </a:pPr>
            <a:endParaRPr lang="es-MX" dirty="0" smtClean="0">
              <a:ea typeface="ＭＳ Ｐゴシック" pitchFamily="34" charset="-128"/>
            </a:endParaRPr>
          </a:p>
        </p:txBody>
      </p:sp>
      <p:sp>
        <p:nvSpPr>
          <p:cNvPr id="4" name="Redondear rectángulo de esquina del mismo lado 3"/>
          <p:cNvSpPr/>
          <p:nvPr/>
        </p:nvSpPr>
        <p:spPr>
          <a:xfrm>
            <a:off x="2743200" y="3581400"/>
            <a:ext cx="3200400" cy="1219200"/>
          </a:xfrm>
          <a:prstGeom prst="round2Same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_tradnl" sz="2600" b="1" dirty="0">
                <a:solidFill>
                  <a:srgbClr val="FF0000"/>
                </a:solidFill>
              </a:rPr>
              <a:t>C+I+G+XN</a:t>
            </a:r>
          </a:p>
          <a:p>
            <a:pPr algn="ctr">
              <a:defRPr/>
            </a:pPr>
            <a:r>
              <a:rPr lang="es-ES_tradnl" sz="2600" b="1" dirty="0">
                <a:solidFill>
                  <a:srgbClr val="0000FF"/>
                </a:solidFill>
              </a:rPr>
              <a:t>  IEN=XN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84354">
                                            <p:txEl>
                                              <p:pRg st="0" end="0"/>
                                            </p:txEl>
                                          </p:spTgt>
                                        </p:tgtEl>
                                        <p:attrNameLst>
                                          <p:attrName>style.visibility</p:attrName>
                                        </p:attrNameLst>
                                      </p:cBhvr>
                                      <p:to>
                                        <p:strVal val="visible"/>
                                      </p:to>
                                    </p:set>
                                    <p:animEffect transition="in" filter="dissolve">
                                      <p:cBhvr>
                                        <p:cTn id="12" dur="500"/>
                                        <p:tgtEl>
                                          <p:spTgt spid="4843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84354">
                                            <p:txEl>
                                              <p:pRg st="3" end="3"/>
                                            </p:txEl>
                                          </p:spTgt>
                                        </p:tgtEl>
                                        <p:attrNameLst>
                                          <p:attrName>style.visibility</p:attrName>
                                        </p:attrNameLst>
                                      </p:cBhvr>
                                      <p:to>
                                        <p:strVal val="visible"/>
                                      </p:to>
                                    </p:set>
                                    <p:animEffect transition="in" filter="dissolve">
                                      <p:cBhvr>
                                        <p:cTn id="23" dur="500"/>
                                        <p:tgtEl>
                                          <p:spTgt spid="4843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es-MX"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Ahorro nacional</a:t>
            </a:r>
            <a:endParaRPr lang="es-MX"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p:txBody>
      </p:sp>
      <p:sp>
        <p:nvSpPr>
          <p:cNvPr id="485378" name="Marcador de contenido 2"/>
          <p:cNvSpPr>
            <a:spLocks noGrp="1"/>
          </p:cNvSpPr>
          <p:nvPr>
            <p:ph idx="1"/>
          </p:nvPr>
        </p:nvSpPr>
        <p:spPr>
          <a:xfrm>
            <a:off x="251520" y="1600200"/>
            <a:ext cx="8458200" cy="5257800"/>
          </a:xfrm>
        </p:spPr>
        <p:txBody>
          <a:bodyPr/>
          <a:lstStyle/>
          <a:p>
            <a:pPr algn="just">
              <a:buFontTx/>
              <a:buNone/>
            </a:pPr>
            <a:r>
              <a:rPr lang="es-ES_tradnl" sz="2600" dirty="0" smtClean="0">
                <a:solidFill>
                  <a:srgbClr val="800000"/>
                </a:solidFill>
                <a:ea typeface="ＭＳ Ｐゴシック" pitchFamily="34" charset="-128"/>
              </a:rPr>
              <a:t>   El ahorro nacional: </a:t>
            </a:r>
            <a:r>
              <a:rPr lang="es-ES_tradnl" sz="2600" dirty="0" smtClean="0">
                <a:solidFill>
                  <a:srgbClr val="0000FF"/>
                </a:solidFill>
                <a:ea typeface="ＭＳ Ｐゴシック" pitchFamily="34" charset="-128"/>
              </a:rPr>
              <a:t>lo que resulta después de restar el gasto de consumo y el gasto de gobierno del producto:</a:t>
            </a:r>
          </a:p>
          <a:p>
            <a:pPr algn="just">
              <a:buFontTx/>
              <a:buNone/>
            </a:pPr>
            <a:endParaRPr lang="es-ES_tradnl" sz="2400" dirty="0" smtClean="0">
              <a:ea typeface="ＭＳ Ｐゴシック" pitchFamily="34" charset="-128"/>
            </a:endParaRPr>
          </a:p>
          <a:p>
            <a:pPr algn="just">
              <a:buFontTx/>
              <a:buNone/>
            </a:pPr>
            <a:r>
              <a:rPr lang="es-ES_tradnl" sz="2400" dirty="0" smtClean="0">
                <a:ea typeface="ＭＳ Ｐゴシック" pitchFamily="34" charset="-128"/>
              </a:rPr>
              <a:t> </a:t>
            </a:r>
          </a:p>
          <a:p>
            <a:pPr algn="just">
              <a:buFontTx/>
              <a:buNone/>
            </a:pPr>
            <a:r>
              <a:rPr lang="es-ES_tradnl" sz="2400" dirty="0" smtClean="0">
                <a:ea typeface="ＭＳ Ｐゴシック" pitchFamily="34" charset="-128"/>
              </a:rPr>
              <a:t> </a:t>
            </a:r>
          </a:p>
          <a:p>
            <a:pPr algn="just">
              <a:buFontTx/>
              <a:buNone/>
            </a:pPr>
            <a:endParaRPr lang="es-ES_tradnl" sz="2400" dirty="0" smtClean="0">
              <a:ea typeface="ＭＳ Ｐゴシック" pitchFamily="34" charset="-128"/>
            </a:endParaRPr>
          </a:p>
          <a:p>
            <a:pPr algn="just">
              <a:buFontTx/>
              <a:buNone/>
            </a:pPr>
            <a:r>
              <a:rPr lang="es-ES_tradnl" sz="2600" dirty="0" smtClean="0">
                <a:solidFill>
                  <a:srgbClr val="800000"/>
                </a:solidFill>
                <a:ea typeface="ＭＳ Ｐゴシック" pitchFamily="34" charset="-128"/>
              </a:rPr>
              <a:t>  </a:t>
            </a:r>
            <a:r>
              <a:rPr lang="es-ES_tradnl" sz="2600" dirty="0">
                <a:solidFill>
                  <a:srgbClr val="800000"/>
                </a:solidFill>
                <a:ea typeface="ＭＳ Ｐゴシック" pitchFamily="34" charset="-128"/>
              </a:rPr>
              <a:t> </a:t>
            </a:r>
            <a:r>
              <a:rPr lang="es-ES_tradnl" sz="2600" dirty="0" smtClean="0">
                <a:solidFill>
                  <a:srgbClr val="800000"/>
                </a:solidFill>
                <a:ea typeface="ＭＳ Ｐゴシック" pitchFamily="34" charset="-128"/>
              </a:rPr>
              <a:t>El ahorro de una economía </a:t>
            </a:r>
            <a:r>
              <a:rPr lang="es-ES_tradnl" sz="2600" dirty="0" smtClean="0">
                <a:solidFill>
                  <a:srgbClr val="0000FF"/>
                </a:solidFill>
                <a:ea typeface="ＭＳ Ｐゴシック" pitchFamily="34" charset="-128"/>
              </a:rPr>
              <a:t>se convierte en la inversión dentro del país y/o en la inversión en el extranjero</a:t>
            </a:r>
            <a:r>
              <a:rPr lang="es-ES_tradnl" sz="2400" dirty="0" smtClean="0">
                <a:solidFill>
                  <a:srgbClr val="0000FF"/>
                </a:solidFill>
                <a:ea typeface="ＭＳ Ｐゴシック" pitchFamily="34" charset="-128"/>
              </a:rPr>
              <a:t>. </a:t>
            </a:r>
          </a:p>
          <a:p>
            <a:pPr algn="just">
              <a:buFontTx/>
              <a:buNone/>
            </a:pPr>
            <a:endParaRPr lang="es-ES_tradnl" sz="2000" dirty="0" smtClean="0">
              <a:ea typeface="ＭＳ Ｐゴシック" pitchFamily="34" charset="-128"/>
            </a:endParaRPr>
          </a:p>
          <a:p>
            <a:pPr algn="just"/>
            <a:endParaRPr lang="es-MX" dirty="0" smtClean="0">
              <a:ea typeface="ＭＳ Ｐゴシック" pitchFamily="34" charset="-128"/>
            </a:endParaRPr>
          </a:p>
        </p:txBody>
      </p:sp>
      <p:sp>
        <p:nvSpPr>
          <p:cNvPr id="6" name="Rectángulo redondeado 5"/>
          <p:cNvSpPr/>
          <p:nvPr/>
        </p:nvSpPr>
        <p:spPr>
          <a:xfrm>
            <a:off x="2743200" y="5638800"/>
            <a:ext cx="4495800" cy="8382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_tradnl" sz="2400" b="1" dirty="0">
                <a:solidFill>
                  <a:srgbClr val="FF0000"/>
                </a:solidFill>
              </a:rPr>
              <a:t>S = I + IEN</a:t>
            </a:r>
          </a:p>
        </p:txBody>
      </p:sp>
      <p:sp>
        <p:nvSpPr>
          <p:cNvPr id="3" name="CuadroTexto 2"/>
          <p:cNvSpPr txBox="1"/>
          <p:nvPr/>
        </p:nvSpPr>
        <p:spPr>
          <a:xfrm>
            <a:off x="2987824" y="2708920"/>
            <a:ext cx="3816424" cy="14642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2000" dirty="0" smtClean="0">
                <a:solidFill>
                  <a:srgbClr val="FF0000"/>
                </a:solidFill>
              </a:rPr>
              <a:t>S = Y – C – G</a:t>
            </a:r>
          </a:p>
          <a:p>
            <a:pPr algn="ctr"/>
            <a:r>
              <a:rPr lang="es-ES" sz="2000" dirty="0" smtClean="0">
                <a:solidFill>
                  <a:srgbClr val="FF0000"/>
                </a:solidFill>
              </a:rPr>
              <a:t>Y – C – G = I + XN</a:t>
            </a:r>
          </a:p>
          <a:p>
            <a:pPr algn="ctr"/>
            <a:endParaRPr lang="es-ES" sz="2000" dirty="0">
              <a:solidFill>
                <a:srgbClr val="FF0000"/>
              </a:solidFill>
            </a:endParaRPr>
          </a:p>
          <a:p>
            <a:pPr algn="ctr"/>
            <a:r>
              <a:rPr lang="es-ES" sz="2000" dirty="0" smtClean="0">
                <a:solidFill>
                  <a:srgbClr val="000090"/>
                </a:solidFill>
              </a:rPr>
              <a:t>Las XN son iguales a las IEN</a:t>
            </a:r>
            <a:endParaRPr lang="es-ES" sz="2000" dirty="0">
              <a:solidFill>
                <a:srgbClr val="00009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85378">
                                            <p:txEl>
                                              <p:pRg st="0" end="0"/>
                                            </p:txEl>
                                          </p:spTgt>
                                        </p:tgtEl>
                                        <p:attrNameLst>
                                          <p:attrName>style.visibility</p:attrName>
                                        </p:attrNameLst>
                                      </p:cBhvr>
                                      <p:to>
                                        <p:strVal val="visible"/>
                                      </p:to>
                                    </p:set>
                                    <p:anim calcmode="lin" valueType="num">
                                      <p:cBhvr>
                                        <p:cTn id="12" dur="1000" fill="hold"/>
                                        <p:tgtEl>
                                          <p:spTgt spid="485378">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85378">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8537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485378">
                                            <p:txEl>
                                              <p:pRg st="5" end="5"/>
                                            </p:txEl>
                                          </p:spTgt>
                                        </p:tgtEl>
                                        <p:attrNameLst>
                                          <p:attrName>style.visibility</p:attrName>
                                        </p:attrNameLst>
                                      </p:cBhvr>
                                      <p:to>
                                        <p:strVal val="visible"/>
                                      </p:to>
                                    </p:set>
                                    <p:anim calcmode="lin" valueType="num">
                                      <p:cBhvr>
                                        <p:cTn id="37" dur="1000" fill="hold"/>
                                        <p:tgtEl>
                                          <p:spTgt spid="485378">
                                            <p:txEl>
                                              <p:pRg st="5" end="5"/>
                                            </p:txEl>
                                          </p:spTgt>
                                        </p:tgtEl>
                                        <p:attrNameLst>
                                          <p:attrName>ppt_w</p:attrName>
                                        </p:attrNameLst>
                                      </p:cBhvr>
                                      <p:tavLst>
                                        <p:tav tm="0">
                                          <p:val>
                                            <p:strVal val="#ppt_w*0.70"/>
                                          </p:val>
                                        </p:tav>
                                        <p:tav tm="100000">
                                          <p:val>
                                            <p:strVal val="#ppt_w"/>
                                          </p:val>
                                        </p:tav>
                                      </p:tavLst>
                                    </p:anim>
                                    <p:anim calcmode="lin" valueType="num">
                                      <p:cBhvr>
                                        <p:cTn id="38" dur="1000" fill="hold"/>
                                        <p:tgtEl>
                                          <p:spTgt spid="485378">
                                            <p:txEl>
                                              <p:pRg st="5" end="5"/>
                                            </p:txEl>
                                          </p:spTgt>
                                        </p:tgtEl>
                                        <p:attrNameLst>
                                          <p:attrName>ppt_h</p:attrName>
                                        </p:attrNameLst>
                                      </p:cBhvr>
                                      <p:tavLst>
                                        <p:tav tm="0">
                                          <p:val>
                                            <p:strVal val="#ppt_h"/>
                                          </p:val>
                                        </p:tav>
                                        <p:tav tm="100000">
                                          <p:val>
                                            <p:strVal val="#ppt_h"/>
                                          </p:val>
                                        </p:tav>
                                      </p:tavLst>
                                    </p:anim>
                                    <p:animEffect transition="in" filter="fade">
                                      <p:cBhvr>
                                        <p:cTn id="39" dur="1000"/>
                                        <p:tgtEl>
                                          <p:spTgt spid="485378">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80">
                                          <p:stCondLst>
                                            <p:cond delay="0"/>
                                          </p:stCondLst>
                                        </p:cTn>
                                        <p:tgtEl>
                                          <p:spTgt spid="6"/>
                                        </p:tgtEl>
                                      </p:cBhvr>
                                    </p:animEffect>
                                    <p:anim calcmode="lin" valueType="num">
                                      <p:cBhvr>
                                        <p:cTn id="4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0" dur="26">
                                          <p:stCondLst>
                                            <p:cond delay="650"/>
                                          </p:stCondLst>
                                        </p:cTn>
                                        <p:tgtEl>
                                          <p:spTgt spid="6"/>
                                        </p:tgtEl>
                                      </p:cBhvr>
                                      <p:to x="100000" y="60000"/>
                                    </p:animScale>
                                    <p:animScale>
                                      <p:cBhvr>
                                        <p:cTn id="51" dur="166" decel="50000">
                                          <p:stCondLst>
                                            <p:cond delay="676"/>
                                          </p:stCondLst>
                                        </p:cTn>
                                        <p:tgtEl>
                                          <p:spTgt spid="6"/>
                                        </p:tgtEl>
                                      </p:cBhvr>
                                      <p:to x="100000" y="100000"/>
                                    </p:animScale>
                                    <p:animScale>
                                      <p:cBhvr>
                                        <p:cTn id="52" dur="26">
                                          <p:stCondLst>
                                            <p:cond delay="1312"/>
                                          </p:stCondLst>
                                        </p:cTn>
                                        <p:tgtEl>
                                          <p:spTgt spid="6"/>
                                        </p:tgtEl>
                                      </p:cBhvr>
                                      <p:to x="100000" y="80000"/>
                                    </p:animScale>
                                    <p:animScale>
                                      <p:cBhvr>
                                        <p:cTn id="53" dur="166" decel="50000">
                                          <p:stCondLst>
                                            <p:cond delay="1338"/>
                                          </p:stCondLst>
                                        </p:cTn>
                                        <p:tgtEl>
                                          <p:spTgt spid="6"/>
                                        </p:tgtEl>
                                      </p:cBhvr>
                                      <p:to x="100000" y="100000"/>
                                    </p:animScale>
                                    <p:animScale>
                                      <p:cBhvr>
                                        <p:cTn id="54" dur="26">
                                          <p:stCondLst>
                                            <p:cond delay="1642"/>
                                          </p:stCondLst>
                                        </p:cTn>
                                        <p:tgtEl>
                                          <p:spTgt spid="6"/>
                                        </p:tgtEl>
                                      </p:cBhvr>
                                      <p:to x="100000" y="90000"/>
                                    </p:animScale>
                                    <p:animScale>
                                      <p:cBhvr>
                                        <p:cTn id="55" dur="166" decel="50000">
                                          <p:stCondLst>
                                            <p:cond delay="1668"/>
                                          </p:stCondLst>
                                        </p:cTn>
                                        <p:tgtEl>
                                          <p:spTgt spid="6"/>
                                        </p:tgtEl>
                                      </p:cBhvr>
                                      <p:to x="100000" y="100000"/>
                                    </p:animScale>
                                    <p:animScale>
                                      <p:cBhvr>
                                        <p:cTn id="56" dur="26">
                                          <p:stCondLst>
                                            <p:cond delay="1808"/>
                                          </p:stCondLst>
                                        </p:cTn>
                                        <p:tgtEl>
                                          <p:spTgt spid="6"/>
                                        </p:tgtEl>
                                      </p:cBhvr>
                                      <p:to x="100000" y="95000"/>
                                    </p:animScale>
                                    <p:animScale>
                                      <p:cBhvr>
                                        <p:cTn id="5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tángulo redondeado 4"/>
          <p:cNvPicPr>
            <a:picLocks noChangeArrowheads="1"/>
          </p:cNvPicPr>
          <p:nvPr/>
        </p:nvPicPr>
        <p:blipFill>
          <a:blip r:embed="rId3"/>
          <a:srcRect/>
          <a:stretch>
            <a:fillRect/>
          </a:stretch>
        </p:blipFill>
        <p:spPr bwMode="auto">
          <a:xfrm>
            <a:off x="0" y="692696"/>
            <a:ext cx="9404566" cy="54726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ítulo 5"/>
          <p:cNvPicPr>
            <a:picLocks noGrp="1" noChangeArrowheads="1"/>
          </p:cNvPicPr>
          <p:nvPr>
            <p:ph type="ctrTitle"/>
          </p:nvPr>
        </p:nvPicPr>
        <p:blipFill>
          <a:blip r:embed="rId3"/>
          <a:srcRect/>
          <a:stretch>
            <a:fillRect/>
          </a:stretch>
        </p:blipFill>
        <p:spPr>
          <a:xfrm>
            <a:off x="683568" y="4005064"/>
            <a:ext cx="8089900" cy="193198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Título 1"/>
          <p:cNvSpPr>
            <a:spLocks noGrp="1"/>
          </p:cNvSpPr>
          <p:nvPr>
            <p:ph type="title"/>
          </p:nvPr>
        </p:nvSpPr>
        <p:spPr>
          <a:xfrm>
            <a:off x="0" y="76200"/>
            <a:ext cx="9144000" cy="1143000"/>
          </a:xfrm>
        </p:spPr>
        <p:txBody>
          <a:bodyPr/>
          <a:lstStyle/>
          <a:p>
            <a:pPr eaLnBrk="1" hangingPunct="1">
              <a:defRPr/>
            </a:pPr>
            <a:r>
              <a:rPr lang="es-MX" dirty="0">
                <a:ln w="3175" cmpd="sng">
                  <a:solidFill>
                    <a:schemeClr val="accent6">
                      <a:lumMod val="50000"/>
                    </a:schemeClr>
                  </a:solidFill>
                  <a:prstDash val="solid"/>
                </a:ln>
                <a:solidFill>
                  <a:srgbClr val="FFFFFF"/>
                </a:solidFill>
                <a:effectLst>
                  <a:outerShdw blurRad="50800" dist="40000" dir="5400000" algn="tl" rotWithShape="0">
                    <a:srgbClr val="000000">
                      <a:shade val="5000"/>
                      <a:satMod val="120000"/>
                      <a:alpha val="33000"/>
                    </a:srgbClr>
                  </a:outerShdw>
                </a:effectLst>
              </a:rPr>
              <a:t>A</a:t>
            </a:r>
            <a:r>
              <a:rPr lang="es-MX" dirty="0" smtClean="0">
                <a:ln w="3175" cmpd="sng">
                  <a:solidFill>
                    <a:schemeClr val="accent6">
                      <a:lumMod val="50000"/>
                    </a:schemeClr>
                  </a:solidFill>
                  <a:prstDash val="solid"/>
                </a:ln>
                <a:solidFill>
                  <a:srgbClr val="FFFFFF"/>
                </a:solidFill>
                <a:effectLst>
                  <a:outerShdw blurRad="50800" dist="40000" dir="5400000" algn="tl" rotWithShape="0">
                    <a:srgbClr val="000000">
                      <a:shade val="5000"/>
                      <a:satMod val="120000"/>
                      <a:alpha val="33000"/>
                    </a:srgbClr>
                  </a:outerShdw>
                </a:effectLst>
              </a:rPr>
              <a:t>ctivación </a:t>
            </a:r>
            <a:r>
              <a:rPr lang="es-MX" dirty="0">
                <a:ln w="3175" cmpd="sng">
                  <a:solidFill>
                    <a:schemeClr val="accent6">
                      <a:lumMod val="50000"/>
                    </a:schemeClr>
                  </a:solidFill>
                  <a:prstDash val="solid"/>
                </a:ln>
                <a:solidFill>
                  <a:srgbClr val="FFFFFF"/>
                </a:solidFill>
                <a:effectLst>
                  <a:outerShdw blurRad="50800" dist="40000" dir="5400000" algn="tl" rotWithShape="0">
                    <a:srgbClr val="000000">
                      <a:shade val="5000"/>
                      <a:satMod val="120000"/>
                      <a:alpha val="33000"/>
                    </a:srgbClr>
                  </a:outerShdw>
                </a:effectLst>
              </a:rPr>
              <a:t>de conocimientos</a:t>
            </a:r>
          </a:p>
        </p:txBody>
      </p:sp>
      <p:sp>
        <p:nvSpPr>
          <p:cNvPr id="437250" name="Marcador de contenido 2"/>
          <p:cNvSpPr>
            <a:spLocks noGrp="1"/>
          </p:cNvSpPr>
          <p:nvPr>
            <p:ph idx="1"/>
          </p:nvPr>
        </p:nvSpPr>
        <p:spPr>
          <a:xfrm>
            <a:off x="457200" y="1687016"/>
            <a:ext cx="8229600" cy="4766320"/>
          </a:xfrm>
        </p:spPr>
        <p:txBody>
          <a:bodyPr/>
          <a:lstStyle/>
          <a:p>
            <a:pPr eaLnBrk="1" hangingPunct="1"/>
            <a:r>
              <a:rPr lang="es-MX" sz="2400" b="1" dirty="0">
                <a:solidFill>
                  <a:srgbClr val="FF0000"/>
                </a:solidFill>
                <a:ea typeface="ＭＳ Ｐゴシック" pitchFamily="34" charset="-128"/>
              </a:rPr>
              <a:t>¿Qué importancia tiene </a:t>
            </a:r>
            <a:r>
              <a:rPr lang="es-MX" sz="2400" b="1" dirty="0" smtClean="0">
                <a:solidFill>
                  <a:srgbClr val="FF0000"/>
                </a:solidFill>
                <a:ea typeface="ＭＳ Ｐゴシック" pitchFamily="34" charset="-128"/>
              </a:rPr>
              <a:t>para </a:t>
            </a:r>
            <a:r>
              <a:rPr lang="es-MX" sz="2400" b="1" dirty="0">
                <a:solidFill>
                  <a:srgbClr val="FF0000"/>
                </a:solidFill>
                <a:ea typeface="ＭＳ Ｐゴシック" pitchFamily="34" charset="-128"/>
              </a:rPr>
              <a:t>tu país el comercio internacional</a:t>
            </a:r>
            <a:r>
              <a:rPr lang="es-MX" sz="2400" b="1" dirty="0" smtClean="0">
                <a:solidFill>
                  <a:srgbClr val="FF0000"/>
                </a:solidFill>
                <a:ea typeface="ＭＳ Ｐゴシック" pitchFamily="34" charset="-128"/>
              </a:rPr>
              <a:t>?</a:t>
            </a:r>
          </a:p>
          <a:p>
            <a:pPr eaLnBrk="1" hangingPunct="1"/>
            <a:endParaRPr lang="es-MX" sz="2400" b="1" dirty="0">
              <a:solidFill>
                <a:srgbClr val="FF0000"/>
              </a:solidFill>
              <a:ea typeface="ＭＳ Ｐゴシック" pitchFamily="34" charset="-128"/>
            </a:endParaRPr>
          </a:p>
          <a:p>
            <a:pPr eaLnBrk="1" hangingPunct="1"/>
            <a:r>
              <a:rPr lang="es-MX" sz="2400" b="1" dirty="0">
                <a:solidFill>
                  <a:srgbClr val="000090"/>
                </a:solidFill>
                <a:ea typeface="ＭＳ Ｐゴシック" pitchFamily="34" charset="-128"/>
              </a:rPr>
              <a:t>¿Qué son las exportaciones y qué son las importaciones</a:t>
            </a:r>
            <a:r>
              <a:rPr lang="es-MX" sz="2400" b="1" dirty="0" smtClean="0">
                <a:solidFill>
                  <a:srgbClr val="000090"/>
                </a:solidFill>
                <a:ea typeface="ＭＳ Ｐゴシック" pitchFamily="34" charset="-128"/>
              </a:rPr>
              <a:t>?</a:t>
            </a:r>
          </a:p>
          <a:p>
            <a:pPr eaLnBrk="1" hangingPunct="1"/>
            <a:endParaRPr lang="es-MX" sz="2400" b="1" dirty="0">
              <a:solidFill>
                <a:srgbClr val="000090"/>
              </a:solidFill>
              <a:ea typeface="ＭＳ Ｐゴシック" pitchFamily="34" charset="-128"/>
            </a:endParaRPr>
          </a:p>
          <a:p>
            <a:pPr eaLnBrk="1" hangingPunct="1"/>
            <a:r>
              <a:rPr lang="es-MX" sz="2400" b="1" dirty="0">
                <a:solidFill>
                  <a:srgbClr val="FF0000"/>
                </a:solidFill>
                <a:ea typeface="ＭＳ Ｐゴシック" pitchFamily="34" charset="-128"/>
              </a:rPr>
              <a:t>¿Qué significa que un país tenga una balanza comercial deficitaria</a:t>
            </a:r>
            <a:r>
              <a:rPr lang="es-MX" sz="2400" b="1" dirty="0" smtClean="0">
                <a:solidFill>
                  <a:srgbClr val="FF0000"/>
                </a:solidFill>
                <a:ea typeface="ＭＳ Ｐゴシック" pitchFamily="34" charset="-128"/>
              </a:rPr>
              <a:t>?</a:t>
            </a:r>
          </a:p>
          <a:p>
            <a:pPr eaLnBrk="1" hangingPunct="1"/>
            <a:endParaRPr lang="es-MX" sz="2400" b="1" dirty="0">
              <a:solidFill>
                <a:srgbClr val="FF0000"/>
              </a:solidFill>
              <a:ea typeface="ＭＳ Ｐゴシック" pitchFamily="34" charset="-128"/>
            </a:endParaRPr>
          </a:p>
          <a:p>
            <a:pPr eaLnBrk="1" hangingPunct="1"/>
            <a:r>
              <a:rPr lang="es-MX" sz="2400" b="1" dirty="0">
                <a:solidFill>
                  <a:srgbClr val="000090"/>
                </a:solidFill>
                <a:ea typeface="ＭＳ Ｐゴシック" pitchFamily="34" charset="-128"/>
              </a:rPr>
              <a:t>¿Qué significa que un país tenga una balanza comercial superavitaria?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95970"/>
                                        </p:tgtEl>
                                        <p:attrNameLst>
                                          <p:attrName>style.visibility</p:attrName>
                                        </p:attrNameLst>
                                      </p:cBhvr>
                                      <p:to>
                                        <p:strVal val="visible"/>
                                      </p:to>
                                    </p:set>
                                    <p:anim calcmode="lin" valueType="num">
                                      <p:cBhvr>
                                        <p:cTn id="7" dur="1000" fill="hold"/>
                                        <p:tgtEl>
                                          <p:spTgt spid="595970"/>
                                        </p:tgtEl>
                                        <p:attrNameLst>
                                          <p:attrName>ppt_w</p:attrName>
                                        </p:attrNameLst>
                                      </p:cBhvr>
                                      <p:tavLst>
                                        <p:tav tm="0">
                                          <p:val>
                                            <p:fltVal val="0"/>
                                          </p:val>
                                        </p:tav>
                                        <p:tav tm="100000">
                                          <p:val>
                                            <p:strVal val="#ppt_w"/>
                                          </p:val>
                                        </p:tav>
                                      </p:tavLst>
                                    </p:anim>
                                    <p:anim calcmode="lin" valueType="num">
                                      <p:cBhvr>
                                        <p:cTn id="8" dur="1000" fill="hold"/>
                                        <p:tgtEl>
                                          <p:spTgt spid="595970"/>
                                        </p:tgtEl>
                                        <p:attrNameLst>
                                          <p:attrName>ppt_h</p:attrName>
                                        </p:attrNameLst>
                                      </p:cBhvr>
                                      <p:tavLst>
                                        <p:tav tm="0">
                                          <p:val>
                                            <p:fltVal val="0"/>
                                          </p:val>
                                        </p:tav>
                                        <p:tav tm="100000">
                                          <p:val>
                                            <p:strVal val="#ppt_h"/>
                                          </p:val>
                                        </p:tav>
                                      </p:tavLst>
                                    </p:anim>
                                    <p:anim calcmode="lin" valueType="num">
                                      <p:cBhvr>
                                        <p:cTn id="9" dur="1000" fill="hold"/>
                                        <p:tgtEl>
                                          <p:spTgt spid="595970"/>
                                        </p:tgtEl>
                                        <p:attrNameLst>
                                          <p:attrName>style.rotation</p:attrName>
                                        </p:attrNameLst>
                                      </p:cBhvr>
                                      <p:tavLst>
                                        <p:tav tm="0">
                                          <p:val>
                                            <p:fltVal val="90"/>
                                          </p:val>
                                        </p:tav>
                                        <p:tav tm="100000">
                                          <p:val>
                                            <p:fltVal val="0"/>
                                          </p:val>
                                        </p:tav>
                                      </p:tavLst>
                                    </p:anim>
                                    <p:animEffect transition="in" filter="fade">
                                      <p:cBhvr>
                                        <p:cTn id="10" dur="1000"/>
                                        <p:tgtEl>
                                          <p:spTgt spid="59597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37250">
                                            <p:txEl>
                                              <p:pRg st="0" end="0"/>
                                            </p:txEl>
                                          </p:spTgt>
                                        </p:tgtEl>
                                        <p:attrNameLst>
                                          <p:attrName>style.visibility</p:attrName>
                                        </p:attrNameLst>
                                      </p:cBhvr>
                                      <p:to>
                                        <p:strVal val="visible"/>
                                      </p:to>
                                    </p:set>
                                    <p:animEffect transition="in" filter="fade">
                                      <p:cBhvr>
                                        <p:cTn id="15" dur="1000"/>
                                        <p:tgtEl>
                                          <p:spTgt spid="437250">
                                            <p:txEl>
                                              <p:pRg st="0" end="0"/>
                                            </p:txEl>
                                          </p:spTgt>
                                        </p:tgtEl>
                                      </p:cBhvr>
                                    </p:animEffect>
                                    <p:anim calcmode="lin" valueType="num">
                                      <p:cBhvr>
                                        <p:cTn id="16" dur="1000" fill="hold"/>
                                        <p:tgtEl>
                                          <p:spTgt spid="437250">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3725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37250">
                                            <p:txEl>
                                              <p:pRg st="2" end="2"/>
                                            </p:txEl>
                                          </p:spTgt>
                                        </p:tgtEl>
                                        <p:attrNameLst>
                                          <p:attrName>style.visibility</p:attrName>
                                        </p:attrNameLst>
                                      </p:cBhvr>
                                      <p:to>
                                        <p:strVal val="visible"/>
                                      </p:to>
                                    </p:set>
                                    <p:animEffect transition="in" filter="wipe(up)">
                                      <p:cBhvr>
                                        <p:cTn id="22" dur="500"/>
                                        <p:tgtEl>
                                          <p:spTgt spid="43725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7250">
                                            <p:txEl>
                                              <p:pRg st="4" end="4"/>
                                            </p:txEl>
                                          </p:spTgt>
                                        </p:tgtEl>
                                        <p:attrNameLst>
                                          <p:attrName>style.visibility</p:attrName>
                                        </p:attrNameLst>
                                      </p:cBhvr>
                                      <p:to>
                                        <p:strVal val="visible"/>
                                      </p:to>
                                    </p:set>
                                    <p:animEffect transition="in" filter="fade">
                                      <p:cBhvr>
                                        <p:cTn id="27" dur="500"/>
                                        <p:tgtEl>
                                          <p:spTgt spid="4372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437250">
                                            <p:txEl>
                                              <p:pRg st="6" end="6"/>
                                            </p:txEl>
                                          </p:spTgt>
                                        </p:tgtEl>
                                        <p:attrNameLst>
                                          <p:attrName>style.visibility</p:attrName>
                                        </p:attrNameLst>
                                      </p:cBhvr>
                                      <p:to>
                                        <p:strVal val="visible"/>
                                      </p:to>
                                    </p:set>
                                    <p:animEffect transition="in" filter="fade">
                                      <p:cBhvr>
                                        <p:cTn id="32" dur="1000"/>
                                        <p:tgtEl>
                                          <p:spTgt spid="437250">
                                            <p:txEl>
                                              <p:pRg st="6" end="6"/>
                                            </p:txEl>
                                          </p:spTgt>
                                        </p:tgtEl>
                                      </p:cBhvr>
                                    </p:animEffect>
                                    <p:anim calcmode="lin" valueType="num">
                                      <p:cBhvr>
                                        <p:cTn id="33" dur="1000" fill="hold"/>
                                        <p:tgtEl>
                                          <p:spTgt spid="437250">
                                            <p:txEl>
                                              <p:pRg st="6" end="6"/>
                                            </p:txEl>
                                          </p:spTgt>
                                        </p:tgtEl>
                                        <p:attrNameLst>
                                          <p:attrName>ppt_x</p:attrName>
                                        </p:attrNameLst>
                                      </p:cBhvr>
                                      <p:tavLst>
                                        <p:tav tm="0">
                                          <p:val>
                                            <p:strVal val="#ppt_x"/>
                                          </p:val>
                                        </p:tav>
                                        <p:tav tm="100000">
                                          <p:val>
                                            <p:strVal val="#ppt_x"/>
                                          </p:val>
                                        </p:tav>
                                      </p:tavLst>
                                    </p:anim>
                                    <p:anim calcmode="lin" valueType="num">
                                      <p:cBhvr>
                                        <p:cTn id="34" dur="900" decel="100000" fill="hold"/>
                                        <p:tgtEl>
                                          <p:spTgt spid="437250">
                                            <p:txEl>
                                              <p:pRg st="6" end="6"/>
                                            </p:tx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437250">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ítulo 1"/>
          <p:cNvPicPr>
            <a:picLocks noGrp="1" noChangeArrowheads="1"/>
          </p:cNvPicPr>
          <p:nvPr>
            <p:ph type="title"/>
          </p:nvPr>
        </p:nvPicPr>
        <p:blipFill>
          <a:blip r:embed="rId3"/>
          <a:srcRect/>
          <a:stretch>
            <a:fillRect/>
          </a:stretch>
        </p:blipFill>
        <p:spPr>
          <a:xfrm>
            <a:off x="450850" y="-3721"/>
            <a:ext cx="8242300" cy="1560513"/>
          </a:xfrm>
        </p:spPr>
      </p:pic>
      <p:sp>
        <p:nvSpPr>
          <p:cNvPr id="7" name="Rectángulo redondeado 6"/>
          <p:cNvSpPr/>
          <p:nvPr/>
        </p:nvSpPr>
        <p:spPr>
          <a:xfrm>
            <a:off x="1043608" y="4035896"/>
            <a:ext cx="6934200" cy="20574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es-MX" sz="2600" b="1" dirty="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rPr>
              <a:t>Entre las barreras comerciales destacan :</a:t>
            </a:r>
          </a:p>
          <a:p>
            <a:pPr algn="ctr">
              <a:defRPr/>
            </a:pPr>
            <a:r>
              <a:rPr lang="es-MX" sz="2600"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Aranceles</a:t>
            </a:r>
            <a:endParaRPr lang="es-MX" sz="2600"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a:p>
            <a:pPr algn="ctr">
              <a:defRPr/>
            </a:pPr>
            <a:r>
              <a:rPr lang="es-MX" sz="2600"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Las </a:t>
            </a:r>
            <a:r>
              <a:rPr lang="es-MX" sz="2600" b="1" dirty="0" smtClean="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cuotas</a:t>
            </a:r>
            <a:endParaRPr lang="es-MX" sz="2600"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endParaRPr>
          </a:p>
          <a:p>
            <a:pPr algn="ctr">
              <a:defRPr/>
            </a:pPr>
            <a:r>
              <a:rPr lang="es-MX" sz="2600" b="1" dirty="0">
                <a:ln w="18000">
                  <a:solidFill>
                    <a:schemeClr val="accent2">
                      <a:satMod val="140000"/>
                    </a:schemeClr>
                  </a:solidFill>
                  <a:prstDash val="solid"/>
                  <a:miter lim="800000"/>
                </a:ln>
                <a:solidFill>
                  <a:srgbClr val="FFFFFF"/>
                </a:solidFill>
                <a:effectLst>
                  <a:outerShdw blurRad="25500" dist="23000" dir="7020000" algn="tl">
                    <a:srgbClr val="000000">
                      <a:alpha val="50000"/>
                    </a:srgbClr>
                  </a:outerShdw>
                </a:effectLst>
              </a:rPr>
              <a:t>Subsidios a la exportación</a:t>
            </a:r>
          </a:p>
          <a:p>
            <a:pPr algn="ctr">
              <a:defRPr/>
            </a:pPr>
            <a:endParaRPr lang="es-MX" dirty="0"/>
          </a:p>
        </p:txBody>
      </p:sp>
      <p:pic>
        <p:nvPicPr>
          <p:cNvPr id="489478" name="Imagen 7"/>
          <p:cNvPicPr>
            <a:picLocks noChangeAspect="1"/>
          </p:cNvPicPr>
          <p:nvPr/>
        </p:nvPicPr>
        <p:blipFill>
          <a:blip r:embed="rId4"/>
          <a:srcRect/>
          <a:stretch>
            <a:fillRect/>
          </a:stretch>
        </p:blipFill>
        <p:spPr bwMode="auto">
          <a:xfrm>
            <a:off x="2477616" y="1124744"/>
            <a:ext cx="4038600" cy="25241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Imagen 5"/>
          <p:cNvPicPr>
            <a:picLocks noChangeAspect="1"/>
          </p:cNvPicPr>
          <p:nvPr/>
        </p:nvPicPr>
        <p:blipFill>
          <a:blip r:embed="rId5"/>
          <a:stretch>
            <a:fillRect/>
          </a:stretch>
        </p:blipFill>
        <p:spPr>
          <a:xfrm rot="20282127">
            <a:off x="222145" y="1239386"/>
            <a:ext cx="2671593" cy="26715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9476" name="Imagen 4"/>
          <p:cNvPicPr>
            <a:picLocks noChangeAspect="1"/>
          </p:cNvPicPr>
          <p:nvPr/>
        </p:nvPicPr>
        <p:blipFill>
          <a:blip r:embed="rId6"/>
          <a:srcRect/>
          <a:stretch>
            <a:fillRect/>
          </a:stretch>
        </p:blipFill>
        <p:spPr bwMode="auto">
          <a:xfrm rot="878663">
            <a:off x="6043720" y="1366100"/>
            <a:ext cx="2247365" cy="224736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89474" name="Marcador de contenido 2"/>
          <p:cNvSpPr>
            <a:spLocks noGrp="1"/>
          </p:cNvSpPr>
          <p:nvPr>
            <p:ph idx="1"/>
          </p:nvPr>
        </p:nvSpPr>
        <p:spPr>
          <a:xfrm>
            <a:off x="251520" y="980728"/>
            <a:ext cx="8229600" cy="3057872"/>
          </a:xfrm>
        </p:spPr>
        <p:txBody>
          <a:bodyPr/>
          <a:lstStyle/>
          <a:p>
            <a:pPr algn="just">
              <a:buFontTx/>
              <a:buNone/>
            </a:pPr>
            <a:r>
              <a:rPr lang="es-ES_tradnl" sz="2400" dirty="0" smtClean="0">
                <a:solidFill>
                  <a:srgbClr val="0000FF"/>
                </a:solidFill>
                <a:ea typeface="ＭＳ Ｐゴシック" pitchFamily="34" charset="-128"/>
              </a:rPr>
              <a:t>    El comercio internacional está  regulado en cada país</a:t>
            </a:r>
            <a:r>
              <a:rPr lang="es-ES_tradnl" sz="2400" dirty="0" smtClean="0">
                <a:ea typeface="ＭＳ Ｐゴシック" pitchFamily="34" charset="-128"/>
              </a:rPr>
              <a:t>.</a:t>
            </a:r>
          </a:p>
          <a:p>
            <a:pPr algn="just">
              <a:buFontTx/>
              <a:buNone/>
            </a:pPr>
            <a:endParaRPr lang="es-ES_tradnl" sz="2400" dirty="0" smtClean="0">
              <a:ea typeface="ＭＳ Ｐゴシック" pitchFamily="34" charset="-128"/>
            </a:endParaRPr>
          </a:p>
          <a:p>
            <a:pPr algn="just">
              <a:buFontTx/>
              <a:buNone/>
            </a:pPr>
            <a:r>
              <a:rPr lang="es-ES_tradnl" sz="2400" dirty="0" smtClean="0">
                <a:solidFill>
                  <a:srgbClr val="0000FF"/>
                </a:solidFill>
                <a:ea typeface="ＭＳ Ｐゴシック" pitchFamily="34" charset="-128"/>
              </a:rPr>
              <a:t>  </a:t>
            </a:r>
            <a:r>
              <a:rPr lang="es-ES_tradnl" sz="2400" dirty="0" smtClean="0">
                <a:solidFill>
                  <a:srgbClr val="000090"/>
                </a:solidFill>
                <a:ea typeface="ＭＳ Ｐゴシック" pitchFamily="34" charset="-128"/>
              </a:rPr>
              <a:t>Estas reglamentaciones incluyen barreras al comercio con múltiples finalidades, como regular, proteger e incluso incentivar la industria del país. </a:t>
            </a:r>
          </a:p>
          <a:p>
            <a:pPr algn="just"/>
            <a:endParaRPr lang="es-MX" dirty="0"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89474">
                                            <p:txEl>
                                              <p:pRg st="0" end="0"/>
                                            </p:txEl>
                                          </p:spTgt>
                                        </p:tgtEl>
                                        <p:attrNameLst>
                                          <p:attrName>style.visibility</p:attrName>
                                        </p:attrNameLst>
                                      </p:cBhvr>
                                      <p:to>
                                        <p:strVal val="visible"/>
                                      </p:to>
                                    </p:set>
                                    <p:animEffect transition="in" filter="wipe(down)">
                                      <p:cBhvr>
                                        <p:cTn id="14" dur="580">
                                          <p:stCondLst>
                                            <p:cond delay="0"/>
                                          </p:stCondLst>
                                        </p:cTn>
                                        <p:tgtEl>
                                          <p:spTgt spid="489474">
                                            <p:txEl>
                                              <p:pRg st="0" end="0"/>
                                            </p:txEl>
                                          </p:spTgt>
                                        </p:tgtEl>
                                      </p:cBhvr>
                                    </p:animEffect>
                                    <p:anim calcmode="lin" valueType="num">
                                      <p:cBhvr>
                                        <p:cTn id="15" dur="1822" tmFilter="0,0; 0.14,0.36; 0.43,0.73; 0.71,0.91; 1.0,1.0">
                                          <p:stCondLst>
                                            <p:cond delay="0"/>
                                          </p:stCondLst>
                                        </p:cTn>
                                        <p:tgtEl>
                                          <p:spTgt spid="489474">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89474">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89474">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89474">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89474">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489474">
                                            <p:txEl>
                                              <p:pRg st="0" end="0"/>
                                            </p:txEl>
                                          </p:spTgt>
                                        </p:tgtEl>
                                      </p:cBhvr>
                                      <p:to x="100000" y="60000"/>
                                    </p:animScale>
                                    <p:animScale>
                                      <p:cBhvr>
                                        <p:cTn id="21" dur="166" decel="50000">
                                          <p:stCondLst>
                                            <p:cond delay="676"/>
                                          </p:stCondLst>
                                        </p:cTn>
                                        <p:tgtEl>
                                          <p:spTgt spid="489474">
                                            <p:txEl>
                                              <p:pRg st="0" end="0"/>
                                            </p:txEl>
                                          </p:spTgt>
                                        </p:tgtEl>
                                      </p:cBhvr>
                                      <p:to x="100000" y="100000"/>
                                    </p:animScale>
                                    <p:animScale>
                                      <p:cBhvr>
                                        <p:cTn id="22" dur="26">
                                          <p:stCondLst>
                                            <p:cond delay="1312"/>
                                          </p:stCondLst>
                                        </p:cTn>
                                        <p:tgtEl>
                                          <p:spTgt spid="489474">
                                            <p:txEl>
                                              <p:pRg st="0" end="0"/>
                                            </p:txEl>
                                          </p:spTgt>
                                        </p:tgtEl>
                                      </p:cBhvr>
                                      <p:to x="100000" y="80000"/>
                                    </p:animScale>
                                    <p:animScale>
                                      <p:cBhvr>
                                        <p:cTn id="23" dur="166" decel="50000">
                                          <p:stCondLst>
                                            <p:cond delay="1338"/>
                                          </p:stCondLst>
                                        </p:cTn>
                                        <p:tgtEl>
                                          <p:spTgt spid="489474">
                                            <p:txEl>
                                              <p:pRg st="0" end="0"/>
                                            </p:txEl>
                                          </p:spTgt>
                                        </p:tgtEl>
                                      </p:cBhvr>
                                      <p:to x="100000" y="100000"/>
                                    </p:animScale>
                                    <p:animScale>
                                      <p:cBhvr>
                                        <p:cTn id="24" dur="26">
                                          <p:stCondLst>
                                            <p:cond delay="1642"/>
                                          </p:stCondLst>
                                        </p:cTn>
                                        <p:tgtEl>
                                          <p:spTgt spid="489474">
                                            <p:txEl>
                                              <p:pRg st="0" end="0"/>
                                            </p:txEl>
                                          </p:spTgt>
                                        </p:tgtEl>
                                      </p:cBhvr>
                                      <p:to x="100000" y="90000"/>
                                    </p:animScale>
                                    <p:animScale>
                                      <p:cBhvr>
                                        <p:cTn id="25" dur="166" decel="50000">
                                          <p:stCondLst>
                                            <p:cond delay="1668"/>
                                          </p:stCondLst>
                                        </p:cTn>
                                        <p:tgtEl>
                                          <p:spTgt spid="489474">
                                            <p:txEl>
                                              <p:pRg st="0" end="0"/>
                                            </p:txEl>
                                          </p:spTgt>
                                        </p:tgtEl>
                                      </p:cBhvr>
                                      <p:to x="100000" y="100000"/>
                                    </p:animScale>
                                    <p:animScale>
                                      <p:cBhvr>
                                        <p:cTn id="26" dur="26">
                                          <p:stCondLst>
                                            <p:cond delay="1808"/>
                                          </p:stCondLst>
                                        </p:cTn>
                                        <p:tgtEl>
                                          <p:spTgt spid="489474">
                                            <p:txEl>
                                              <p:pRg st="0" end="0"/>
                                            </p:txEl>
                                          </p:spTgt>
                                        </p:tgtEl>
                                      </p:cBhvr>
                                      <p:to x="100000" y="95000"/>
                                    </p:animScale>
                                    <p:animScale>
                                      <p:cBhvr>
                                        <p:cTn id="27" dur="166" decel="50000">
                                          <p:stCondLst>
                                            <p:cond delay="1834"/>
                                          </p:stCondLst>
                                        </p:cTn>
                                        <p:tgtEl>
                                          <p:spTgt spid="489474">
                                            <p:txEl>
                                              <p:pRg st="0" end="0"/>
                                            </p:txEl>
                                          </p:spTgt>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489474">
                                            <p:txEl>
                                              <p:pRg st="2" end="2"/>
                                            </p:txEl>
                                          </p:spTgt>
                                        </p:tgtEl>
                                        <p:attrNameLst>
                                          <p:attrName>style.visibility</p:attrName>
                                        </p:attrNameLst>
                                      </p:cBhvr>
                                      <p:to>
                                        <p:strVal val="visible"/>
                                      </p:to>
                                    </p:set>
                                    <p:animEffect transition="in" filter="wipe(down)">
                                      <p:cBhvr>
                                        <p:cTn id="30" dur="580">
                                          <p:stCondLst>
                                            <p:cond delay="0"/>
                                          </p:stCondLst>
                                        </p:cTn>
                                        <p:tgtEl>
                                          <p:spTgt spid="489474">
                                            <p:txEl>
                                              <p:pRg st="2" end="2"/>
                                            </p:txEl>
                                          </p:spTgt>
                                        </p:tgtEl>
                                      </p:cBhvr>
                                    </p:animEffect>
                                    <p:anim calcmode="lin" valueType="num">
                                      <p:cBhvr>
                                        <p:cTn id="31" dur="1822" tmFilter="0,0; 0.14,0.36; 0.43,0.73; 0.71,0.91; 1.0,1.0">
                                          <p:stCondLst>
                                            <p:cond delay="0"/>
                                          </p:stCondLst>
                                        </p:cTn>
                                        <p:tgtEl>
                                          <p:spTgt spid="489474">
                                            <p:txEl>
                                              <p:pRg st="2" end="2"/>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89474">
                                            <p:txEl>
                                              <p:pRg st="2" end="2"/>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89474">
                                            <p:txEl>
                                              <p:pRg st="2" end="2"/>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89474">
                                            <p:txEl>
                                              <p:pRg st="2" end="2"/>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89474">
                                            <p:txEl>
                                              <p:pRg st="2" end="2"/>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489474">
                                            <p:txEl>
                                              <p:pRg st="2" end="2"/>
                                            </p:txEl>
                                          </p:spTgt>
                                        </p:tgtEl>
                                      </p:cBhvr>
                                      <p:to x="100000" y="60000"/>
                                    </p:animScale>
                                    <p:animScale>
                                      <p:cBhvr>
                                        <p:cTn id="37" dur="166" decel="50000">
                                          <p:stCondLst>
                                            <p:cond delay="676"/>
                                          </p:stCondLst>
                                        </p:cTn>
                                        <p:tgtEl>
                                          <p:spTgt spid="489474">
                                            <p:txEl>
                                              <p:pRg st="2" end="2"/>
                                            </p:txEl>
                                          </p:spTgt>
                                        </p:tgtEl>
                                      </p:cBhvr>
                                      <p:to x="100000" y="100000"/>
                                    </p:animScale>
                                    <p:animScale>
                                      <p:cBhvr>
                                        <p:cTn id="38" dur="26">
                                          <p:stCondLst>
                                            <p:cond delay="1312"/>
                                          </p:stCondLst>
                                        </p:cTn>
                                        <p:tgtEl>
                                          <p:spTgt spid="489474">
                                            <p:txEl>
                                              <p:pRg st="2" end="2"/>
                                            </p:txEl>
                                          </p:spTgt>
                                        </p:tgtEl>
                                      </p:cBhvr>
                                      <p:to x="100000" y="80000"/>
                                    </p:animScale>
                                    <p:animScale>
                                      <p:cBhvr>
                                        <p:cTn id="39" dur="166" decel="50000">
                                          <p:stCondLst>
                                            <p:cond delay="1338"/>
                                          </p:stCondLst>
                                        </p:cTn>
                                        <p:tgtEl>
                                          <p:spTgt spid="489474">
                                            <p:txEl>
                                              <p:pRg st="2" end="2"/>
                                            </p:txEl>
                                          </p:spTgt>
                                        </p:tgtEl>
                                      </p:cBhvr>
                                      <p:to x="100000" y="100000"/>
                                    </p:animScale>
                                    <p:animScale>
                                      <p:cBhvr>
                                        <p:cTn id="40" dur="26">
                                          <p:stCondLst>
                                            <p:cond delay="1642"/>
                                          </p:stCondLst>
                                        </p:cTn>
                                        <p:tgtEl>
                                          <p:spTgt spid="489474">
                                            <p:txEl>
                                              <p:pRg st="2" end="2"/>
                                            </p:txEl>
                                          </p:spTgt>
                                        </p:tgtEl>
                                      </p:cBhvr>
                                      <p:to x="100000" y="90000"/>
                                    </p:animScale>
                                    <p:animScale>
                                      <p:cBhvr>
                                        <p:cTn id="41" dur="166" decel="50000">
                                          <p:stCondLst>
                                            <p:cond delay="1668"/>
                                          </p:stCondLst>
                                        </p:cTn>
                                        <p:tgtEl>
                                          <p:spTgt spid="489474">
                                            <p:txEl>
                                              <p:pRg st="2" end="2"/>
                                            </p:txEl>
                                          </p:spTgt>
                                        </p:tgtEl>
                                      </p:cBhvr>
                                      <p:to x="100000" y="100000"/>
                                    </p:animScale>
                                    <p:animScale>
                                      <p:cBhvr>
                                        <p:cTn id="42" dur="26">
                                          <p:stCondLst>
                                            <p:cond delay="1808"/>
                                          </p:stCondLst>
                                        </p:cTn>
                                        <p:tgtEl>
                                          <p:spTgt spid="489474">
                                            <p:txEl>
                                              <p:pRg st="2" end="2"/>
                                            </p:txEl>
                                          </p:spTgt>
                                        </p:tgtEl>
                                      </p:cBhvr>
                                      <p:to x="100000" y="95000"/>
                                    </p:animScale>
                                    <p:animScale>
                                      <p:cBhvr>
                                        <p:cTn id="43" dur="166" decel="50000">
                                          <p:stCondLst>
                                            <p:cond delay="1834"/>
                                          </p:stCondLst>
                                        </p:cTn>
                                        <p:tgtEl>
                                          <p:spTgt spid="489474">
                                            <p:txEl>
                                              <p:pRg st="2" end="2"/>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grpId="1" nodeType="clickEffect">
                                  <p:stCondLst>
                                    <p:cond delay="0"/>
                                  </p:stCondLst>
                                  <p:childTnLst>
                                    <p:animEffect transition="out" filter="fade">
                                      <p:cBhvr>
                                        <p:cTn id="47" dur="1000"/>
                                        <p:tgtEl>
                                          <p:spTgt spid="489474">
                                            <p:txEl>
                                              <p:pRg st="0" end="0"/>
                                            </p:txEl>
                                          </p:spTgt>
                                        </p:tgtEl>
                                      </p:cBhvr>
                                    </p:animEffect>
                                    <p:anim calcmode="lin" valueType="num">
                                      <p:cBhvr>
                                        <p:cTn id="48" dur="1000"/>
                                        <p:tgtEl>
                                          <p:spTgt spid="489474">
                                            <p:txEl>
                                              <p:pRg st="0" end="0"/>
                                            </p:txEl>
                                          </p:spTgt>
                                        </p:tgtEl>
                                        <p:attrNameLst>
                                          <p:attrName>ppt_x</p:attrName>
                                        </p:attrNameLst>
                                      </p:cBhvr>
                                      <p:tavLst>
                                        <p:tav tm="0">
                                          <p:val>
                                            <p:strVal val="ppt_x"/>
                                          </p:val>
                                        </p:tav>
                                        <p:tav tm="100000">
                                          <p:val>
                                            <p:strVal val="ppt_x"/>
                                          </p:val>
                                        </p:tav>
                                      </p:tavLst>
                                    </p:anim>
                                    <p:anim calcmode="lin" valueType="num">
                                      <p:cBhvr>
                                        <p:cTn id="49" dur="1000"/>
                                        <p:tgtEl>
                                          <p:spTgt spid="489474">
                                            <p:txEl>
                                              <p:pRg st="0" end="0"/>
                                            </p:txEl>
                                          </p:spTgt>
                                        </p:tgtEl>
                                        <p:attrNameLst>
                                          <p:attrName>ppt_y</p:attrName>
                                        </p:attrNameLst>
                                      </p:cBhvr>
                                      <p:tavLst>
                                        <p:tav tm="0">
                                          <p:val>
                                            <p:strVal val="ppt_y"/>
                                          </p:val>
                                        </p:tav>
                                        <p:tav tm="100000">
                                          <p:val>
                                            <p:strVal val="ppt_y+.1"/>
                                          </p:val>
                                        </p:tav>
                                      </p:tavLst>
                                    </p:anim>
                                    <p:set>
                                      <p:cBhvr>
                                        <p:cTn id="50" dur="1" fill="hold">
                                          <p:stCondLst>
                                            <p:cond delay="999"/>
                                          </p:stCondLst>
                                        </p:cTn>
                                        <p:tgtEl>
                                          <p:spTgt spid="489474">
                                            <p:txEl>
                                              <p:pRg st="0" end="0"/>
                                            </p:txEl>
                                          </p:spTgt>
                                        </p:tgtEl>
                                        <p:attrNameLst>
                                          <p:attrName>style.visibility</p:attrName>
                                        </p:attrNameLst>
                                      </p:cBhvr>
                                      <p:to>
                                        <p:strVal val="hidden"/>
                                      </p:to>
                                    </p:set>
                                  </p:childTnLst>
                                </p:cTn>
                              </p:par>
                              <p:par>
                                <p:cTn id="51" presetID="42" presetClass="exit" presetSubtype="0" fill="hold" grpId="1" nodeType="withEffect">
                                  <p:stCondLst>
                                    <p:cond delay="0"/>
                                  </p:stCondLst>
                                  <p:childTnLst>
                                    <p:animEffect transition="out" filter="fade">
                                      <p:cBhvr>
                                        <p:cTn id="52" dur="1000"/>
                                        <p:tgtEl>
                                          <p:spTgt spid="489474">
                                            <p:txEl>
                                              <p:pRg st="2" end="2"/>
                                            </p:txEl>
                                          </p:spTgt>
                                        </p:tgtEl>
                                      </p:cBhvr>
                                    </p:animEffect>
                                    <p:anim calcmode="lin" valueType="num">
                                      <p:cBhvr>
                                        <p:cTn id="53" dur="1000"/>
                                        <p:tgtEl>
                                          <p:spTgt spid="489474">
                                            <p:txEl>
                                              <p:pRg st="2" end="2"/>
                                            </p:txEl>
                                          </p:spTgt>
                                        </p:tgtEl>
                                        <p:attrNameLst>
                                          <p:attrName>ppt_x</p:attrName>
                                        </p:attrNameLst>
                                      </p:cBhvr>
                                      <p:tavLst>
                                        <p:tav tm="0">
                                          <p:val>
                                            <p:strVal val="ppt_x"/>
                                          </p:val>
                                        </p:tav>
                                        <p:tav tm="100000">
                                          <p:val>
                                            <p:strVal val="ppt_x"/>
                                          </p:val>
                                        </p:tav>
                                      </p:tavLst>
                                    </p:anim>
                                    <p:anim calcmode="lin" valueType="num">
                                      <p:cBhvr>
                                        <p:cTn id="54" dur="1000"/>
                                        <p:tgtEl>
                                          <p:spTgt spid="489474">
                                            <p:txEl>
                                              <p:pRg st="2" end="2"/>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489474">
                                            <p:txEl>
                                              <p:pRg st="2" end="2"/>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580">
                                          <p:stCondLst>
                                            <p:cond delay="0"/>
                                          </p:stCondLst>
                                        </p:cTn>
                                        <p:tgtEl>
                                          <p:spTgt spid="7"/>
                                        </p:tgtEl>
                                      </p:cBhvr>
                                    </p:animEffect>
                                    <p:anim calcmode="lin" valueType="num">
                                      <p:cBhvr>
                                        <p:cTn id="6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6" dur="26">
                                          <p:stCondLst>
                                            <p:cond delay="650"/>
                                          </p:stCondLst>
                                        </p:cTn>
                                        <p:tgtEl>
                                          <p:spTgt spid="7"/>
                                        </p:tgtEl>
                                      </p:cBhvr>
                                      <p:to x="100000" y="60000"/>
                                    </p:animScale>
                                    <p:animScale>
                                      <p:cBhvr>
                                        <p:cTn id="67" dur="166" decel="50000">
                                          <p:stCondLst>
                                            <p:cond delay="676"/>
                                          </p:stCondLst>
                                        </p:cTn>
                                        <p:tgtEl>
                                          <p:spTgt spid="7"/>
                                        </p:tgtEl>
                                      </p:cBhvr>
                                      <p:to x="100000" y="100000"/>
                                    </p:animScale>
                                    <p:animScale>
                                      <p:cBhvr>
                                        <p:cTn id="68" dur="26">
                                          <p:stCondLst>
                                            <p:cond delay="1312"/>
                                          </p:stCondLst>
                                        </p:cTn>
                                        <p:tgtEl>
                                          <p:spTgt spid="7"/>
                                        </p:tgtEl>
                                      </p:cBhvr>
                                      <p:to x="100000" y="80000"/>
                                    </p:animScale>
                                    <p:animScale>
                                      <p:cBhvr>
                                        <p:cTn id="69" dur="166" decel="50000">
                                          <p:stCondLst>
                                            <p:cond delay="1338"/>
                                          </p:stCondLst>
                                        </p:cTn>
                                        <p:tgtEl>
                                          <p:spTgt spid="7"/>
                                        </p:tgtEl>
                                      </p:cBhvr>
                                      <p:to x="100000" y="100000"/>
                                    </p:animScale>
                                    <p:animScale>
                                      <p:cBhvr>
                                        <p:cTn id="70" dur="26">
                                          <p:stCondLst>
                                            <p:cond delay="1642"/>
                                          </p:stCondLst>
                                        </p:cTn>
                                        <p:tgtEl>
                                          <p:spTgt spid="7"/>
                                        </p:tgtEl>
                                      </p:cBhvr>
                                      <p:to x="100000" y="90000"/>
                                    </p:animScale>
                                    <p:animScale>
                                      <p:cBhvr>
                                        <p:cTn id="71" dur="166" decel="50000">
                                          <p:stCondLst>
                                            <p:cond delay="1668"/>
                                          </p:stCondLst>
                                        </p:cTn>
                                        <p:tgtEl>
                                          <p:spTgt spid="7"/>
                                        </p:tgtEl>
                                      </p:cBhvr>
                                      <p:to x="100000" y="100000"/>
                                    </p:animScale>
                                    <p:animScale>
                                      <p:cBhvr>
                                        <p:cTn id="72" dur="26">
                                          <p:stCondLst>
                                            <p:cond delay="1808"/>
                                          </p:stCondLst>
                                        </p:cTn>
                                        <p:tgtEl>
                                          <p:spTgt spid="7"/>
                                        </p:tgtEl>
                                      </p:cBhvr>
                                      <p:to x="100000" y="95000"/>
                                    </p:animScale>
                                    <p:animScale>
                                      <p:cBhvr>
                                        <p:cTn id="73" dur="166" decel="50000">
                                          <p:stCondLst>
                                            <p:cond delay="1834"/>
                                          </p:stCondLst>
                                        </p:cTn>
                                        <p:tgtEl>
                                          <p:spTgt spid="7"/>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7">
                                            <p:txEl>
                                              <p:pRg st="0" end="0"/>
                                            </p:txEl>
                                          </p:spTgt>
                                        </p:tgtEl>
                                        <p:attrNameLst>
                                          <p:attrName>style.visibility</p:attrName>
                                        </p:attrNameLst>
                                      </p:cBhvr>
                                      <p:to>
                                        <p:strVal val="visible"/>
                                      </p:to>
                                    </p:set>
                                    <p:animEffect transition="in" filter="wipe(down)">
                                      <p:cBhvr>
                                        <p:cTn id="76" dur="580">
                                          <p:stCondLst>
                                            <p:cond delay="0"/>
                                          </p:stCondLst>
                                        </p:cTn>
                                        <p:tgtEl>
                                          <p:spTgt spid="7">
                                            <p:txEl>
                                              <p:pRg st="0" end="0"/>
                                            </p:txEl>
                                          </p:spTgt>
                                        </p:tgtEl>
                                      </p:cBhvr>
                                    </p:animEffect>
                                    <p:anim calcmode="lin" valueType="num">
                                      <p:cBhvr>
                                        <p:cTn id="77"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82" dur="26">
                                          <p:stCondLst>
                                            <p:cond delay="650"/>
                                          </p:stCondLst>
                                        </p:cTn>
                                        <p:tgtEl>
                                          <p:spTgt spid="7">
                                            <p:txEl>
                                              <p:pRg st="0" end="0"/>
                                            </p:txEl>
                                          </p:spTgt>
                                        </p:tgtEl>
                                      </p:cBhvr>
                                      <p:to x="100000" y="60000"/>
                                    </p:animScale>
                                    <p:animScale>
                                      <p:cBhvr>
                                        <p:cTn id="83" dur="166" decel="50000">
                                          <p:stCondLst>
                                            <p:cond delay="676"/>
                                          </p:stCondLst>
                                        </p:cTn>
                                        <p:tgtEl>
                                          <p:spTgt spid="7">
                                            <p:txEl>
                                              <p:pRg st="0" end="0"/>
                                            </p:txEl>
                                          </p:spTgt>
                                        </p:tgtEl>
                                      </p:cBhvr>
                                      <p:to x="100000" y="100000"/>
                                    </p:animScale>
                                    <p:animScale>
                                      <p:cBhvr>
                                        <p:cTn id="84" dur="26">
                                          <p:stCondLst>
                                            <p:cond delay="1312"/>
                                          </p:stCondLst>
                                        </p:cTn>
                                        <p:tgtEl>
                                          <p:spTgt spid="7">
                                            <p:txEl>
                                              <p:pRg st="0" end="0"/>
                                            </p:txEl>
                                          </p:spTgt>
                                        </p:tgtEl>
                                      </p:cBhvr>
                                      <p:to x="100000" y="80000"/>
                                    </p:animScale>
                                    <p:animScale>
                                      <p:cBhvr>
                                        <p:cTn id="85" dur="166" decel="50000">
                                          <p:stCondLst>
                                            <p:cond delay="1338"/>
                                          </p:stCondLst>
                                        </p:cTn>
                                        <p:tgtEl>
                                          <p:spTgt spid="7">
                                            <p:txEl>
                                              <p:pRg st="0" end="0"/>
                                            </p:txEl>
                                          </p:spTgt>
                                        </p:tgtEl>
                                      </p:cBhvr>
                                      <p:to x="100000" y="100000"/>
                                    </p:animScale>
                                    <p:animScale>
                                      <p:cBhvr>
                                        <p:cTn id="86" dur="26">
                                          <p:stCondLst>
                                            <p:cond delay="1642"/>
                                          </p:stCondLst>
                                        </p:cTn>
                                        <p:tgtEl>
                                          <p:spTgt spid="7">
                                            <p:txEl>
                                              <p:pRg st="0" end="0"/>
                                            </p:txEl>
                                          </p:spTgt>
                                        </p:tgtEl>
                                      </p:cBhvr>
                                      <p:to x="100000" y="90000"/>
                                    </p:animScale>
                                    <p:animScale>
                                      <p:cBhvr>
                                        <p:cTn id="87" dur="166" decel="50000">
                                          <p:stCondLst>
                                            <p:cond delay="1668"/>
                                          </p:stCondLst>
                                        </p:cTn>
                                        <p:tgtEl>
                                          <p:spTgt spid="7">
                                            <p:txEl>
                                              <p:pRg st="0" end="0"/>
                                            </p:txEl>
                                          </p:spTgt>
                                        </p:tgtEl>
                                      </p:cBhvr>
                                      <p:to x="100000" y="100000"/>
                                    </p:animScale>
                                    <p:animScale>
                                      <p:cBhvr>
                                        <p:cTn id="88" dur="26">
                                          <p:stCondLst>
                                            <p:cond delay="1808"/>
                                          </p:stCondLst>
                                        </p:cTn>
                                        <p:tgtEl>
                                          <p:spTgt spid="7">
                                            <p:txEl>
                                              <p:pRg st="0" end="0"/>
                                            </p:txEl>
                                          </p:spTgt>
                                        </p:tgtEl>
                                      </p:cBhvr>
                                      <p:to x="100000" y="95000"/>
                                    </p:animScale>
                                    <p:animScale>
                                      <p:cBhvr>
                                        <p:cTn id="89" dur="166" decel="50000">
                                          <p:stCondLst>
                                            <p:cond delay="1834"/>
                                          </p:stCondLst>
                                        </p:cTn>
                                        <p:tgtEl>
                                          <p:spTgt spid="7">
                                            <p:txEl>
                                              <p:pRg st="0" end="0"/>
                                            </p:txEl>
                                          </p:spTgt>
                                        </p:tgtEl>
                                      </p:cBhvr>
                                      <p:to x="100000" y="100000"/>
                                    </p:animScale>
                                  </p:childTnLst>
                                </p:cTn>
                              </p:par>
                              <p:par>
                                <p:cTn id="90" presetID="26" presetClass="entr" presetSubtype="0" fill="hold" nodeType="withEffect">
                                  <p:stCondLst>
                                    <p:cond delay="0"/>
                                  </p:stCondLst>
                                  <p:iterate type="lt">
                                    <p:tmPct val="0"/>
                                  </p:iterate>
                                  <p:childTnLst>
                                    <p:set>
                                      <p:cBhvr>
                                        <p:cTn id="91" dur="1" fill="hold">
                                          <p:stCondLst>
                                            <p:cond delay="0"/>
                                          </p:stCondLst>
                                        </p:cTn>
                                        <p:tgtEl>
                                          <p:spTgt spid="7">
                                            <p:txEl>
                                              <p:pRg st="1" end="1"/>
                                            </p:txEl>
                                          </p:spTgt>
                                        </p:tgtEl>
                                        <p:attrNameLst>
                                          <p:attrName>style.visibility</p:attrName>
                                        </p:attrNameLst>
                                      </p:cBhvr>
                                      <p:to>
                                        <p:strVal val="visible"/>
                                      </p:to>
                                    </p:set>
                                    <p:animEffect transition="in" filter="wipe(down)">
                                      <p:cBhvr>
                                        <p:cTn id="92" dur="580">
                                          <p:stCondLst>
                                            <p:cond delay="0"/>
                                          </p:stCondLst>
                                        </p:cTn>
                                        <p:tgtEl>
                                          <p:spTgt spid="7">
                                            <p:txEl>
                                              <p:pRg st="1" end="1"/>
                                            </p:txEl>
                                          </p:spTgt>
                                        </p:tgtEl>
                                      </p:cBhvr>
                                    </p:animEffect>
                                    <p:anim calcmode="lin" valueType="num">
                                      <p:cBhvr>
                                        <p:cTn id="93" dur="1822"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7">
                                            <p:txEl>
                                              <p:pRg st="1" end="1"/>
                                            </p:txEl>
                                          </p:spTgt>
                                        </p:tgtEl>
                                        <p:attrNameLst>
                                          <p:attrName>ppt_y</p:attrName>
                                        </p:attrNameLst>
                                      </p:cBhvr>
                                      <p:tavLst>
                                        <p:tav tm="0" fmla="#ppt_y-sin(pi*$)/81">
                                          <p:val>
                                            <p:fltVal val="0"/>
                                          </p:val>
                                        </p:tav>
                                        <p:tav tm="100000">
                                          <p:val>
                                            <p:fltVal val="1"/>
                                          </p:val>
                                        </p:tav>
                                      </p:tavLst>
                                    </p:anim>
                                    <p:animScale>
                                      <p:cBhvr>
                                        <p:cTn id="98" dur="26">
                                          <p:stCondLst>
                                            <p:cond delay="650"/>
                                          </p:stCondLst>
                                        </p:cTn>
                                        <p:tgtEl>
                                          <p:spTgt spid="7">
                                            <p:txEl>
                                              <p:pRg st="1" end="1"/>
                                            </p:txEl>
                                          </p:spTgt>
                                        </p:tgtEl>
                                      </p:cBhvr>
                                      <p:to x="100000" y="60000"/>
                                    </p:animScale>
                                    <p:animScale>
                                      <p:cBhvr>
                                        <p:cTn id="99" dur="166" decel="50000">
                                          <p:stCondLst>
                                            <p:cond delay="676"/>
                                          </p:stCondLst>
                                        </p:cTn>
                                        <p:tgtEl>
                                          <p:spTgt spid="7">
                                            <p:txEl>
                                              <p:pRg st="1" end="1"/>
                                            </p:txEl>
                                          </p:spTgt>
                                        </p:tgtEl>
                                      </p:cBhvr>
                                      <p:to x="100000" y="100000"/>
                                    </p:animScale>
                                    <p:animScale>
                                      <p:cBhvr>
                                        <p:cTn id="100" dur="26">
                                          <p:stCondLst>
                                            <p:cond delay="1312"/>
                                          </p:stCondLst>
                                        </p:cTn>
                                        <p:tgtEl>
                                          <p:spTgt spid="7">
                                            <p:txEl>
                                              <p:pRg st="1" end="1"/>
                                            </p:txEl>
                                          </p:spTgt>
                                        </p:tgtEl>
                                      </p:cBhvr>
                                      <p:to x="100000" y="80000"/>
                                    </p:animScale>
                                    <p:animScale>
                                      <p:cBhvr>
                                        <p:cTn id="101" dur="166" decel="50000">
                                          <p:stCondLst>
                                            <p:cond delay="1338"/>
                                          </p:stCondLst>
                                        </p:cTn>
                                        <p:tgtEl>
                                          <p:spTgt spid="7">
                                            <p:txEl>
                                              <p:pRg st="1" end="1"/>
                                            </p:txEl>
                                          </p:spTgt>
                                        </p:tgtEl>
                                      </p:cBhvr>
                                      <p:to x="100000" y="100000"/>
                                    </p:animScale>
                                    <p:animScale>
                                      <p:cBhvr>
                                        <p:cTn id="102" dur="26">
                                          <p:stCondLst>
                                            <p:cond delay="1642"/>
                                          </p:stCondLst>
                                        </p:cTn>
                                        <p:tgtEl>
                                          <p:spTgt spid="7">
                                            <p:txEl>
                                              <p:pRg st="1" end="1"/>
                                            </p:txEl>
                                          </p:spTgt>
                                        </p:tgtEl>
                                      </p:cBhvr>
                                      <p:to x="100000" y="90000"/>
                                    </p:animScale>
                                    <p:animScale>
                                      <p:cBhvr>
                                        <p:cTn id="103" dur="166" decel="50000">
                                          <p:stCondLst>
                                            <p:cond delay="1668"/>
                                          </p:stCondLst>
                                        </p:cTn>
                                        <p:tgtEl>
                                          <p:spTgt spid="7">
                                            <p:txEl>
                                              <p:pRg st="1" end="1"/>
                                            </p:txEl>
                                          </p:spTgt>
                                        </p:tgtEl>
                                      </p:cBhvr>
                                      <p:to x="100000" y="100000"/>
                                    </p:animScale>
                                    <p:animScale>
                                      <p:cBhvr>
                                        <p:cTn id="104" dur="26">
                                          <p:stCondLst>
                                            <p:cond delay="1808"/>
                                          </p:stCondLst>
                                        </p:cTn>
                                        <p:tgtEl>
                                          <p:spTgt spid="7">
                                            <p:txEl>
                                              <p:pRg st="1" end="1"/>
                                            </p:txEl>
                                          </p:spTgt>
                                        </p:tgtEl>
                                      </p:cBhvr>
                                      <p:to x="100000" y="95000"/>
                                    </p:animScale>
                                    <p:animScale>
                                      <p:cBhvr>
                                        <p:cTn id="105" dur="166" decel="50000">
                                          <p:stCondLst>
                                            <p:cond delay="1834"/>
                                          </p:stCondLst>
                                        </p:cTn>
                                        <p:tgtEl>
                                          <p:spTgt spid="7">
                                            <p:txEl>
                                              <p:pRg st="1" end="1"/>
                                            </p:txEl>
                                          </p:spTgt>
                                        </p:tgtEl>
                                      </p:cBhvr>
                                      <p:to x="100000" y="100000"/>
                                    </p:animScale>
                                  </p:childTnLst>
                                </p:cTn>
                              </p:par>
                              <p:par>
                                <p:cTn id="106" presetID="26" presetClass="entr" presetSubtype="0" fill="hold" nodeType="withEffect">
                                  <p:stCondLst>
                                    <p:cond delay="0"/>
                                  </p:stCondLst>
                                  <p:iterate type="lt">
                                    <p:tmPct val="0"/>
                                  </p:iterate>
                                  <p:childTnLst>
                                    <p:set>
                                      <p:cBhvr>
                                        <p:cTn id="107" dur="1" fill="hold">
                                          <p:stCondLst>
                                            <p:cond delay="0"/>
                                          </p:stCondLst>
                                        </p:cTn>
                                        <p:tgtEl>
                                          <p:spTgt spid="7">
                                            <p:txEl>
                                              <p:pRg st="2" end="2"/>
                                            </p:txEl>
                                          </p:spTgt>
                                        </p:tgtEl>
                                        <p:attrNameLst>
                                          <p:attrName>style.visibility</p:attrName>
                                        </p:attrNameLst>
                                      </p:cBhvr>
                                      <p:to>
                                        <p:strVal val="visible"/>
                                      </p:to>
                                    </p:set>
                                    <p:animEffect transition="in" filter="wipe(down)">
                                      <p:cBhvr>
                                        <p:cTn id="108" dur="580">
                                          <p:stCondLst>
                                            <p:cond delay="0"/>
                                          </p:stCondLst>
                                        </p:cTn>
                                        <p:tgtEl>
                                          <p:spTgt spid="7">
                                            <p:txEl>
                                              <p:pRg st="2" end="2"/>
                                            </p:txEl>
                                          </p:spTgt>
                                        </p:tgtEl>
                                      </p:cBhvr>
                                    </p:animEffect>
                                    <p:anim calcmode="lin" valueType="num">
                                      <p:cBhvr>
                                        <p:cTn id="109"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114" dur="26">
                                          <p:stCondLst>
                                            <p:cond delay="650"/>
                                          </p:stCondLst>
                                        </p:cTn>
                                        <p:tgtEl>
                                          <p:spTgt spid="7">
                                            <p:txEl>
                                              <p:pRg st="2" end="2"/>
                                            </p:txEl>
                                          </p:spTgt>
                                        </p:tgtEl>
                                      </p:cBhvr>
                                      <p:to x="100000" y="60000"/>
                                    </p:animScale>
                                    <p:animScale>
                                      <p:cBhvr>
                                        <p:cTn id="115" dur="166" decel="50000">
                                          <p:stCondLst>
                                            <p:cond delay="676"/>
                                          </p:stCondLst>
                                        </p:cTn>
                                        <p:tgtEl>
                                          <p:spTgt spid="7">
                                            <p:txEl>
                                              <p:pRg st="2" end="2"/>
                                            </p:txEl>
                                          </p:spTgt>
                                        </p:tgtEl>
                                      </p:cBhvr>
                                      <p:to x="100000" y="100000"/>
                                    </p:animScale>
                                    <p:animScale>
                                      <p:cBhvr>
                                        <p:cTn id="116" dur="26">
                                          <p:stCondLst>
                                            <p:cond delay="1312"/>
                                          </p:stCondLst>
                                        </p:cTn>
                                        <p:tgtEl>
                                          <p:spTgt spid="7">
                                            <p:txEl>
                                              <p:pRg st="2" end="2"/>
                                            </p:txEl>
                                          </p:spTgt>
                                        </p:tgtEl>
                                      </p:cBhvr>
                                      <p:to x="100000" y="80000"/>
                                    </p:animScale>
                                    <p:animScale>
                                      <p:cBhvr>
                                        <p:cTn id="117" dur="166" decel="50000">
                                          <p:stCondLst>
                                            <p:cond delay="1338"/>
                                          </p:stCondLst>
                                        </p:cTn>
                                        <p:tgtEl>
                                          <p:spTgt spid="7">
                                            <p:txEl>
                                              <p:pRg st="2" end="2"/>
                                            </p:txEl>
                                          </p:spTgt>
                                        </p:tgtEl>
                                      </p:cBhvr>
                                      <p:to x="100000" y="100000"/>
                                    </p:animScale>
                                    <p:animScale>
                                      <p:cBhvr>
                                        <p:cTn id="118" dur="26">
                                          <p:stCondLst>
                                            <p:cond delay="1642"/>
                                          </p:stCondLst>
                                        </p:cTn>
                                        <p:tgtEl>
                                          <p:spTgt spid="7">
                                            <p:txEl>
                                              <p:pRg st="2" end="2"/>
                                            </p:txEl>
                                          </p:spTgt>
                                        </p:tgtEl>
                                      </p:cBhvr>
                                      <p:to x="100000" y="90000"/>
                                    </p:animScale>
                                    <p:animScale>
                                      <p:cBhvr>
                                        <p:cTn id="119" dur="166" decel="50000">
                                          <p:stCondLst>
                                            <p:cond delay="1668"/>
                                          </p:stCondLst>
                                        </p:cTn>
                                        <p:tgtEl>
                                          <p:spTgt spid="7">
                                            <p:txEl>
                                              <p:pRg st="2" end="2"/>
                                            </p:txEl>
                                          </p:spTgt>
                                        </p:tgtEl>
                                      </p:cBhvr>
                                      <p:to x="100000" y="100000"/>
                                    </p:animScale>
                                    <p:animScale>
                                      <p:cBhvr>
                                        <p:cTn id="120" dur="26">
                                          <p:stCondLst>
                                            <p:cond delay="1808"/>
                                          </p:stCondLst>
                                        </p:cTn>
                                        <p:tgtEl>
                                          <p:spTgt spid="7">
                                            <p:txEl>
                                              <p:pRg st="2" end="2"/>
                                            </p:txEl>
                                          </p:spTgt>
                                        </p:tgtEl>
                                      </p:cBhvr>
                                      <p:to x="100000" y="95000"/>
                                    </p:animScale>
                                    <p:animScale>
                                      <p:cBhvr>
                                        <p:cTn id="121" dur="166" decel="50000">
                                          <p:stCondLst>
                                            <p:cond delay="1834"/>
                                          </p:stCondLst>
                                        </p:cTn>
                                        <p:tgtEl>
                                          <p:spTgt spid="7">
                                            <p:txEl>
                                              <p:pRg st="2" end="2"/>
                                            </p:txEl>
                                          </p:spTgt>
                                        </p:tgtEl>
                                      </p:cBhvr>
                                      <p:to x="100000" y="100000"/>
                                    </p:animScale>
                                  </p:childTnLst>
                                </p:cTn>
                              </p:par>
                              <p:par>
                                <p:cTn id="122" presetID="26" presetClass="entr" presetSubtype="0" fill="hold" nodeType="withEffect">
                                  <p:stCondLst>
                                    <p:cond delay="0"/>
                                  </p:stCondLst>
                                  <p:iterate type="lt">
                                    <p:tmPct val="0"/>
                                  </p:iterate>
                                  <p:childTnLst>
                                    <p:set>
                                      <p:cBhvr>
                                        <p:cTn id="123" dur="1" fill="hold">
                                          <p:stCondLst>
                                            <p:cond delay="0"/>
                                          </p:stCondLst>
                                        </p:cTn>
                                        <p:tgtEl>
                                          <p:spTgt spid="7">
                                            <p:txEl>
                                              <p:pRg st="3" end="3"/>
                                            </p:txEl>
                                          </p:spTgt>
                                        </p:tgtEl>
                                        <p:attrNameLst>
                                          <p:attrName>style.visibility</p:attrName>
                                        </p:attrNameLst>
                                      </p:cBhvr>
                                      <p:to>
                                        <p:strVal val="visible"/>
                                      </p:to>
                                    </p:set>
                                    <p:animEffect transition="in" filter="wipe(down)">
                                      <p:cBhvr>
                                        <p:cTn id="124" dur="580">
                                          <p:stCondLst>
                                            <p:cond delay="0"/>
                                          </p:stCondLst>
                                        </p:cTn>
                                        <p:tgtEl>
                                          <p:spTgt spid="7">
                                            <p:txEl>
                                              <p:pRg st="3" end="3"/>
                                            </p:txEl>
                                          </p:spTgt>
                                        </p:tgtEl>
                                      </p:cBhvr>
                                    </p:animEffect>
                                    <p:anim calcmode="lin" valueType="num">
                                      <p:cBhvr>
                                        <p:cTn id="125" dur="1822" tmFilter="0,0; 0.14,0.36; 0.43,0.73; 0.71,0.91; 1.0,1.0">
                                          <p:stCondLst>
                                            <p:cond delay="0"/>
                                          </p:stCondLst>
                                        </p:cTn>
                                        <p:tgtEl>
                                          <p:spTgt spid="7">
                                            <p:txEl>
                                              <p:pRg st="3" end="3"/>
                                            </p:txEl>
                                          </p:spTgt>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7">
                                            <p:txEl>
                                              <p:pRg st="3" end="3"/>
                                            </p:txEl>
                                          </p:spTgt>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7">
                                            <p:txEl>
                                              <p:pRg st="3" end="3"/>
                                            </p:txEl>
                                          </p:spTgt>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7">
                                            <p:txEl>
                                              <p:pRg st="3" end="3"/>
                                            </p:txEl>
                                          </p:spTgt>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7">
                                            <p:txEl>
                                              <p:pRg st="3" end="3"/>
                                            </p:txEl>
                                          </p:spTgt>
                                        </p:tgtEl>
                                        <p:attrNameLst>
                                          <p:attrName>ppt_y</p:attrName>
                                        </p:attrNameLst>
                                      </p:cBhvr>
                                      <p:tavLst>
                                        <p:tav tm="0" fmla="#ppt_y-sin(pi*$)/81">
                                          <p:val>
                                            <p:fltVal val="0"/>
                                          </p:val>
                                        </p:tav>
                                        <p:tav tm="100000">
                                          <p:val>
                                            <p:fltVal val="1"/>
                                          </p:val>
                                        </p:tav>
                                      </p:tavLst>
                                    </p:anim>
                                    <p:animScale>
                                      <p:cBhvr>
                                        <p:cTn id="130" dur="26">
                                          <p:stCondLst>
                                            <p:cond delay="650"/>
                                          </p:stCondLst>
                                        </p:cTn>
                                        <p:tgtEl>
                                          <p:spTgt spid="7">
                                            <p:txEl>
                                              <p:pRg st="3" end="3"/>
                                            </p:txEl>
                                          </p:spTgt>
                                        </p:tgtEl>
                                      </p:cBhvr>
                                      <p:to x="100000" y="60000"/>
                                    </p:animScale>
                                    <p:animScale>
                                      <p:cBhvr>
                                        <p:cTn id="131" dur="166" decel="50000">
                                          <p:stCondLst>
                                            <p:cond delay="676"/>
                                          </p:stCondLst>
                                        </p:cTn>
                                        <p:tgtEl>
                                          <p:spTgt spid="7">
                                            <p:txEl>
                                              <p:pRg st="3" end="3"/>
                                            </p:txEl>
                                          </p:spTgt>
                                        </p:tgtEl>
                                      </p:cBhvr>
                                      <p:to x="100000" y="100000"/>
                                    </p:animScale>
                                    <p:animScale>
                                      <p:cBhvr>
                                        <p:cTn id="132" dur="26">
                                          <p:stCondLst>
                                            <p:cond delay="1312"/>
                                          </p:stCondLst>
                                        </p:cTn>
                                        <p:tgtEl>
                                          <p:spTgt spid="7">
                                            <p:txEl>
                                              <p:pRg st="3" end="3"/>
                                            </p:txEl>
                                          </p:spTgt>
                                        </p:tgtEl>
                                      </p:cBhvr>
                                      <p:to x="100000" y="80000"/>
                                    </p:animScale>
                                    <p:animScale>
                                      <p:cBhvr>
                                        <p:cTn id="133" dur="166" decel="50000">
                                          <p:stCondLst>
                                            <p:cond delay="1338"/>
                                          </p:stCondLst>
                                        </p:cTn>
                                        <p:tgtEl>
                                          <p:spTgt spid="7">
                                            <p:txEl>
                                              <p:pRg st="3" end="3"/>
                                            </p:txEl>
                                          </p:spTgt>
                                        </p:tgtEl>
                                      </p:cBhvr>
                                      <p:to x="100000" y="100000"/>
                                    </p:animScale>
                                    <p:animScale>
                                      <p:cBhvr>
                                        <p:cTn id="134" dur="26">
                                          <p:stCondLst>
                                            <p:cond delay="1642"/>
                                          </p:stCondLst>
                                        </p:cTn>
                                        <p:tgtEl>
                                          <p:spTgt spid="7">
                                            <p:txEl>
                                              <p:pRg st="3" end="3"/>
                                            </p:txEl>
                                          </p:spTgt>
                                        </p:tgtEl>
                                      </p:cBhvr>
                                      <p:to x="100000" y="90000"/>
                                    </p:animScale>
                                    <p:animScale>
                                      <p:cBhvr>
                                        <p:cTn id="135" dur="166" decel="50000">
                                          <p:stCondLst>
                                            <p:cond delay="1668"/>
                                          </p:stCondLst>
                                        </p:cTn>
                                        <p:tgtEl>
                                          <p:spTgt spid="7">
                                            <p:txEl>
                                              <p:pRg st="3" end="3"/>
                                            </p:txEl>
                                          </p:spTgt>
                                        </p:tgtEl>
                                      </p:cBhvr>
                                      <p:to x="100000" y="100000"/>
                                    </p:animScale>
                                    <p:animScale>
                                      <p:cBhvr>
                                        <p:cTn id="136" dur="26">
                                          <p:stCondLst>
                                            <p:cond delay="1808"/>
                                          </p:stCondLst>
                                        </p:cTn>
                                        <p:tgtEl>
                                          <p:spTgt spid="7">
                                            <p:txEl>
                                              <p:pRg st="3" end="3"/>
                                            </p:txEl>
                                          </p:spTgt>
                                        </p:tgtEl>
                                      </p:cBhvr>
                                      <p:to x="100000" y="95000"/>
                                    </p:animScale>
                                    <p:animScale>
                                      <p:cBhvr>
                                        <p:cTn id="137" dur="166" decel="50000">
                                          <p:stCondLst>
                                            <p:cond delay="1834"/>
                                          </p:stCondLst>
                                        </p:cTn>
                                        <p:tgtEl>
                                          <p:spTgt spid="7">
                                            <p:txEl>
                                              <p:pRg st="3" end="3"/>
                                            </p:txEl>
                                          </p:spTgt>
                                        </p:tgtEl>
                                      </p:cBhvr>
                                      <p:to x="100000" y="100000"/>
                                    </p:animScale>
                                  </p:childTnLst>
                                </p:cTn>
                              </p:par>
                            </p:childTnLst>
                          </p:cTn>
                        </p:par>
                      </p:childTnLst>
                    </p:cTn>
                  </p:par>
                  <p:par>
                    <p:cTn id="138" fill="hold">
                      <p:stCondLst>
                        <p:cond delay="indefinite"/>
                      </p:stCondLst>
                      <p:childTnLst>
                        <p:par>
                          <p:cTn id="139" fill="hold">
                            <p:stCondLst>
                              <p:cond delay="0"/>
                            </p:stCondLst>
                            <p:childTnLst>
                              <p:par>
                                <p:cTn id="140" presetID="34" presetClass="emph" presetSubtype="0" fill="hold" nodeType="clickEffect">
                                  <p:stCondLst>
                                    <p:cond delay="0"/>
                                  </p:stCondLst>
                                  <p:iterate type="lt">
                                    <p:tmPct val="10000"/>
                                  </p:iterate>
                                  <p:childTnLst>
                                    <p:animMotion origin="layout" path="M 0.0 0.0 L 0.0 -0.07213" pathEditMode="relative" ptsTypes="">
                                      <p:cBhvr>
                                        <p:cTn id="141" dur="250" accel="50000" decel="50000" autoRev="1" fill="hold">
                                          <p:stCondLst>
                                            <p:cond delay="0"/>
                                          </p:stCondLst>
                                        </p:cTn>
                                        <p:tgtEl>
                                          <p:spTgt spid="7">
                                            <p:txEl>
                                              <p:pRg st="1" end="1"/>
                                            </p:txEl>
                                          </p:spTgt>
                                        </p:tgtEl>
                                        <p:attrNameLst>
                                          <p:attrName>ppt_x</p:attrName>
                                          <p:attrName>ppt_y</p:attrName>
                                        </p:attrNameLst>
                                      </p:cBhvr>
                                    </p:animMotion>
                                    <p:animRot by="1500000">
                                      <p:cBhvr>
                                        <p:cTn id="142" dur="125" fill="hold">
                                          <p:stCondLst>
                                            <p:cond delay="0"/>
                                          </p:stCondLst>
                                        </p:cTn>
                                        <p:tgtEl>
                                          <p:spTgt spid="7">
                                            <p:txEl>
                                              <p:pRg st="1" end="1"/>
                                            </p:txEl>
                                          </p:spTgt>
                                        </p:tgtEl>
                                        <p:attrNameLst>
                                          <p:attrName>r</p:attrName>
                                        </p:attrNameLst>
                                      </p:cBhvr>
                                    </p:animRot>
                                    <p:animRot by="-1500000">
                                      <p:cBhvr>
                                        <p:cTn id="143" dur="125" fill="hold">
                                          <p:stCondLst>
                                            <p:cond delay="125"/>
                                          </p:stCondLst>
                                        </p:cTn>
                                        <p:tgtEl>
                                          <p:spTgt spid="7">
                                            <p:txEl>
                                              <p:pRg st="1" end="1"/>
                                            </p:txEl>
                                          </p:spTgt>
                                        </p:tgtEl>
                                        <p:attrNameLst>
                                          <p:attrName>r</p:attrName>
                                        </p:attrNameLst>
                                      </p:cBhvr>
                                    </p:animRot>
                                    <p:animRot by="-1500000">
                                      <p:cBhvr>
                                        <p:cTn id="144" dur="125" fill="hold">
                                          <p:stCondLst>
                                            <p:cond delay="250"/>
                                          </p:stCondLst>
                                        </p:cTn>
                                        <p:tgtEl>
                                          <p:spTgt spid="7">
                                            <p:txEl>
                                              <p:pRg st="1" end="1"/>
                                            </p:txEl>
                                          </p:spTgt>
                                        </p:tgtEl>
                                        <p:attrNameLst>
                                          <p:attrName>r</p:attrName>
                                        </p:attrNameLst>
                                      </p:cBhvr>
                                    </p:animRot>
                                    <p:animRot by="1500000">
                                      <p:cBhvr>
                                        <p:cTn id="145" dur="125" fill="hold">
                                          <p:stCondLst>
                                            <p:cond delay="375"/>
                                          </p:stCondLst>
                                        </p:cTn>
                                        <p:tgtEl>
                                          <p:spTgt spid="7">
                                            <p:txEl>
                                              <p:pRg st="1" end="1"/>
                                            </p:txEl>
                                          </p:spTgt>
                                        </p:tgtEl>
                                        <p:attrNameLst>
                                          <p:attrName>r</p:attrName>
                                        </p:attrNameLst>
                                      </p:cBhvr>
                                    </p:animRot>
                                  </p:childTnLst>
                                </p:cTn>
                              </p:par>
                              <p:par>
                                <p:cTn id="146" presetID="53" presetClass="entr" presetSubtype="16" fill="hold" nodeType="withEffect">
                                  <p:stCondLst>
                                    <p:cond delay="0"/>
                                  </p:stCondLst>
                                  <p:childTnLst>
                                    <p:set>
                                      <p:cBhvr>
                                        <p:cTn id="147" dur="1" fill="hold">
                                          <p:stCondLst>
                                            <p:cond delay="0"/>
                                          </p:stCondLst>
                                        </p:cTn>
                                        <p:tgtEl>
                                          <p:spTgt spid="6"/>
                                        </p:tgtEl>
                                        <p:attrNameLst>
                                          <p:attrName>style.visibility</p:attrName>
                                        </p:attrNameLst>
                                      </p:cBhvr>
                                      <p:to>
                                        <p:strVal val="visible"/>
                                      </p:to>
                                    </p:set>
                                    <p:anim calcmode="lin" valueType="num">
                                      <p:cBhvr>
                                        <p:cTn id="148" dur="500" fill="hold"/>
                                        <p:tgtEl>
                                          <p:spTgt spid="6"/>
                                        </p:tgtEl>
                                        <p:attrNameLst>
                                          <p:attrName>ppt_w</p:attrName>
                                        </p:attrNameLst>
                                      </p:cBhvr>
                                      <p:tavLst>
                                        <p:tav tm="0">
                                          <p:val>
                                            <p:fltVal val="0"/>
                                          </p:val>
                                        </p:tav>
                                        <p:tav tm="100000">
                                          <p:val>
                                            <p:strVal val="#ppt_w"/>
                                          </p:val>
                                        </p:tav>
                                      </p:tavLst>
                                    </p:anim>
                                    <p:anim calcmode="lin" valueType="num">
                                      <p:cBhvr>
                                        <p:cTn id="149" dur="500" fill="hold"/>
                                        <p:tgtEl>
                                          <p:spTgt spid="6"/>
                                        </p:tgtEl>
                                        <p:attrNameLst>
                                          <p:attrName>ppt_h</p:attrName>
                                        </p:attrNameLst>
                                      </p:cBhvr>
                                      <p:tavLst>
                                        <p:tav tm="0">
                                          <p:val>
                                            <p:fltVal val="0"/>
                                          </p:val>
                                        </p:tav>
                                        <p:tav tm="100000">
                                          <p:val>
                                            <p:strVal val="#ppt_h"/>
                                          </p:val>
                                        </p:tav>
                                      </p:tavLst>
                                    </p:anim>
                                    <p:animEffect transition="in" filter="fade">
                                      <p:cBhvr>
                                        <p:cTn id="150" dur="500"/>
                                        <p:tgtEl>
                                          <p:spTgt spid="6"/>
                                        </p:tgtEl>
                                      </p:cBhvr>
                                    </p:animEffect>
                                  </p:childTnLst>
                                </p:cTn>
                              </p:par>
                            </p:childTnLst>
                          </p:cTn>
                        </p:par>
                      </p:childTnLst>
                    </p:cTn>
                  </p:par>
                  <p:par>
                    <p:cTn id="151" fill="hold">
                      <p:stCondLst>
                        <p:cond delay="indefinite"/>
                      </p:stCondLst>
                      <p:childTnLst>
                        <p:par>
                          <p:cTn id="152" fill="hold">
                            <p:stCondLst>
                              <p:cond delay="0"/>
                            </p:stCondLst>
                            <p:childTnLst>
                              <p:par>
                                <p:cTn id="153" presetID="34" presetClass="emph" presetSubtype="0" fill="hold" nodeType="clickEffect">
                                  <p:stCondLst>
                                    <p:cond delay="0"/>
                                  </p:stCondLst>
                                  <p:iterate type="lt">
                                    <p:tmPct val="10000"/>
                                  </p:iterate>
                                  <p:childTnLst>
                                    <p:animMotion origin="layout" path="M 0.0 0.0 L 0.0 -0.07213" pathEditMode="relative" ptsTypes="">
                                      <p:cBhvr>
                                        <p:cTn id="154" dur="250" accel="50000" decel="50000" autoRev="1" fill="hold">
                                          <p:stCondLst>
                                            <p:cond delay="0"/>
                                          </p:stCondLst>
                                        </p:cTn>
                                        <p:tgtEl>
                                          <p:spTgt spid="7">
                                            <p:txEl>
                                              <p:pRg st="2" end="2"/>
                                            </p:txEl>
                                          </p:spTgt>
                                        </p:tgtEl>
                                        <p:attrNameLst>
                                          <p:attrName>ppt_x</p:attrName>
                                          <p:attrName>ppt_y</p:attrName>
                                        </p:attrNameLst>
                                      </p:cBhvr>
                                    </p:animMotion>
                                    <p:animRot by="1500000">
                                      <p:cBhvr>
                                        <p:cTn id="155" dur="125" fill="hold">
                                          <p:stCondLst>
                                            <p:cond delay="0"/>
                                          </p:stCondLst>
                                        </p:cTn>
                                        <p:tgtEl>
                                          <p:spTgt spid="7">
                                            <p:txEl>
                                              <p:pRg st="2" end="2"/>
                                            </p:txEl>
                                          </p:spTgt>
                                        </p:tgtEl>
                                        <p:attrNameLst>
                                          <p:attrName>r</p:attrName>
                                        </p:attrNameLst>
                                      </p:cBhvr>
                                    </p:animRot>
                                    <p:animRot by="-1500000">
                                      <p:cBhvr>
                                        <p:cTn id="156" dur="125" fill="hold">
                                          <p:stCondLst>
                                            <p:cond delay="125"/>
                                          </p:stCondLst>
                                        </p:cTn>
                                        <p:tgtEl>
                                          <p:spTgt spid="7">
                                            <p:txEl>
                                              <p:pRg st="2" end="2"/>
                                            </p:txEl>
                                          </p:spTgt>
                                        </p:tgtEl>
                                        <p:attrNameLst>
                                          <p:attrName>r</p:attrName>
                                        </p:attrNameLst>
                                      </p:cBhvr>
                                    </p:animRot>
                                    <p:animRot by="-1500000">
                                      <p:cBhvr>
                                        <p:cTn id="157" dur="125" fill="hold">
                                          <p:stCondLst>
                                            <p:cond delay="250"/>
                                          </p:stCondLst>
                                        </p:cTn>
                                        <p:tgtEl>
                                          <p:spTgt spid="7">
                                            <p:txEl>
                                              <p:pRg st="2" end="2"/>
                                            </p:txEl>
                                          </p:spTgt>
                                        </p:tgtEl>
                                        <p:attrNameLst>
                                          <p:attrName>r</p:attrName>
                                        </p:attrNameLst>
                                      </p:cBhvr>
                                    </p:animRot>
                                    <p:animRot by="1500000">
                                      <p:cBhvr>
                                        <p:cTn id="158" dur="125" fill="hold">
                                          <p:stCondLst>
                                            <p:cond delay="375"/>
                                          </p:stCondLst>
                                        </p:cTn>
                                        <p:tgtEl>
                                          <p:spTgt spid="7">
                                            <p:txEl>
                                              <p:pRg st="2" end="2"/>
                                            </p:txEl>
                                          </p:spTgt>
                                        </p:tgtEl>
                                        <p:attrNameLst>
                                          <p:attrName>r</p:attrName>
                                        </p:attrNameLst>
                                      </p:cBhvr>
                                    </p:animRot>
                                  </p:childTnLst>
                                </p:cTn>
                              </p:par>
                              <p:par>
                                <p:cTn id="159" presetID="53" presetClass="entr" presetSubtype="16" fill="hold" nodeType="withEffect">
                                  <p:stCondLst>
                                    <p:cond delay="0"/>
                                  </p:stCondLst>
                                  <p:childTnLst>
                                    <p:set>
                                      <p:cBhvr>
                                        <p:cTn id="160" dur="1" fill="hold">
                                          <p:stCondLst>
                                            <p:cond delay="0"/>
                                          </p:stCondLst>
                                        </p:cTn>
                                        <p:tgtEl>
                                          <p:spTgt spid="489478"/>
                                        </p:tgtEl>
                                        <p:attrNameLst>
                                          <p:attrName>style.visibility</p:attrName>
                                        </p:attrNameLst>
                                      </p:cBhvr>
                                      <p:to>
                                        <p:strVal val="visible"/>
                                      </p:to>
                                    </p:set>
                                    <p:anim calcmode="lin" valueType="num">
                                      <p:cBhvr>
                                        <p:cTn id="161" dur="500" fill="hold"/>
                                        <p:tgtEl>
                                          <p:spTgt spid="489478"/>
                                        </p:tgtEl>
                                        <p:attrNameLst>
                                          <p:attrName>ppt_w</p:attrName>
                                        </p:attrNameLst>
                                      </p:cBhvr>
                                      <p:tavLst>
                                        <p:tav tm="0">
                                          <p:val>
                                            <p:fltVal val="0"/>
                                          </p:val>
                                        </p:tav>
                                        <p:tav tm="100000">
                                          <p:val>
                                            <p:strVal val="#ppt_w"/>
                                          </p:val>
                                        </p:tav>
                                      </p:tavLst>
                                    </p:anim>
                                    <p:anim calcmode="lin" valueType="num">
                                      <p:cBhvr>
                                        <p:cTn id="162" dur="500" fill="hold"/>
                                        <p:tgtEl>
                                          <p:spTgt spid="489478"/>
                                        </p:tgtEl>
                                        <p:attrNameLst>
                                          <p:attrName>ppt_h</p:attrName>
                                        </p:attrNameLst>
                                      </p:cBhvr>
                                      <p:tavLst>
                                        <p:tav tm="0">
                                          <p:val>
                                            <p:fltVal val="0"/>
                                          </p:val>
                                        </p:tav>
                                        <p:tav tm="100000">
                                          <p:val>
                                            <p:strVal val="#ppt_h"/>
                                          </p:val>
                                        </p:tav>
                                      </p:tavLst>
                                    </p:anim>
                                    <p:animEffect transition="in" filter="fade">
                                      <p:cBhvr>
                                        <p:cTn id="163" dur="500"/>
                                        <p:tgtEl>
                                          <p:spTgt spid="489478"/>
                                        </p:tgtEl>
                                      </p:cBhvr>
                                    </p:animEffect>
                                  </p:childTnLst>
                                </p:cTn>
                              </p:par>
                            </p:childTnLst>
                          </p:cTn>
                        </p:par>
                      </p:childTnLst>
                    </p:cTn>
                  </p:par>
                  <p:par>
                    <p:cTn id="164" fill="hold">
                      <p:stCondLst>
                        <p:cond delay="indefinite"/>
                      </p:stCondLst>
                      <p:childTnLst>
                        <p:par>
                          <p:cTn id="165" fill="hold">
                            <p:stCondLst>
                              <p:cond delay="0"/>
                            </p:stCondLst>
                            <p:childTnLst>
                              <p:par>
                                <p:cTn id="166" presetID="34" presetClass="emph" presetSubtype="0" fill="hold" nodeType="clickEffect">
                                  <p:stCondLst>
                                    <p:cond delay="0"/>
                                  </p:stCondLst>
                                  <p:iterate type="lt">
                                    <p:tmPct val="10000"/>
                                  </p:iterate>
                                  <p:childTnLst>
                                    <p:animMotion origin="layout" path="M 0.0 0.0 L 0.0 -0.07213" pathEditMode="relative" ptsTypes="">
                                      <p:cBhvr>
                                        <p:cTn id="167" dur="250" accel="50000" decel="50000" autoRev="1" fill="hold">
                                          <p:stCondLst>
                                            <p:cond delay="0"/>
                                          </p:stCondLst>
                                        </p:cTn>
                                        <p:tgtEl>
                                          <p:spTgt spid="7">
                                            <p:txEl>
                                              <p:pRg st="3" end="3"/>
                                            </p:txEl>
                                          </p:spTgt>
                                        </p:tgtEl>
                                        <p:attrNameLst>
                                          <p:attrName>ppt_x</p:attrName>
                                          <p:attrName>ppt_y</p:attrName>
                                        </p:attrNameLst>
                                      </p:cBhvr>
                                    </p:animMotion>
                                    <p:animRot by="1500000">
                                      <p:cBhvr>
                                        <p:cTn id="168" dur="125" fill="hold">
                                          <p:stCondLst>
                                            <p:cond delay="0"/>
                                          </p:stCondLst>
                                        </p:cTn>
                                        <p:tgtEl>
                                          <p:spTgt spid="7">
                                            <p:txEl>
                                              <p:pRg st="3" end="3"/>
                                            </p:txEl>
                                          </p:spTgt>
                                        </p:tgtEl>
                                        <p:attrNameLst>
                                          <p:attrName>r</p:attrName>
                                        </p:attrNameLst>
                                      </p:cBhvr>
                                    </p:animRot>
                                    <p:animRot by="-1500000">
                                      <p:cBhvr>
                                        <p:cTn id="169" dur="125" fill="hold">
                                          <p:stCondLst>
                                            <p:cond delay="125"/>
                                          </p:stCondLst>
                                        </p:cTn>
                                        <p:tgtEl>
                                          <p:spTgt spid="7">
                                            <p:txEl>
                                              <p:pRg st="3" end="3"/>
                                            </p:txEl>
                                          </p:spTgt>
                                        </p:tgtEl>
                                        <p:attrNameLst>
                                          <p:attrName>r</p:attrName>
                                        </p:attrNameLst>
                                      </p:cBhvr>
                                    </p:animRot>
                                    <p:animRot by="-1500000">
                                      <p:cBhvr>
                                        <p:cTn id="170" dur="125" fill="hold">
                                          <p:stCondLst>
                                            <p:cond delay="250"/>
                                          </p:stCondLst>
                                        </p:cTn>
                                        <p:tgtEl>
                                          <p:spTgt spid="7">
                                            <p:txEl>
                                              <p:pRg st="3" end="3"/>
                                            </p:txEl>
                                          </p:spTgt>
                                        </p:tgtEl>
                                        <p:attrNameLst>
                                          <p:attrName>r</p:attrName>
                                        </p:attrNameLst>
                                      </p:cBhvr>
                                    </p:animRot>
                                    <p:animRot by="1500000">
                                      <p:cBhvr>
                                        <p:cTn id="171" dur="125" fill="hold">
                                          <p:stCondLst>
                                            <p:cond delay="375"/>
                                          </p:stCondLst>
                                        </p:cTn>
                                        <p:tgtEl>
                                          <p:spTgt spid="7">
                                            <p:txEl>
                                              <p:pRg st="3" end="3"/>
                                            </p:txEl>
                                          </p:spTgt>
                                        </p:tgtEl>
                                        <p:attrNameLst>
                                          <p:attrName>r</p:attrName>
                                        </p:attrNameLst>
                                      </p:cBhvr>
                                    </p:animRot>
                                  </p:childTnLst>
                                </p:cTn>
                              </p:par>
                              <p:par>
                                <p:cTn id="172" presetID="53" presetClass="entr" presetSubtype="16" fill="hold" nodeType="withEffect">
                                  <p:stCondLst>
                                    <p:cond delay="0"/>
                                  </p:stCondLst>
                                  <p:childTnLst>
                                    <p:set>
                                      <p:cBhvr>
                                        <p:cTn id="173" dur="1" fill="hold">
                                          <p:stCondLst>
                                            <p:cond delay="0"/>
                                          </p:stCondLst>
                                        </p:cTn>
                                        <p:tgtEl>
                                          <p:spTgt spid="489476"/>
                                        </p:tgtEl>
                                        <p:attrNameLst>
                                          <p:attrName>style.visibility</p:attrName>
                                        </p:attrNameLst>
                                      </p:cBhvr>
                                      <p:to>
                                        <p:strVal val="visible"/>
                                      </p:to>
                                    </p:set>
                                    <p:anim calcmode="lin" valueType="num">
                                      <p:cBhvr>
                                        <p:cTn id="174" dur="500" fill="hold"/>
                                        <p:tgtEl>
                                          <p:spTgt spid="489476"/>
                                        </p:tgtEl>
                                        <p:attrNameLst>
                                          <p:attrName>ppt_w</p:attrName>
                                        </p:attrNameLst>
                                      </p:cBhvr>
                                      <p:tavLst>
                                        <p:tav tm="0">
                                          <p:val>
                                            <p:fltVal val="0"/>
                                          </p:val>
                                        </p:tav>
                                        <p:tav tm="100000">
                                          <p:val>
                                            <p:strVal val="#ppt_w"/>
                                          </p:val>
                                        </p:tav>
                                      </p:tavLst>
                                    </p:anim>
                                    <p:anim calcmode="lin" valueType="num">
                                      <p:cBhvr>
                                        <p:cTn id="175" dur="500" fill="hold"/>
                                        <p:tgtEl>
                                          <p:spTgt spid="489476"/>
                                        </p:tgtEl>
                                        <p:attrNameLst>
                                          <p:attrName>ppt_h</p:attrName>
                                        </p:attrNameLst>
                                      </p:cBhvr>
                                      <p:tavLst>
                                        <p:tav tm="0">
                                          <p:val>
                                            <p:fltVal val="0"/>
                                          </p:val>
                                        </p:tav>
                                        <p:tav tm="100000">
                                          <p:val>
                                            <p:strVal val="#ppt_h"/>
                                          </p:val>
                                        </p:tav>
                                      </p:tavLst>
                                    </p:anim>
                                    <p:animEffect transition="in" filter="fade">
                                      <p:cBhvr>
                                        <p:cTn id="176" dur="500"/>
                                        <p:tgtEl>
                                          <p:spTgt spid="489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89474" grpId="0" build="p"/>
      <p:bldP spid="489474" grpI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ítulo 1"/>
          <p:cNvPicPr>
            <a:picLocks noGrp="1" noChangeArrowheads="1"/>
          </p:cNvPicPr>
          <p:nvPr>
            <p:ph type="title"/>
          </p:nvPr>
        </p:nvPicPr>
        <p:blipFill>
          <a:blip r:embed="rId3"/>
          <a:srcRect/>
          <a:stretch>
            <a:fillRect/>
          </a:stretch>
        </p:blipFill>
        <p:spPr>
          <a:xfrm>
            <a:off x="450850" y="73025"/>
            <a:ext cx="8242300" cy="1384300"/>
          </a:xfrm>
        </p:spPr>
      </p:pic>
      <p:sp>
        <p:nvSpPr>
          <p:cNvPr id="490498" name="Marcador de contenido 2"/>
          <p:cNvSpPr>
            <a:spLocks noGrp="1"/>
          </p:cNvSpPr>
          <p:nvPr>
            <p:ph idx="1"/>
          </p:nvPr>
        </p:nvSpPr>
        <p:spPr>
          <a:xfrm>
            <a:off x="457200" y="1524000"/>
            <a:ext cx="8229600" cy="4038600"/>
          </a:xfrm>
        </p:spPr>
        <p:txBody>
          <a:bodyPr/>
          <a:lstStyle/>
          <a:p>
            <a:pPr>
              <a:buFontTx/>
              <a:buNone/>
            </a:pPr>
            <a:r>
              <a:rPr lang="es-ES_tradnl" dirty="0" smtClean="0">
                <a:solidFill>
                  <a:srgbClr val="FF0000"/>
                </a:solidFill>
                <a:ea typeface="ＭＳ Ｐゴシック" pitchFamily="34" charset="-128"/>
              </a:rPr>
              <a:t>   Impuestos </a:t>
            </a:r>
            <a:r>
              <a:rPr lang="es-ES_tradnl" dirty="0" smtClean="0">
                <a:solidFill>
                  <a:srgbClr val="0000FF"/>
                </a:solidFill>
                <a:ea typeface="ＭＳ Ｐゴシック" pitchFamily="34" charset="-128"/>
              </a:rPr>
              <a:t>que el gobierno de un país cobra por la </a:t>
            </a:r>
            <a:r>
              <a:rPr lang="es-ES_tradnl" dirty="0" smtClean="0">
                <a:solidFill>
                  <a:srgbClr val="FF0000"/>
                </a:solidFill>
                <a:ea typeface="ＭＳ Ｐゴシック" pitchFamily="34" charset="-128"/>
              </a:rPr>
              <a:t>importación de bienes.</a:t>
            </a:r>
          </a:p>
          <a:p>
            <a:pPr>
              <a:buFontTx/>
              <a:buNone/>
            </a:pPr>
            <a:r>
              <a:rPr lang="es-ES_tradnl" dirty="0" smtClean="0">
                <a:solidFill>
                  <a:srgbClr val="0000FF"/>
                </a:solidFill>
                <a:ea typeface="ＭＳ Ｐゴシック" pitchFamily="34" charset="-128"/>
              </a:rPr>
              <a:t>   Su naturaleza es muy variada, </a:t>
            </a:r>
            <a:r>
              <a:rPr lang="es-ES_tradnl" dirty="0" smtClean="0">
                <a:solidFill>
                  <a:srgbClr val="FF0000"/>
                </a:solidFill>
                <a:ea typeface="ＭＳ Ｐゴシック" pitchFamily="34" charset="-128"/>
              </a:rPr>
              <a:t>estableciéndose cada impuesto por rubro y de acuerdo con las estrategias comerciales que cada país </a:t>
            </a:r>
            <a:r>
              <a:rPr lang="es-ES_tradnl" dirty="0" smtClean="0">
                <a:solidFill>
                  <a:srgbClr val="0000FF"/>
                </a:solidFill>
                <a:ea typeface="ＭＳ Ｐゴシック" pitchFamily="34" charset="-128"/>
              </a:rPr>
              <a:t>busque satisfacer. </a:t>
            </a:r>
          </a:p>
          <a:p>
            <a:pPr>
              <a:buFontTx/>
              <a:buNone/>
            </a:pPr>
            <a:endParaRPr lang="es-ES_tradnl" sz="2400" dirty="0" smtClean="0">
              <a:ea typeface="ＭＳ Ｐゴシック" pitchFamily="34" charset="-128"/>
            </a:endParaRPr>
          </a:p>
          <a:p>
            <a:endParaRPr lang="es-MX" dirty="0" smtClean="0">
              <a:ea typeface="ＭＳ Ｐゴシック" pitchFamily="34" charset="-128"/>
            </a:endParaRPr>
          </a:p>
        </p:txBody>
      </p:sp>
      <p:pic>
        <p:nvPicPr>
          <p:cNvPr id="490499" name="Imagen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223416">
            <a:off x="1806902" y="1547621"/>
            <a:ext cx="6110288" cy="46750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0499"/>
                                        </p:tgtEl>
                                        <p:attrNameLst>
                                          <p:attrName>style.visibility</p:attrName>
                                        </p:attrNameLst>
                                      </p:cBhvr>
                                      <p:to>
                                        <p:strVal val="visible"/>
                                      </p:to>
                                    </p:set>
                                    <p:animEffect transition="in" filter="fade">
                                      <p:cBhvr>
                                        <p:cTn id="7" dur="1000"/>
                                        <p:tgtEl>
                                          <p:spTgt spid="490499"/>
                                        </p:tgtEl>
                                      </p:cBhvr>
                                    </p:animEffect>
                                    <p:anim calcmode="lin" valueType="num">
                                      <p:cBhvr>
                                        <p:cTn id="8" dur="1000" fill="hold"/>
                                        <p:tgtEl>
                                          <p:spTgt spid="490499"/>
                                        </p:tgtEl>
                                        <p:attrNameLst>
                                          <p:attrName>ppt_x</p:attrName>
                                        </p:attrNameLst>
                                      </p:cBhvr>
                                      <p:tavLst>
                                        <p:tav tm="0">
                                          <p:val>
                                            <p:strVal val="#ppt_x"/>
                                          </p:val>
                                        </p:tav>
                                        <p:tav tm="100000">
                                          <p:val>
                                            <p:strVal val="#ppt_x"/>
                                          </p:val>
                                        </p:tav>
                                      </p:tavLst>
                                    </p:anim>
                                    <p:anim calcmode="lin" valueType="num">
                                      <p:cBhvr>
                                        <p:cTn id="9" dur="1000" fill="hold"/>
                                        <p:tgtEl>
                                          <p:spTgt spid="49049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xit" presetSubtype="0" fill="hold" nodeType="clickEffect">
                                  <p:stCondLst>
                                    <p:cond delay="0"/>
                                  </p:stCondLst>
                                  <p:childTnLst>
                                    <p:anim calcmode="lin" valueType="num">
                                      <p:cBhvr>
                                        <p:cTn id="18" dur="1000"/>
                                        <p:tgtEl>
                                          <p:spTgt spid="490499"/>
                                        </p:tgtEl>
                                        <p:attrNameLst>
                                          <p:attrName>ppt_w</p:attrName>
                                        </p:attrNameLst>
                                      </p:cBhvr>
                                      <p:tavLst>
                                        <p:tav tm="0">
                                          <p:val>
                                            <p:strVal val="ppt_w"/>
                                          </p:val>
                                        </p:tav>
                                        <p:tav tm="100000">
                                          <p:val>
                                            <p:fltVal val="0"/>
                                          </p:val>
                                        </p:tav>
                                      </p:tavLst>
                                    </p:anim>
                                    <p:anim calcmode="lin" valueType="num">
                                      <p:cBhvr>
                                        <p:cTn id="19" dur="1000"/>
                                        <p:tgtEl>
                                          <p:spTgt spid="490499"/>
                                        </p:tgtEl>
                                        <p:attrNameLst>
                                          <p:attrName>ppt_h</p:attrName>
                                        </p:attrNameLst>
                                      </p:cBhvr>
                                      <p:tavLst>
                                        <p:tav tm="0">
                                          <p:val>
                                            <p:strVal val="ppt_h"/>
                                          </p:val>
                                        </p:tav>
                                        <p:tav tm="100000">
                                          <p:val>
                                            <p:fltVal val="0"/>
                                          </p:val>
                                        </p:tav>
                                      </p:tavLst>
                                    </p:anim>
                                    <p:anim calcmode="lin" valueType="num">
                                      <p:cBhvr>
                                        <p:cTn id="20" dur="1000"/>
                                        <p:tgtEl>
                                          <p:spTgt spid="49049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1" dur="1000"/>
                                        <p:tgtEl>
                                          <p:spTgt spid="49049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2" dur="1" fill="hold">
                                          <p:stCondLst>
                                            <p:cond delay="999"/>
                                          </p:stCondLst>
                                        </p:cTn>
                                        <p:tgtEl>
                                          <p:spTgt spid="490499"/>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490498">
                                            <p:txEl>
                                              <p:pRg st="0" end="0"/>
                                            </p:txEl>
                                          </p:spTgt>
                                        </p:tgtEl>
                                        <p:attrNameLst>
                                          <p:attrName>style.visibility</p:attrName>
                                        </p:attrNameLst>
                                      </p:cBhvr>
                                      <p:to>
                                        <p:strVal val="visible"/>
                                      </p:to>
                                    </p:set>
                                    <p:animEffect transition="in" filter="fade">
                                      <p:cBhvr>
                                        <p:cTn id="25" dur="1000"/>
                                        <p:tgtEl>
                                          <p:spTgt spid="490498">
                                            <p:txEl>
                                              <p:pRg st="0" end="0"/>
                                            </p:txEl>
                                          </p:spTgt>
                                        </p:tgtEl>
                                      </p:cBhvr>
                                    </p:animEffect>
                                    <p:anim calcmode="lin" valueType="num">
                                      <p:cBhvr>
                                        <p:cTn id="26" dur="1000" fill="hold"/>
                                        <p:tgtEl>
                                          <p:spTgt spid="490498">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490498">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90498">
                                            <p:txEl>
                                              <p:pRg st="1" end="1"/>
                                            </p:txEl>
                                          </p:spTgt>
                                        </p:tgtEl>
                                        <p:attrNameLst>
                                          <p:attrName>style.visibility</p:attrName>
                                        </p:attrNameLst>
                                      </p:cBhvr>
                                      <p:to>
                                        <p:strVal val="visible"/>
                                      </p:to>
                                    </p:set>
                                    <p:animEffect transition="in" filter="fade">
                                      <p:cBhvr>
                                        <p:cTn id="30" dur="1000"/>
                                        <p:tgtEl>
                                          <p:spTgt spid="490498">
                                            <p:txEl>
                                              <p:pRg st="1" end="1"/>
                                            </p:txEl>
                                          </p:spTgt>
                                        </p:tgtEl>
                                      </p:cBhvr>
                                    </p:animEffect>
                                    <p:anim calcmode="lin" valueType="num">
                                      <p:cBhvr>
                                        <p:cTn id="31" dur="1000" fill="hold"/>
                                        <p:tgtEl>
                                          <p:spTgt spid="490498">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49049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498"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ítulo 1"/>
          <p:cNvPicPr>
            <a:picLocks noGrp="1" noChangeArrowheads="1"/>
          </p:cNvPicPr>
          <p:nvPr>
            <p:ph type="title"/>
          </p:nvPr>
        </p:nvPicPr>
        <p:blipFill>
          <a:blip r:embed="rId3"/>
          <a:srcRect/>
          <a:stretch>
            <a:fillRect/>
          </a:stretch>
        </p:blipFill>
        <p:spPr>
          <a:xfrm>
            <a:off x="195263" y="73025"/>
            <a:ext cx="8497887" cy="1384300"/>
          </a:xfrm>
        </p:spPr>
      </p:pic>
      <p:sp>
        <p:nvSpPr>
          <p:cNvPr id="491522" name="Marcador de contenido 2"/>
          <p:cNvSpPr>
            <a:spLocks noGrp="1"/>
          </p:cNvSpPr>
          <p:nvPr>
            <p:ph idx="1"/>
          </p:nvPr>
        </p:nvSpPr>
        <p:spPr>
          <a:xfrm>
            <a:off x="0" y="1524000"/>
            <a:ext cx="9144000" cy="4267200"/>
          </a:xfrm>
        </p:spPr>
        <p:txBody>
          <a:bodyPr/>
          <a:lstStyle/>
          <a:p>
            <a:pPr>
              <a:buFontTx/>
              <a:buNone/>
            </a:pPr>
            <a:r>
              <a:rPr lang="es-ES_tradnl" sz="3400" dirty="0" smtClean="0">
                <a:solidFill>
                  <a:srgbClr val="0000FF"/>
                </a:solidFill>
                <a:ea typeface="ＭＳ Ｐゴシック" pitchFamily="34" charset="-128"/>
              </a:rPr>
              <a:t>   Son volúmenes o cantidades de importación que </a:t>
            </a:r>
            <a:r>
              <a:rPr lang="es-ES_tradnl" sz="3400" dirty="0" smtClean="0">
                <a:solidFill>
                  <a:srgbClr val="FF0000"/>
                </a:solidFill>
                <a:ea typeface="ＭＳ Ｐゴシック" pitchFamily="34" charset="-128"/>
              </a:rPr>
              <a:t>fijan un límite a las mercancías importadas</a:t>
            </a:r>
            <a:r>
              <a:rPr lang="es-ES_tradnl" sz="3400" dirty="0" smtClean="0">
                <a:solidFill>
                  <a:srgbClr val="800000"/>
                </a:solidFill>
                <a:ea typeface="ＭＳ Ｐゴシック" pitchFamily="34" charset="-128"/>
              </a:rPr>
              <a:t>.</a:t>
            </a:r>
          </a:p>
          <a:p>
            <a:pPr>
              <a:buFontTx/>
              <a:buNone/>
            </a:pPr>
            <a:r>
              <a:rPr lang="es-ES_tradnl" sz="3400" dirty="0" smtClean="0">
                <a:solidFill>
                  <a:srgbClr val="FF0000"/>
                </a:solidFill>
                <a:ea typeface="ＭＳ Ｐゴシック" pitchFamily="34" charset="-128"/>
              </a:rPr>
              <a:t>   Dichas cuotas pueden </a:t>
            </a:r>
            <a:r>
              <a:rPr lang="es-ES_tradnl" sz="3400" dirty="0" smtClean="0">
                <a:solidFill>
                  <a:srgbClr val="0000FF"/>
                </a:solidFill>
                <a:ea typeface="ＭＳ Ｐゴシック" pitchFamily="34" charset="-128"/>
              </a:rPr>
              <a:t>ser voluntarias u obligatorias</a:t>
            </a:r>
            <a:r>
              <a:rPr lang="es-ES_tradnl" sz="3400" dirty="0" smtClean="0">
                <a:solidFill>
                  <a:srgbClr val="800000"/>
                </a:solidFill>
                <a:ea typeface="ＭＳ Ｐゴシック" pitchFamily="34" charset="-128"/>
              </a:rPr>
              <a:t> </a:t>
            </a:r>
            <a:r>
              <a:rPr lang="es-ES_tradnl" sz="3400" dirty="0" smtClean="0">
                <a:solidFill>
                  <a:srgbClr val="FF0000"/>
                </a:solidFill>
                <a:ea typeface="ＭＳ Ｐゴシック" pitchFamily="34" charset="-128"/>
              </a:rPr>
              <a:t>y se </a:t>
            </a:r>
            <a:r>
              <a:rPr lang="es-ES_tradnl" sz="3400" dirty="0" smtClean="0">
                <a:solidFill>
                  <a:srgbClr val="0000FF"/>
                </a:solidFill>
                <a:ea typeface="ＭＳ Ｐゴシック" pitchFamily="34" charset="-128"/>
              </a:rPr>
              <a:t>negocian directamente </a:t>
            </a:r>
            <a:r>
              <a:rPr lang="es-ES_tradnl" sz="3400" dirty="0" smtClean="0">
                <a:solidFill>
                  <a:srgbClr val="FF0000"/>
                </a:solidFill>
                <a:ea typeface="ＭＳ Ｐゴシック" pitchFamily="34" charset="-128"/>
              </a:rPr>
              <a:t>entre los gobiernos de los países involucrados.</a:t>
            </a:r>
          </a:p>
          <a:p>
            <a:pPr>
              <a:buFontTx/>
              <a:buNone/>
            </a:pPr>
            <a:endParaRPr lang="es-MX" dirty="0" smtClean="0">
              <a:ea typeface="ＭＳ Ｐゴシック" pitchFamily="34" charset="-128"/>
            </a:endParaRPr>
          </a:p>
        </p:txBody>
      </p:sp>
      <p:pic>
        <p:nvPicPr>
          <p:cNvPr id="491523" name="Imagen 4"/>
          <p:cNvPicPr>
            <a:picLocks noChangeAspect="1"/>
          </p:cNvPicPr>
          <p:nvPr/>
        </p:nvPicPr>
        <p:blipFill>
          <a:blip r:embed="rId4"/>
          <a:srcRect/>
          <a:stretch>
            <a:fillRect/>
          </a:stretch>
        </p:blipFill>
        <p:spPr bwMode="auto">
          <a:xfrm>
            <a:off x="539552" y="1412776"/>
            <a:ext cx="4521200" cy="2578100"/>
          </a:xfrm>
          <a:prstGeom prst="rect">
            <a:avLst/>
          </a:prstGeom>
          <a:noFill/>
          <a:ln w="9525">
            <a:noFill/>
            <a:miter lim="800000"/>
            <a:headEnd/>
            <a:tailEnd/>
          </a:ln>
        </p:spPr>
      </p:pic>
      <p:pic>
        <p:nvPicPr>
          <p:cNvPr id="491524" name="Imagen 5"/>
          <p:cNvPicPr>
            <a:picLocks noChangeAspect="1"/>
          </p:cNvPicPr>
          <p:nvPr/>
        </p:nvPicPr>
        <p:blipFill>
          <a:blip r:embed="rId5"/>
          <a:srcRect/>
          <a:stretch>
            <a:fillRect/>
          </a:stretch>
        </p:blipFill>
        <p:spPr bwMode="auto">
          <a:xfrm>
            <a:off x="3131840" y="2996952"/>
            <a:ext cx="5321300" cy="2514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491523"/>
                                        </p:tgtEl>
                                        <p:attrNameLst>
                                          <p:attrName>style.visibility</p:attrName>
                                        </p:attrNameLst>
                                      </p:cBhvr>
                                      <p:to>
                                        <p:strVal val="visible"/>
                                      </p:to>
                                    </p:set>
                                    <p:anim calcmode="lin" valueType="num">
                                      <p:cBhvr>
                                        <p:cTn id="16" dur="1000" fill="hold"/>
                                        <p:tgtEl>
                                          <p:spTgt spid="491523"/>
                                        </p:tgtEl>
                                        <p:attrNameLst>
                                          <p:attrName>ppt_w</p:attrName>
                                        </p:attrNameLst>
                                      </p:cBhvr>
                                      <p:tavLst>
                                        <p:tav tm="0">
                                          <p:val>
                                            <p:fltVal val="0"/>
                                          </p:val>
                                        </p:tav>
                                        <p:tav tm="100000">
                                          <p:val>
                                            <p:strVal val="#ppt_w"/>
                                          </p:val>
                                        </p:tav>
                                      </p:tavLst>
                                    </p:anim>
                                    <p:anim calcmode="lin" valueType="num">
                                      <p:cBhvr>
                                        <p:cTn id="17" dur="1000" fill="hold"/>
                                        <p:tgtEl>
                                          <p:spTgt spid="491523"/>
                                        </p:tgtEl>
                                        <p:attrNameLst>
                                          <p:attrName>ppt_h</p:attrName>
                                        </p:attrNameLst>
                                      </p:cBhvr>
                                      <p:tavLst>
                                        <p:tav tm="0">
                                          <p:val>
                                            <p:fltVal val="0"/>
                                          </p:val>
                                        </p:tav>
                                        <p:tav tm="100000">
                                          <p:val>
                                            <p:strVal val="#ppt_h"/>
                                          </p:val>
                                        </p:tav>
                                      </p:tavLst>
                                    </p:anim>
                                    <p:anim calcmode="lin" valueType="num">
                                      <p:cBhvr>
                                        <p:cTn id="18" dur="1000" fill="hold"/>
                                        <p:tgtEl>
                                          <p:spTgt spid="491523"/>
                                        </p:tgtEl>
                                        <p:attrNameLst>
                                          <p:attrName>style.rotation</p:attrName>
                                        </p:attrNameLst>
                                      </p:cBhvr>
                                      <p:tavLst>
                                        <p:tav tm="0">
                                          <p:val>
                                            <p:fltVal val="90"/>
                                          </p:val>
                                        </p:tav>
                                        <p:tav tm="100000">
                                          <p:val>
                                            <p:fltVal val="0"/>
                                          </p:val>
                                        </p:tav>
                                      </p:tavLst>
                                    </p:anim>
                                    <p:animEffect transition="in" filter="fade">
                                      <p:cBhvr>
                                        <p:cTn id="19" dur="1000"/>
                                        <p:tgtEl>
                                          <p:spTgt spid="491523"/>
                                        </p:tgtEl>
                                      </p:cBhvr>
                                    </p:animEffect>
                                  </p:childTnLst>
                                </p:cTn>
                              </p:par>
                              <p:par>
                                <p:cTn id="20" presetID="31" presetClass="entr" presetSubtype="0" fill="hold" nodeType="withEffect">
                                  <p:stCondLst>
                                    <p:cond delay="0"/>
                                  </p:stCondLst>
                                  <p:childTnLst>
                                    <p:set>
                                      <p:cBhvr>
                                        <p:cTn id="21" dur="1" fill="hold">
                                          <p:stCondLst>
                                            <p:cond delay="0"/>
                                          </p:stCondLst>
                                        </p:cTn>
                                        <p:tgtEl>
                                          <p:spTgt spid="491524"/>
                                        </p:tgtEl>
                                        <p:attrNameLst>
                                          <p:attrName>style.visibility</p:attrName>
                                        </p:attrNameLst>
                                      </p:cBhvr>
                                      <p:to>
                                        <p:strVal val="visible"/>
                                      </p:to>
                                    </p:set>
                                    <p:anim calcmode="lin" valueType="num">
                                      <p:cBhvr>
                                        <p:cTn id="22" dur="1000" fill="hold"/>
                                        <p:tgtEl>
                                          <p:spTgt spid="491524"/>
                                        </p:tgtEl>
                                        <p:attrNameLst>
                                          <p:attrName>ppt_w</p:attrName>
                                        </p:attrNameLst>
                                      </p:cBhvr>
                                      <p:tavLst>
                                        <p:tav tm="0">
                                          <p:val>
                                            <p:fltVal val="0"/>
                                          </p:val>
                                        </p:tav>
                                        <p:tav tm="100000">
                                          <p:val>
                                            <p:strVal val="#ppt_w"/>
                                          </p:val>
                                        </p:tav>
                                      </p:tavLst>
                                    </p:anim>
                                    <p:anim calcmode="lin" valueType="num">
                                      <p:cBhvr>
                                        <p:cTn id="23" dur="1000" fill="hold"/>
                                        <p:tgtEl>
                                          <p:spTgt spid="491524"/>
                                        </p:tgtEl>
                                        <p:attrNameLst>
                                          <p:attrName>ppt_h</p:attrName>
                                        </p:attrNameLst>
                                      </p:cBhvr>
                                      <p:tavLst>
                                        <p:tav tm="0">
                                          <p:val>
                                            <p:fltVal val="0"/>
                                          </p:val>
                                        </p:tav>
                                        <p:tav tm="100000">
                                          <p:val>
                                            <p:strVal val="#ppt_h"/>
                                          </p:val>
                                        </p:tav>
                                      </p:tavLst>
                                    </p:anim>
                                    <p:anim calcmode="lin" valueType="num">
                                      <p:cBhvr>
                                        <p:cTn id="24" dur="1000" fill="hold"/>
                                        <p:tgtEl>
                                          <p:spTgt spid="491524"/>
                                        </p:tgtEl>
                                        <p:attrNameLst>
                                          <p:attrName>style.rotation</p:attrName>
                                        </p:attrNameLst>
                                      </p:cBhvr>
                                      <p:tavLst>
                                        <p:tav tm="0">
                                          <p:val>
                                            <p:fltVal val="90"/>
                                          </p:val>
                                        </p:tav>
                                        <p:tav tm="100000">
                                          <p:val>
                                            <p:fltVal val="0"/>
                                          </p:val>
                                        </p:tav>
                                      </p:tavLst>
                                    </p:anim>
                                    <p:animEffect transition="in" filter="fade">
                                      <p:cBhvr>
                                        <p:cTn id="25" dur="1000"/>
                                        <p:tgtEl>
                                          <p:spTgt spid="491524"/>
                                        </p:tgtEl>
                                      </p:cBhvr>
                                    </p:animEffect>
                                  </p:childTnLst>
                                </p:cTn>
                              </p:par>
                            </p:childTnLst>
                          </p:cTn>
                        </p:par>
                      </p:childTnLst>
                    </p:cTn>
                  </p:par>
                  <p:par>
                    <p:cTn id="26" fill="hold">
                      <p:stCondLst>
                        <p:cond delay="indefinite"/>
                      </p:stCondLst>
                      <p:childTnLst>
                        <p:par>
                          <p:cTn id="27" fill="hold">
                            <p:stCondLst>
                              <p:cond delay="0"/>
                            </p:stCondLst>
                            <p:childTnLst>
                              <p:par>
                                <p:cTn id="28" presetID="35" presetClass="exit" presetSubtype="0" fill="hold" nodeType="clickEffect">
                                  <p:stCondLst>
                                    <p:cond delay="0"/>
                                  </p:stCondLst>
                                  <p:childTnLst>
                                    <p:animEffect transition="out" filter="fade">
                                      <p:cBhvr>
                                        <p:cTn id="29" dur="2000"/>
                                        <p:tgtEl>
                                          <p:spTgt spid="491523"/>
                                        </p:tgtEl>
                                      </p:cBhvr>
                                    </p:animEffect>
                                    <p:anim calcmode="lin" valueType="num">
                                      <p:cBhvr>
                                        <p:cTn id="30" dur="2000"/>
                                        <p:tgtEl>
                                          <p:spTgt spid="491523"/>
                                        </p:tgtEl>
                                        <p:attrNameLst>
                                          <p:attrName>style.rotation</p:attrName>
                                        </p:attrNameLst>
                                      </p:cBhvr>
                                      <p:tavLst>
                                        <p:tav tm="0">
                                          <p:val>
                                            <p:fltVal val="0"/>
                                          </p:val>
                                        </p:tav>
                                        <p:tav tm="100000">
                                          <p:val>
                                            <p:fltVal val="720"/>
                                          </p:val>
                                        </p:tav>
                                      </p:tavLst>
                                    </p:anim>
                                    <p:anim calcmode="lin" valueType="num">
                                      <p:cBhvr>
                                        <p:cTn id="31" dur="2000"/>
                                        <p:tgtEl>
                                          <p:spTgt spid="491523"/>
                                        </p:tgtEl>
                                        <p:attrNameLst>
                                          <p:attrName>ppt_h</p:attrName>
                                        </p:attrNameLst>
                                      </p:cBhvr>
                                      <p:tavLst>
                                        <p:tav tm="0">
                                          <p:val>
                                            <p:strVal val="ppt_h"/>
                                          </p:val>
                                        </p:tav>
                                        <p:tav tm="100000">
                                          <p:val>
                                            <p:fltVal val="0"/>
                                          </p:val>
                                        </p:tav>
                                      </p:tavLst>
                                    </p:anim>
                                    <p:anim calcmode="lin" valueType="num">
                                      <p:cBhvr>
                                        <p:cTn id="32" dur="2000"/>
                                        <p:tgtEl>
                                          <p:spTgt spid="491523"/>
                                        </p:tgtEl>
                                        <p:attrNameLst>
                                          <p:attrName>ppt_w</p:attrName>
                                        </p:attrNameLst>
                                      </p:cBhvr>
                                      <p:tavLst>
                                        <p:tav tm="0">
                                          <p:val>
                                            <p:strVal val="ppt_w"/>
                                          </p:val>
                                        </p:tav>
                                        <p:tav tm="100000">
                                          <p:val>
                                            <p:fltVal val="0"/>
                                          </p:val>
                                        </p:tav>
                                      </p:tavLst>
                                    </p:anim>
                                    <p:set>
                                      <p:cBhvr>
                                        <p:cTn id="33" dur="1" fill="hold">
                                          <p:stCondLst>
                                            <p:cond delay="1999"/>
                                          </p:stCondLst>
                                        </p:cTn>
                                        <p:tgtEl>
                                          <p:spTgt spid="491523"/>
                                        </p:tgtEl>
                                        <p:attrNameLst>
                                          <p:attrName>style.visibility</p:attrName>
                                        </p:attrNameLst>
                                      </p:cBhvr>
                                      <p:to>
                                        <p:strVal val="hidden"/>
                                      </p:to>
                                    </p:set>
                                  </p:childTnLst>
                                </p:cTn>
                              </p:par>
                              <p:par>
                                <p:cTn id="34" presetID="35" presetClass="exit" presetSubtype="0" fill="hold" nodeType="withEffect">
                                  <p:stCondLst>
                                    <p:cond delay="0"/>
                                  </p:stCondLst>
                                  <p:childTnLst>
                                    <p:animEffect transition="out" filter="fade">
                                      <p:cBhvr>
                                        <p:cTn id="35" dur="2000"/>
                                        <p:tgtEl>
                                          <p:spTgt spid="491524"/>
                                        </p:tgtEl>
                                      </p:cBhvr>
                                    </p:animEffect>
                                    <p:anim calcmode="lin" valueType="num">
                                      <p:cBhvr>
                                        <p:cTn id="36" dur="2000"/>
                                        <p:tgtEl>
                                          <p:spTgt spid="491524"/>
                                        </p:tgtEl>
                                        <p:attrNameLst>
                                          <p:attrName>style.rotation</p:attrName>
                                        </p:attrNameLst>
                                      </p:cBhvr>
                                      <p:tavLst>
                                        <p:tav tm="0">
                                          <p:val>
                                            <p:fltVal val="0"/>
                                          </p:val>
                                        </p:tav>
                                        <p:tav tm="100000">
                                          <p:val>
                                            <p:fltVal val="720"/>
                                          </p:val>
                                        </p:tav>
                                      </p:tavLst>
                                    </p:anim>
                                    <p:anim calcmode="lin" valueType="num">
                                      <p:cBhvr>
                                        <p:cTn id="37" dur="2000"/>
                                        <p:tgtEl>
                                          <p:spTgt spid="491524"/>
                                        </p:tgtEl>
                                        <p:attrNameLst>
                                          <p:attrName>ppt_h</p:attrName>
                                        </p:attrNameLst>
                                      </p:cBhvr>
                                      <p:tavLst>
                                        <p:tav tm="0">
                                          <p:val>
                                            <p:strVal val="ppt_h"/>
                                          </p:val>
                                        </p:tav>
                                        <p:tav tm="100000">
                                          <p:val>
                                            <p:fltVal val="0"/>
                                          </p:val>
                                        </p:tav>
                                      </p:tavLst>
                                    </p:anim>
                                    <p:anim calcmode="lin" valueType="num">
                                      <p:cBhvr>
                                        <p:cTn id="38" dur="2000"/>
                                        <p:tgtEl>
                                          <p:spTgt spid="491524"/>
                                        </p:tgtEl>
                                        <p:attrNameLst>
                                          <p:attrName>ppt_w</p:attrName>
                                        </p:attrNameLst>
                                      </p:cBhvr>
                                      <p:tavLst>
                                        <p:tav tm="0">
                                          <p:val>
                                            <p:strVal val="ppt_w"/>
                                          </p:val>
                                        </p:tav>
                                        <p:tav tm="100000">
                                          <p:val>
                                            <p:fltVal val="0"/>
                                          </p:val>
                                        </p:tav>
                                      </p:tavLst>
                                    </p:anim>
                                    <p:set>
                                      <p:cBhvr>
                                        <p:cTn id="39" dur="1" fill="hold">
                                          <p:stCondLst>
                                            <p:cond delay="1999"/>
                                          </p:stCondLst>
                                        </p:cTn>
                                        <p:tgtEl>
                                          <p:spTgt spid="491524"/>
                                        </p:tgtEl>
                                        <p:attrNameLst>
                                          <p:attrName>style.visibility</p:attrName>
                                        </p:attrNameLst>
                                      </p:cBhvr>
                                      <p:to>
                                        <p:strVal val="hidden"/>
                                      </p:to>
                                    </p:set>
                                  </p:childTnLst>
                                </p:cTn>
                              </p:par>
                              <p:par>
                                <p:cTn id="40" presetID="53" presetClass="entr" presetSubtype="16" fill="hold" grpId="0" nodeType="withEffect">
                                  <p:stCondLst>
                                    <p:cond delay="0"/>
                                  </p:stCondLst>
                                  <p:childTnLst>
                                    <p:set>
                                      <p:cBhvr>
                                        <p:cTn id="41" dur="1" fill="hold">
                                          <p:stCondLst>
                                            <p:cond delay="0"/>
                                          </p:stCondLst>
                                        </p:cTn>
                                        <p:tgtEl>
                                          <p:spTgt spid="491522">
                                            <p:txEl>
                                              <p:pRg st="0" end="0"/>
                                            </p:txEl>
                                          </p:spTgt>
                                        </p:tgtEl>
                                        <p:attrNameLst>
                                          <p:attrName>style.visibility</p:attrName>
                                        </p:attrNameLst>
                                      </p:cBhvr>
                                      <p:to>
                                        <p:strVal val="visible"/>
                                      </p:to>
                                    </p:set>
                                    <p:anim calcmode="lin" valueType="num">
                                      <p:cBhvr>
                                        <p:cTn id="42" dur="500" fill="hold"/>
                                        <p:tgtEl>
                                          <p:spTgt spid="491522">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491522">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49152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91522">
                                            <p:txEl>
                                              <p:pRg st="1" end="1"/>
                                            </p:txEl>
                                          </p:spTgt>
                                        </p:tgtEl>
                                        <p:attrNameLst>
                                          <p:attrName>style.visibility</p:attrName>
                                        </p:attrNameLst>
                                      </p:cBhvr>
                                      <p:to>
                                        <p:strVal val="visible"/>
                                      </p:to>
                                    </p:set>
                                    <p:anim calcmode="lin" valueType="num">
                                      <p:cBhvr>
                                        <p:cTn id="49" dur="500" fill="hold"/>
                                        <p:tgtEl>
                                          <p:spTgt spid="491522">
                                            <p:txEl>
                                              <p:pRg st="1" end="1"/>
                                            </p:txEl>
                                          </p:spTgt>
                                        </p:tgtEl>
                                        <p:attrNameLst>
                                          <p:attrName>ppt_w</p:attrName>
                                        </p:attrNameLst>
                                      </p:cBhvr>
                                      <p:tavLst>
                                        <p:tav tm="0">
                                          <p:val>
                                            <p:fltVal val="0"/>
                                          </p:val>
                                        </p:tav>
                                        <p:tav tm="100000">
                                          <p:val>
                                            <p:strVal val="#ppt_w"/>
                                          </p:val>
                                        </p:tav>
                                      </p:tavLst>
                                    </p:anim>
                                    <p:anim calcmode="lin" valueType="num">
                                      <p:cBhvr>
                                        <p:cTn id="50" dur="500" fill="hold"/>
                                        <p:tgtEl>
                                          <p:spTgt spid="491522">
                                            <p:txEl>
                                              <p:pRg st="1" end="1"/>
                                            </p:txEl>
                                          </p:spTgt>
                                        </p:tgtEl>
                                        <p:attrNameLst>
                                          <p:attrName>ppt_h</p:attrName>
                                        </p:attrNameLst>
                                      </p:cBhvr>
                                      <p:tavLst>
                                        <p:tav tm="0">
                                          <p:val>
                                            <p:fltVal val="0"/>
                                          </p:val>
                                        </p:tav>
                                        <p:tav tm="100000">
                                          <p:val>
                                            <p:strVal val="#ppt_h"/>
                                          </p:val>
                                        </p:tav>
                                      </p:tavLst>
                                    </p:anim>
                                    <p:animEffect transition="in" filter="fade">
                                      <p:cBhvr>
                                        <p:cTn id="51" dur="500"/>
                                        <p:tgtEl>
                                          <p:spTgt spid="4915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2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es-MX" dirty="0" smtClean="0">
                <a:ln w="19050">
                  <a:solidFill>
                    <a:schemeClr val="tx2">
                      <a:tint val="1000"/>
                    </a:schemeClr>
                  </a:solidFill>
                  <a:prstDash val="solid"/>
                </a:ln>
                <a:solidFill>
                  <a:srgbClr val="800000"/>
                </a:solidFill>
                <a:effectLst>
                  <a:outerShdw blurRad="50000" dist="50800" dir="7500000" algn="tl">
                    <a:srgbClr val="000000">
                      <a:shade val="5000"/>
                      <a:alpha val="35000"/>
                    </a:srgbClr>
                  </a:outerShdw>
                </a:effectLst>
              </a:rPr>
              <a:t>Cuota voluntaria - obligatoria</a:t>
            </a:r>
            <a:endParaRPr lang="es-MX" dirty="0">
              <a:ln w="19050">
                <a:solidFill>
                  <a:schemeClr val="tx2">
                    <a:tint val="1000"/>
                  </a:schemeClr>
                </a:solidFill>
                <a:prstDash val="solid"/>
              </a:ln>
              <a:solidFill>
                <a:srgbClr val="800000"/>
              </a:solidFill>
              <a:effectLst>
                <a:outerShdw blurRad="50000" dist="50800" dir="7500000" algn="tl">
                  <a:srgbClr val="000000">
                    <a:shade val="5000"/>
                    <a:alpha val="35000"/>
                  </a:srgbClr>
                </a:outerShdw>
              </a:effectLst>
            </a:endParaRPr>
          </a:p>
        </p:txBody>
      </p:sp>
      <p:sp>
        <p:nvSpPr>
          <p:cNvPr id="492546" name="Marcador de contenido 2"/>
          <p:cNvSpPr>
            <a:spLocks noGrp="1"/>
          </p:cNvSpPr>
          <p:nvPr>
            <p:ph idx="1"/>
          </p:nvPr>
        </p:nvSpPr>
        <p:spPr>
          <a:xfrm>
            <a:off x="457200" y="1524000"/>
            <a:ext cx="8229600" cy="4191000"/>
          </a:xfrm>
        </p:spPr>
        <p:txBody>
          <a:bodyPr/>
          <a:lstStyle/>
          <a:p>
            <a:r>
              <a:rPr lang="es-ES_tradnl" dirty="0" smtClean="0">
                <a:solidFill>
                  <a:srgbClr val="800000"/>
                </a:solidFill>
                <a:ea typeface="ＭＳ Ｐゴシック" pitchFamily="34" charset="-128"/>
              </a:rPr>
              <a:t>Cuota voluntaria:  </a:t>
            </a:r>
            <a:r>
              <a:rPr lang="es-ES_tradnl" dirty="0">
                <a:solidFill>
                  <a:srgbClr val="0000FF"/>
                </a:solidFill>
                <a:ea typeface="ＭＳ Ｐゴシック" pitchFamily="34" charset="-128"/>
              </a:rPr>
              <a:t>C</a:t>
            </a:r>
            <a:r>
              <a:rPr lang="es-ES_tradnl" dirty="0" smtClean="0">
                <a:solidFill>
                  <a:srgbClr val="0000FF"/>
                </a:solidFill>
                <a:ea typeface="ＭＳ Ｐゴシック" pitchFamily="34" charset="-128"/>
              </a:rPr>
              <a:t>uando un país accede con libertad a limitar sus exportaciones hacia el país que lo haya solicitado. </a:t>
            </a:r>
          </a:p>
          <a:p>
            <a:endParaRPr lang="es-ES_tradnl" dirty="0" smtClean="0">
              <a:ea typeface="ＭＳ Ｐゴシック" pitchFamily="34" charset="-128"/>
            </a:endParaRPr>
          </a:p>
          <a:p>
            <a:r>
              <a:rPr lang="es-ES_tradnl" dirty="0" smtClean="0">
                <a:solidFill>
                  <a:srgbClr val="800000"/>
                </a:solidFill>
                <a:ea typeface="ＭＳ Ｐゴシック" pitchFamily="34" charset="-128"/>
              </a:rPr>
              <a:t>Cuota obligatoria: </a:t>
            </a:r>
            <a:r>
              <a:rPr lang="es-ES_tradnl" sz="3300" dirty="0">
                <a:solidFill>
                  <a:srgbClr val="0000FF"/>
                </a:solidFill>
                <a:ea typeface="ＭＳ Ｐゴシック" pitchFamily="34" charset="-128"/>
              </a:rPr>
              <a:t>E</a:t>
            </a:r>
            <a:r>
              <a:rPr lang="es-ES_tradnl" sz="3300" dirty="0" smtClean="0">
                <a:solidFill>
                  <a:srgbClr val="0000FF"/>
                </a:solidFill>
                <a:ea typeface="ＭＳ Ｐゴシック" pitchFamily="34" charset="-128"/>
              </a:rPr>
              <a:t>l país que importa las mercancías limita por ley la cantidad de bienes procedentes de otro país. </a:t>
            </a:r>
          </a:p>
          <a:p>
            <a:pPr>
              <a:buFontTx/>
              <a:buNone/>
            </a:pPr>
            <a:endParaRPr lang="es-MX" dirty="0" smtClean="0">
              <a:ea typeface="ＭＳ Ｐゴシック" pitchFamily="34" charset="-128"/>
            </a:endParaRPr>
          </a:p>
        </p:txBody>
      </p:sp>
      <p:pic>
        <p:nvPicPr>
          <p:cNvPr id="492548" name="Imagen 4"/>
          <p:cNvPicPr>
            <a:picLocks noChangeAspect="1"/>
          </p:cNvPicPr>
          <p:nvPr/>
        </p:nvPicPr>
        <p:blipFill>
          <a:blip r:embed="rId3" cstate="screen">
            <a:extLst>
              <a:ext uri="{28A0092B-C50C-407E-A947-70E740481C1C}">
                <a14:useLocalDpi xmlns:a14="http://schemas.microsoft.com/office/drawing/2010/main"/>
              </a:ext>
            </a:extLst>
          </a:blip>
          <a:srcRect l="-6857"/>
          <a:stretch>
            <a:fillRect/>
          </a:stretch>
        </p:blipFill>
        <p:spPr bwMode="auto">
          <a:xfrm rot="21449111">
            <a:off x="324462" y="1371314"/>
            <a:ext cx="474980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92549" name="Imagen 5"/>
          <p:cNvPicPr>
            <a:picLocks noChangeAspect="1"/>
          </p:cNvPicPr>
          <p:nvPr/>
        </p:nvPicPr>
        <p:blipFill>
          <a:blip r:embed="rId4"/>
          <a:srcRect/>
          <a:stretch>
            <a:fillRect/>
          </a:stretch>
        </p:blipFill>
        <p:spPr bwMode="auto">
          <a:xfrm rot="285656">
            <a:off x="5969609" y="1791293"/>
            <a:ext cx="2286000" cy="254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92547" name="Imagen 3"/>
          <p:cNvPicPr>
            <a:picLocks noChangeAspect="1"/>
          </p:cNvPicPr>
          <p:nvPr/>
        </p:nvPicPr>
        <p:blipFill>
          <a:blip r:embed="rId5"/>
          <a:srcRect/>
          <a:stretch>
            <a:fillRect/>
          </a:stretch>
        </p:blipFill>
        <p:spPr bwMode="auto">
          <a:xfrm>
            <a:off x="2843808" y="4077072"/>
            <a:ext cx="3175000" cy="16637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92548"/>
                                        </p:tgtEl>
                                        <p:attrNameLst>
                                          <p:attrName>style.visibility</p:attrName>
                                        </p:attrNameLst>
                                      </p:cBhvr>
                                      <p:to>
                                        <p:strVal val="visible"/>
                                      </p:to>
                                    </p:set>
                                    <p:anim calcmode="lin" valueType="num">
                                      <p:cBhvr>
                                        <p:cTn id="7" dur="1000" fill="hold"/>
                                        <p:tgtEl>
                                          <p:spTgt spid="492548"/>
                                        </p:tgtEl>
                                        <p:attrNameLst>
                                          <p:attrName>ppt_w</p:attrName>
                                        </p:attrNameLst>
                                      </p:cBhvr>
                                      <p:tavLst>
                                        <p:tav tm="0">
                                          <p:val>
                                            <p:fltVal val="0"/>
                                          </p:val>
                                        </p:tav>
                                        <p:tav tm="100000">
                                          <p:val>
                                            <p:strVal val="#ppt_w"/>
                                          </p:val>
                                        </p:tav>
                                      </p:tavLst>
                                    </p:anim>
                                    <p:anim calcmode="lin" valueType="num">
                                      <p:cBhvr>
                                        <p:cTn id="8" dur="1000" fill="hold"/>
                                        <p:tgtEl>
                                          <p:spTgt spid="492548"/>
                                        </p:tgtEl>
                                        <p:attrNameLst>
                                          <p:attrName>ppt_h</p:attrName>
                                        </p:attrNameLst>
                                      </p:cBhvr>
                                      <p:tavLst>
                                        <p:tav tm="0">
                                          <p:val>
                                            <p:fltVal val="0"/>
                                          </p:val>
                                        </p:tav>
                                        <p:tav tm="100000">
                                          <p:val>
                                            <p:strVal val="#ppt_h"/>
                                          </p:val>
                                        </p:tav>
                                      </p:tavLst>
                                    </p:anim>
                                    <p:anim calcmode="lin" valueType="num">
                                      <p:cBhvr>
                                        <p:cTn id="9" dur="1000" fill="hold"/>
                                        <p:tgtEl>
                                          <p:spTgt spid="492548"/>
                                        </p:tgtEl>
                                        <p:attrNameLst>
                                          <p:attrName>style.rotation</p:attrName>
                                        </p:attrNameLst>
                                      </p:cBhvr>
                                      <p:tavLst>
                                        <p:tav tm="0">
                                          <p:val>
                                            <p:fltVal val="90"/>
                                          </p:val>
                                        </p:tav>
                                        <p:tav tm="100000">
                                          <p:val>
                                            <p:fltVal val="0"/>
                                          </p:val>
                                        </p:tav>
                                      </p:tavLst>
                                    </p:anim>
                                    <p:animEffect transition="in" filter="fade">
                                      <p:cBhvr>
                                        <p:cTn id="10" dur="1000"/>
                                        <p:tgtEl>
                                          <p:spTgt spid="49254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492549"/>
                                        </p:tgtEl>
                                        <p:attrNameLst>
                                          <p:attrName>style.visibility</p:attrName>
                                        </p:attrNameLst>
                                      </p:cBhvr>
                                      <p:to>
                                        <p:strVal val="visible"/>
                                      </p:to>
                                    </p:set>
                                    <p:anim calcmode="lin" valueType="num">
                                      <p:cBhvr>
                                        <p:cTn id="19" dur="1000" fill="hold"/>
                                        <p:tgtEl>
                                          <p:spTgt spid="492549"/>
                                        </p:tgtEl>
                                        <p:attrNameLst>
                                          <p:attrName>ppt_w</p:attrName>
                                        </p:attrNameLst>
                                      </p:cBhvr>
                                      <p:tavLst>
                                        <p:tav tm="0">
                                          <p:val>
                                            <p:fltVal val="0"/>
                                          </p:val>
                                        </p:tav>
                                        <p:tav tm="100000">
                                          <p:val>
                                            <p:strVal val="#ppt_w"/>
                                          </p:val>
                                        </p:tav>
                                      </p:tavLst>
                                    </p:anim>
                                    <p:anim calcmode="lin" valueType="num">
                                      <p:cBhvr>
                                        <p:cTn id="20" dur="1000" fill="hold"/>
                                        <p:tgtEl>
                                          <p:spTgt spid="492549"/>
                                        </p:tgtEl>
                                        <p:attrNameLst>
                                          <p:attrName>ppt_h</p:attrName>
                                        </p:attrNameLst>
                                      </p:cBhvr>
                                      <p:tavLst>
                                        <p:tav tm="0">
                                          <p:val>
                                            <p:fltVal val="0"/>
                                          </p:val>
                                        </p:tav>
                                        <p:tav tm="100000">
                                          <p:val>
                                            <p:strVal val="#ppt_h"/>
                                          </p:val>
                                        </p:tav>
                                      </p:tavLst>
                                    </p:anim>
                                    <p:anim calcmode="lin" valueType="num">
                                      <p:cBhvr>
                                        <p:cTn id="21" dur="1000" fill="hold"/>
                                        <p:tgtEl>
                                          <p:spTgt spid="492549"/>
                                        </p:tgtEl>
                                        <p:attrNameLst>
                                          <p:attrName>style.rotation</p:attrName>
                                        </p:attrNameLst>
                                      </p:cBhvr>
                                      <p:tavLst>
                                        <p:tav tm="0">
                                          <p:val>
                                            <p:fltVal val="90"/>
                                          </p:val>
                                        </p:tav>
                                        <p:tav tm="100000">
                                          <p:val>
                                            <p:fltVal val="0"/>
                                          </p:val>
                                        </p:tav>
                                      </p:tavLst>
                                    </p:anim>
                                    <p:animEffect transition="in" filter="fade">
                                      <p:cBhvr>
                                        <p:cTn id="22" dur="1000"/>
                                        <p:tgtEl>
                                          <p:spTgt spid="492549"/>
                                        </p:tgtEl>
                                      </p:cBhvr>
                                    </p:animEffect>
                                  </p:childTnLst>
                                </p:cTn>
                              </p:par>
                              <p:par>
                                <p:cTn id="23" presetID="31" presetClass="entr" presetSubtype="0" fill="hold" nodeType="withEffect">
                                  <p:stCondLst>
                                    <p:cond delay="0"/>
                                  </p:stCondLst>
                                  <p:childTnLst>
                                    <p:set>
                                      <p:cBhvr>
                                        <p:cTn id="24" dur="1" fill="hold">
                                          <p:stCondLst>
                                            <p:cond delay="0"/>
                                          </p:stCondLst>
                                        </p:cTn>
                                        <p:tgtEl>
                                          <p:spTgt spid="492547"/>
                                        </p:tgtEl>
                                        <p:attrNameLst>
                                          <p:attrName>style.visibility</p:attrName>
                                        </p:attrNameLst>
                                      </p:cBhvr>
                                      <p:to>
                                        <p:strVal val="visible"/>
                                      </p:to>
                                    </p:set>
                                    <p:anim calcmode="lin" valueType="num">
                                      <p:cBhvr>
                                        <p:cTn id="25" dur="1000" fill="hold"/>
                                        <p:tgtEl>
                                          <p:spTgt spid="492547"/>
                                        </p:tgtEl>
                                        <p:attrNameLst>
                                          <p:attrName>ppt_w</p:attrName>
                                        </p:attrNameLst>
                                      </p:cBhvr>
                                      <p:tavLst>
                                        <p:tav tm="0">
                                          <p:val>
                                            <p:fltVal val="0"/>
                                          </p:val>
                                        </p:tav>
                                        <p:tav tm="100000">
                                          <p:val>
                                            <p:strVal val="#ppt_w"/>
                                          </p:val>
                                        </p:tav>
                                      </p:tavLst>
                                    </p:anim>
                                    <p:anim calcmode="lin" valueType="num">
                                      <p:cBhvr>
                                        <p:cTn id="26" dur="1000" fill="hold"/>
                                        <p:tgtEl>
                                          <p:spTgt spid="492547"/>
                                        </p:tgtEl>
                                        <p:attrNameLst>
                                          <p:attrName>ppt_h</p:attrName>
                                        </p:attrNameLst>
                                      </p:cBhvr>
                                      <p:tavLst>
                                        <p:tav tm="0">
                                          <p:val>
                                            <p:fltVal val="0"/>
                                          </p:val>
                                        </p:tav>
                                        <p:tav tm="100000">
                                          <p:val>
                                            <p:strVal val="#ppt_h"/>
                                          </p:val>
                                        </p:tav>
                                      </p:tavLst>
                                    </p:anim>
                                    <p:anim calcmode="lin" valueType="num">
                                      <p:cBhvr>
                                        <p:cTn id="27" dur="1000" fill="hold"/>
                                        <p:tgtEl>
                                          <p:spTgt spid="492547"/>
                                        </p:tgtEl>
                                        <p:attrNameLst>
                                          <p:attrName>style.rotation</p:attrName>
                                        </p:attrNameLst>
                                      </p:cBhvr>
                                      <p:tavLst>
                                        <p:tav tm="0">
                                          <p:val>
                                            <p:fltVal val="90"/>
                                          </p:val>
                                        </p:tav>
                                        <p:tav tm="100000">
                                          <p:val>
                                            <p:fltVal val="0"/>
                                          </p:val>
                                        </p:tav>
                                      </p:tavLst>
                                    </p:anim>
                                    <p:animEffect transition="in" filter="fade">
                                      <p:cBhvr>
                                        <p:cTn id="28" dur="1000"/>
                                        <p:tgtEl>
                                          <p:spTgt spid="492547"/>
                                        </p:tgtEl>
                                      </p:cBhvr>
                                    </p:animEffect>
                                  </p:childTnLst>
                                </p:cTn>
                              </p:par>
                            </p:childTnLst>
                          </p:cTn>
                        </p:par>
                      </p:childTnLst>
                    </p:cTn>
                  </p:par>
                  <p:par>
                    <p:cTn id="29" fill="hold">
                      <p:stCondLst>
                        <p:cond delay="indefinite"/>
                      </p:stCondLst>
                      <p:childTnLst>
                        <p:par>
                          <p:cTn id="30" fill="hold">
                            <p:stCondLst>
                              <p:cond delay="0"/>
                            </p:stCondLst>
                            <p:childTnLst>
                              <p:par>
                                <p:cTn id="31" presetID="30" presetClass="exit" presetSubtype="0" fill="hold" nodeType="clickEffect">
                                  <p:stCondLst>
                                    <p:cond delay="0"/>
                                  </p:stCondLst>
                                  <p:childTnLst>
                                    <p:animEffect transition="out" filter="fade">
                                      <p:cBhvr>
                                        <p:cTn id="32" dur="800" accel="100000">
                                          <p:stCondLst>
                                            <p:cond delay="200"/>
                                          </p:stCondLst>
                                        </p:cTn>
                                        <p:tgtEl>
                                          <p:spTgt spid="492549"/>
                                        </p:tgtEl>
                                      </p:cBhvr>
                                    </p:animEffect>
                                    <p:anim calcmode="lin" valueType="num">
                                      <p:cBhvr>
                                        <p:cTn id="33" dur="800" accel="100000">
                                          <p:stCondLst>
                                            <p:cond delay="200"/>
                                          </p:stCondLst>
                                        </p:cTn>
                                        <p:tgtEl>
                                          <p:spTgt spid="492549"/>
                                        </p:tgtEl>
                                        <p:attrNameLst>
                                          <p:attrName>style.rotation</p:attrName>
                                        </p:attrNameLst>
                                      </p:cBhvr>
                                      <p:tavLst>
                                        <p:tav tm="0">
                                          <p:val>
                                            <p:fltVal val="0"/>
                                          </p:val>
                                        </p:tav>
                                        <p:tav tm="100000">
                                          <p:val>
                                            <p:fltVal val="-90"/>
                                          </p:val>
                                        </p:tav>
                                      </p:tavLst>
                                    </p:anim>
                                    <p:anim calcmode="lin" valueType="num">
                                      <p:cBhvr>
                                        <p:cTn id="34" dur="200" decel="100000"/>
                                        <p:tgtEl>
                                          <p:spTgt spid="492549"/>
                                        </p:tgtEl>
                                        <p:attrNameLst>
                                          <p:attrName>ppt_x</p:attrName>
                                        </p:attrNameLst>
                                      </p:cBhvr>
                                      <p:tavLst>
                                        <p:tav tm="0">
                                          <p:val>
                                            <p:strVal val="ppt_x"/>
                                          </p:val>
                                        </p:tav>
                                        <p:tav tm="100000">
                                          <p:val>
                                            <p:strVal val="ppt_x-0.05"/>
                                          </p:val>
                                        </p:tav>
                                      </p:tavLst>
                                    </p:anim>
                                    <p:anim calcmode="lin" valueType="num">
                                      <p:cBhvr>
                                        <p:cTn id="35" dur="200" decel="100000"/>
                                        <p:tgtEl>
                                          <p:spTgt spid="492549"/>
                                        </p:tgtEl>
                                        <p:attrNameLst>
                                          <p:attrName>ppt_y</p:attrName>
                                        </p:attrNameLst>
                                      </p:cBhvr>
                                      <p:tavLst>
                                        <p:tav tm="0">
                                          <p:val>
                                            <p:strVal val="ppt_y"/>
                                          </p:val>
                                        </p:tav>
                                        <p:tav tm="100000">
                                          <p:val>
                                            <p:strVal val="ppt_y+0.1"/>
                                          </p:val>
                                        </p:tav>
                                      </p:tavLst>
                                    </p:anim>
                                    <p:anim calcmode="lin" valueType="num">
                                      <p:cBhvr>
                                        <p:cTn id="36" dur="800" accel="100000">
                                          <p:stCondLst>
                                            <p:cond delay="200"/>
                                          </p:stCondLst>
                                        </p:cTn>
                                        <p:tgtEl>
                                          <p:spTgt spid="492549"/>
                                        </p:tgtEl>
                                        <p:attrNameLst>
                                          <p:attrName>ppt_x</p:attrName>
                                        </p:attrNameLst>
                                      </p:cBhvr>
                                      <p:tavLst>
                                        <p:tav tm="0">
                                          <p:val>
                                            <p:strVal val="ppt_x"/>
                                          </p:val>
                                        </p:tav>
                                        <p:tav tm="100000">
                                          <p:val>
                                            <p:strVal val="ppt_x+0.4+0.05"/>
                                          </p:val>
                                        </p:tav>
                                      </p:tavLst>
                                    </p:anim>
                                    <p:anim calcmode="lin" valueType="num">
                                      <p:cBhvr>
                                        <p:cTn id="37" dur="800" accel="100000">
                                          <p:stCondLst>
                                            <p:cond delay="200"/>
                                          </p:stCondLst>
                                        </p:cTn>
                                        <p:tgtEl>
                                          <p:spTgt spid="492549"/>
                                        </p:tgtEl>
                                        <p:attrNameLst>
                                          <p:attrName>ppt_y</p:attrName>
                                        </p:attrNameLst>
                                      </p:cBhvr>
                                      <p:tavLst>
                                        <p:tav tm="0">
                                          <p:val>
                                            <p:strVal val="ppt_y"/>
                                          </p:val>
                                        </p:tav>
                                        <p:tav tm="100000">
                                          <p:val>
                                            <p:strVal val="ppt_y-0.4-0.1"/>
                                          </p:val>
                                        </p:tav>
                                      </p:tavLst>
                                    </p:anim>
                                    <p:set>
                                      <p:cBhvr>
                                        <p:cTn id="38" dur="1" fill="hold">
                                          <p:stCondLst>
                                            <p:cond delay="999"/>
                                          </p:stCondLst>
                                        </p:cTn>
                                        <p:tgtEl>
                                          <p:spTgt spid="492549"/>
                                        </p:tgtEl>
                                        <p:attrNameLst>
                                          <p:attrName>style.visibility</p:attrName>
                                        </p:attrNameLst>
                                      </p:cBhvr>
                                      <p:to>
                                        <p:strVal val="hidden"/>
                                      </p:to>
                                    </p:set>
                                  </p:childTnLst>
                                </p:cTn>
                              </p:par>
                              <p:par>
                                <p:cTn id="39" presetID="30" presetClass="exit" presetSubtype="0" fill="hold" nodeType="withEffect">
                                  <p:stCondLst>
                                    <p:cond delay="0"/>
                                  </p:stCondLst>
                                  <p:childTnLst>
                                    <p:animEffect transition="out" filter="fade">
                                      <p:cBhvr>
                                        <p:cTn id="40" dur="800" accel="100000">
                                          <p:stCondLst>
                                            <p:cond delay="200"/>
                                          </p:stCondLst>
                                        </p:cTn>
                                        <p:tgtEl>
                                          <p:spTgt spid="492548"/>
                                        </p:tgtEl>
                                      </p:cBhvr>
                                    </p:animEffect>
                                    <p:anim calcmode="lin" valueType="num">
                                      <p:cBhvr>
                                        <p:cTn id="41" dur="800" accel="100000">
                                          <p:stCondLst>
                                            <p:cond delay="200"/>
                                          </p:stCondLst>
                                        </p:cTn>
                                        <p:tgtEl>
                                          <p:spTgt spid="492548"/>
                                        </p:tgtEl>
                                        <p:attrNameLst>
                                          <p:attrName>style.rotation</p:attrName>
                                        </p:attrNameLst>
                                      </p:cBhvr>
                                      <p:tavLst>
                                        <p:tav tm="0">
                                          <p:val>
                                            <p:fltVal val="0"/>
                                          </p:val>
                                        </p:tav>
                                        <p:tav tm="100000">
                                          <p:val>
                                            <p:fltVal val="-90"/>
                                          </p:val>
                                        </p:tav>
                                      </p:tavLst>
                                    </p:anim>
                                    <p:anim calcmode="lin" valueType="num">
                                      <p:cBhvr>
                                        <p:cTn id="42" dur="200" decel="100000"/>
                                        <p:tgtEl>
                                          <p:spTgt spid="492548"/>
                                        </p:tgtEl>
                                        <p:attrNameLst>
                                          <p:attrName>ppt_x</p:attrName>
                                        </p:attrNameLst>
                                      </p:cBhvr>
                                      <p:tavLst>
                                        <p:tav tm="0">
                                          <p:val>
                                            <p:strVal val="ppt_x"/>
                                          </p:val>
                                        </p:tav>
                                        <p:tav tm="100000">
                                          <p:val>
                                            <p:strVal val="ppt_x-0.05"/>
                                          </p:val>
                                        </p:tav>
                                      </p:tavLst>
                                    </p:anim>
                                    <p:anim calcmode="lin" valueType="num">
                                      <p:cBhvr>
                                        <p:cTn id="43" dur="200" decel="100000"/>
                                        <p:tgtEl>
                                          <p:spTgt spid="492548"/>
                                        </p:tgtEl>
                                        <p:attrNameLst>
                                          <p:attrName>ppt_y</p:attrName>
                                        </p:attrNameLst>
                                      </p:cBhvr>
                                      <p:tavLst>
                                        <p:tav tm="0">
                                          <p:val>
                                            <p:strVal val="ppt_y"/>
                                          </p:val>
                                        </p:tav>
                                        <p:tav tm="100000">
                                          <p:val>
                                            <p:strVal val="ppt_y+0.1"/>
                                          </p:val>
                                        </p:tav>
                                      </p:tavLst>
                                    </p:anim>
                                    <p:anim calcmode="lin" valueType="num">
                                      <p:cBhvr>
                                        <p:cTn id="44" dur="800" accel="100000">
                                          <p:stCondLst>
                                            <p:cond delay="200"/>
                                          </p:stCondLst>
                                        </p:cTn>
                                        <p:tgtEl>
                                          <p:spTgt spid="492548"/>
                                        </p:tgtEl>
                                        <p:attrNameLst>
                                          <p:attrName>ppt_x</p:attrName>
                                        </p:attrNameLst>
                                      </p:cBhvr>
                                      <p:tavLst>
                                        <p:tav tm="0">
                                          <p:val>
                                            <p:strVal val="ppt_x"/>
                                          </p:val>
                                        </p:tav>
                                        <p:tav tm="100000">
                                          <p:val>
                                            <p:strVal val="ppt_x+0.4+0.05"/>
                                          </p:val>
                                        </p:tav>
                                      </p:tavLst>
                                    </p:anim>
                                    <p:anim calcmode="lin" valueType="num">
                                      <p:cBhvr>
                                        <p:cTn id="45" dur="800" accel="100000">
                                          <p:stCondLst>
                                            <p:cond delay="200"/>
                                          </p:stCondLst>
                                        </p:cTn>
                                        <p:tgtEl>
                                          <p:spTgt spid="492548"/>
                                        </p:tgtEl>
                                        <p:attrNameLst>
                                          <p:attrName>ppt_y</p:attrName>
                                        </p:attrNameLst>
                                      </p:cBhvr>
                                      <p:tavLst>
                                        <p:tav tm="0">
                                          <p:val>
                                            <p:strVal val="ppt_y"/>
                                          </p:val>
                                        </p:tav>
                                        <p:tav tm="100000">
                                          <p:val>
                                            <p:strVal val="ppt_y-0.4-0.1"/>
                                          </p:val>
                                        </p:tav>
                                      </p:tavLst>
                                    </p:anim>
                                    <p:set>
                                      <p:cBhvr>
                                        <p:cTn id="46" dur="1" fill="hold">
                                          <p:stCondLst>
                                            <p:cond delay="999"/>
                                          </p:stCondLst>
                                        </p:cTn>
                                        <p:tgtEl>
                                          <p:spTgt spid="492548"/>
                                        </p:tgtEl>
                                        <p:attrNameLst>
                                          <p:attrName>style.visibility</p:attrName>
                                        </p:attrNameLst>
                                      </p:cBhvr>
                                      <p:to>
                                        <p:strVal val="hidden"/>
                                      </p:to>
                                    </p:set>
                                  </p:childTnLst>
                                </p:cTn>
                              </p:par>
                              <p:par>
                                <p:cTn id="47" presetID="30" presetClass="exit" presetSubtype="0" fill="hold" nodeType="withEffect">
                                  <p:stCondLst>
                                    <p:cond delay="0"/>
                                  </p:stCondLst>
                                  <p:childTnLst>
                                    <p:animEffect transition="out" filter="fade">
                                      <p:cBhvr>
                                        <p:cTn id="48" dur="800" accel="100000">
                                          <p:stCondLst>
                                            <p:cond delay="200"/>
                                          </p:stCondLst>
                                        </p:cTn>
                                        <p:tgtEl>
                                          <p:spTgt spid="492547"/>
                                        </p:tgtEl>
                                      </p:cBhvr>
                                    </p:animEffect>
                                    <p:anim calcmode="lin" valueType="num">
                                      <p:cBhvr>
                                        <p:cTn id="49" dur="800" accel="100000">
                                          <p:stCondLst>
                                            <p:cond delay="200"/>
                                          </p:stCondLst>
                                        </p:cTn>
                                        <p:tgtEl>
                                          <p:spTgt spid="492547"/>
                                        </p:tgtEl>
                                        <p:attrNameLst>
                                          <p:attrName>style.rotation</p:attrName>
                                        </p:attrNameLst>
                                      </p:cBhvr>
                                      <p:tavLst>
                                        <p:tav tm="0">
                                          <p:val>
                                            <p:fltVal val="0"/>
                                          </p:val>
                                        </p:tav>
                                        <p:tav tm="100000">
                                          <p:val>
                                            <p:fltVal val="-90"/>
                                          </p:val>
                                        </p:tav>
                                      </p:tavLst>
                                    </p:anim>
                                    <p:anim calcmode="lin" valueType="num">
                                      <p:cBhvr>
                                        <p:cTn id="50" dur="200" decel="100000"/>
                                        <p:tgtEl>
                                          <p:spTgt spid="492547"/>
                                        </p:tgtEl>
                                        <p:attrNameLst>
                                          <p:attrName>ppt_x</p:attrName>
                                        </p:attrNameLst>
                                      </p:cBhvr>
                                      <p:tavLst>
                                        <p:tav tm="0">
                                          <p:val>
                                            <p:strVal val="ppt_x"/>
                                          </p:val>
                                        </p:tav>
                                        <p:tav tm="100000">
                                          <p:val>
                                            <p:strVal val="ppt_x-0.05"/>
                                          </p:val>
                                        </p:tav>
                                      </p:tavLst>
                                    </p:anim>
                                    <p:anim calcmode="lin" valueType="num">
                                      <p:cBhvr>
                                        <p:cTn id="51" dur="200" decel="100000"/>
                                        <p:tgtEl>
                                          <p:spTgt spid="492547"/>
                                        </p:tgtEl>
                                        <p:attrNameLst>
                                          <p:attrName>ppt_y</p:attrName>
                                        </p:attrNameLst>
                                      </p:cBhvr>
                                      <p:tavLst>
                                        <p:tav tm="0">
                                          <p:val>
                                            <p:strVal val="ppt_y"/>
                                          </p:val>
                                        </p:tav>
                                        <p:tav tm="100000">
                                          <p:val>
                                            <p:strVal val="ppt_y+0.1"/>
                                          </p:val>
                                        </p:tav>
                                      </p:tavLst>
                                    </p:anim>
                                    <p:anim calcmode="lin" valueType="num">
                                      <p:cBhvr>
                                        <p:cTn id="52" dur="800" accel="100000">
                                          <p:stCondLst>
                                            <p:cond delay="200"/>
                                          </p:stCondLst>
                                        </p:cTn>
                                        <p:tgtEl>
                                          <p:spTgt spid="492547"/>
                                        </p:tgtEl>
                                        <p:attrNameLst>
                                          <p:attrName>ppt_x</p:attrName>
                                        </p:attrNameLst>
                                      </p:cBhvr>
                                      <p:tavLst>
                                        <p:tav tm="0">
                                          <p:val>
                                            <p:strVal val="ppt_x"/>
                                          </p:val>
                                        </p:tav>
                                        <p:tav tm="100000">
                                          <p:val>
                                            <p:strVal val="ppt_x+0.4+0.05"/>
                                          </p:val>
                                        </p:tav>
                                      </p:tavLst>
                                    </p:anim>
                                    <p:anim calcmode="lin" valueType="num">
                                      <p:cBhvr>
                                        <p:cTn id="53" dur="800" accel="100000">
                                          <p:stCondLst>
                                            <p:cond delay="200"/>
                                          </p:stCondLst>
                                        </p:cTn>
                                        <p:tgtEl>
                                          <p:spTgt spid="492547"/>
                                        </p:tgtEl>
                                        <p:attrNameLst>
                                          <p:attrName>ppt_y</p:attrName>
                                        </p:attrNameLst>
                                      </p:cBhvr>
                                      <p:tavLst>
                                        <p:tav tm="0">
                                          <p:val>
                                            <p:strVal val="ppt_y"/>
                                          </p:val>
                                        </p:tav>
                                        <p:tav tm="100000">
                                          <p:val>
                                            <p:strVal val="ppt_y-0.4-0.1"/>
                                          </p:val>
                                        </p:tav>
                                      </p:tavLst>
                                    </p:anim>
                                    <p:set>
                                      <p:cBhvr>
                                        <p:cTn id="54" dur="1" fill="hold">
                                          <p:stCondLst>
                                            <p:cond delay="999"/>
                                          </p:stCondLst>
                                        </p:cTn>
                                        <p:tgtEl>
                                          <p:spTgt spid="49254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92546">
                                            <p:txEl>
                                              <p:pRg st="0" end="0"/>
                                            </p:txEl>
                                          </p:spTgt>
                                        </p:tgtEl>
                                        <p:attrNameLst>
                                          <p:attrName>style.visibility</p:attrName>
                                        </p:attrNameLst>
                                      </p:cBhvr>
                                      <p:to>
                                        <p:strVal val="visible"/>
                                      </p:to>
                                    </p:set>
                                    <p:animEffect transition="in" filter="fade">
                                      <p:cBhvr>
                                        <p:cTn id="59" dur="1000"/>
                                        <p:tgtEl>
                                          <p:spTgt spid="492546">
                                            <p:txEl>
                                              <p:pRg st="0" end="0"/>
                                            </p:txEl>
                                          </p:spTgt>
                                        </p:tgtEl>
                                      </p:cBhvr>
                                    </p:animEffect>
                                    <p:anim calcmode="lin" valueType="num">
                                      <p:cBhvr>
                                        <p:cTn id="60" dur="1000" fill="hold"/>
                                        <p:tgtEl>
                                          <p:spTgt spid="492546">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4925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492546">
                                            <p:txEl>
                                              <p:pRg st="2" end="2"/>
                                            </p:txEl>
                                          </p:spTgt>
                                        </p:tgtEl>
                                        <p:attrNameLst>
                                          <p:attrName>style.visibility</p:attrName>
                                        </p:attrNameLst>
                                      </p:cBhvr>
                                      <p:to>
                                        <p:strVal val="visible"/>
                                      </p:to>
                                    </p:set>
                                    <p:animEffect transition="in" filter="fade">
                                      <p:cBhvr>
                                        <p:cTn id="66" dur="1000"/>
                                        <p:tgtEl>
                                          <p:spTgt spid="492546">
                                            <p:txEl>
                                              <p:pRg st="2" end="2"/>
                                            </p:txEl>
                                          </p:spTgt>
                                        </p:tgtEl>
                                      </p:cBhvr>
                                    </p:animEffect>
                                    <p:anim calcmode="lin" valueType="num">
                                      <p:cBhvr>
                                        <p:cTn id="67" dur="1000" fill="hold"/>
                                        <p:tgtEl>
                                          <p:spTgt spid="492546">
                                            <p:txEl>
                                              <p:pRg st="2" end="2"/>
                                            </p:txEl>
                                          </p:spTgt>
                                        </p:tgtEl>
                                        <p:attrNameLst>
                                          <p:attrName>ppt_x</p:attrName>
                                        </p:attrNameLst>
                                      </p:cBhvr>
                                      <p:tavLst>
                                        <p:tav tm="0">
                                          <p:val>
                                            <p:strVal val="#ppt_x"/>
                                          </p:val>
                                        </p:tav>
                                        <p:tav tm="100000">
                                          <p:val>
                                            <p:strVal val="#ppt_x"/>
                                          </p:val>
                                        </p:tav>
                                      </p:tavLst>
                                    </p:anim>
                                    <p:anim calcmode="lin" valueType="num">
                                      <p:cBhvr>
                                        <p:cTn id="68" dur="1000" fill="hold"/>
                                        <p:tgtEl>
                                          <p:spTgt spid="49254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9254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914400"/>
          </a:xfrm>
        </p:spPr>
        <p:txBody>
          <a:bodyPr/>
          <a:lstStyle/>
          <a:p>
            <a:pPr>
              <a:defRPr/>
            </a:pPr>
            <a:r>
              <a:rPr lang="es-ES_tradnl" dirty="0" smtClean="0">
                <a:ln w="19050">
                  <a:solidFill>
                    <a:schemeClr val="tx2">
                      <a:tint val="1000"/>
                    </a:schemeClr>
                  </a:solidFill>
                  <a:prstDash val="solid"/>
                </a:ln>
                <a:solidFill>
                  <a:srgbClr val="800000"/>
                </a:solidFill>
                <a:effectLst>
                  <a:outerShdw blurRad="50000" dist="50800" dir="7500000" algn="tl">
                    <a:srgbClr val="000000">
                      <a:shade val="5000"/>
                      <a:alpha val="35000"/>
                    </a:srgbClr>
                  </a:outerShdw>
                </a:effectLst>
              </a:rPr>
              <a:t>Subsidios a las exportaciones </a:t>
            </a:r>
            <a:endParaRPr lang="es-MX" dirty="0">
              <a:ln w="19050">
                <a:solidFill>
                  <a:schemeClr val="tx2">
                    <a:tint val="1000"/>
                  </a:schemeClr>
                </a:solidFill>
                <a:prstDash val="solid"/>
              </a:ln>
              <a:solidFill>
                <a:srgbClr val="800000"/>
              </a:solidFill>
              <a:effectLst>
                <a:outerShdw blurRad="50000" dist="50800" dir="7500000" algn="tl">
                  <a:srgbClr val="000000">
                    <a:shade val="5000"/>
                    <a:alpha val="35000"/>
                  </a:srgbClr>
                </a:outerShdw>
              </a:effectLst>
            </a:endParaRPr>
          </a:p>
        </p:txBody>
      </p:sp>
      <p:sp>
        <p:nvSpPr>
          <p:cNvPr id="493570" name="Marcador de contenido 2"/>
          <p:cNvSpPr>
            <a:spLocks noGrp="1"/>
          </p:cNvSpPr>
          <p:nvPr>
            <p:ph idx="1"/>
          </p:nvPr>
        </p:nvSpPr>
        <p:spPr>
          <a:xfrm>
            <a:off x="-179512" y="990600"/>
            <a:ext cx="9144000" cy="4495800"/>
          </a:xfrm>
        </p:spPr>
        <p:txBody>
          <a:bodyPr/>
          <a:lstStyle/>
          <a:p>
            <a:pPr algn="just">
              <a:buFontTx/>
              <a:buNone/>
            </a:pPr>
            <a:r>
              <a:rPr lang="es-ES_tradnl" dirty="0" smtClean="0">
                <a:solidFill>
                  <a:srgbClr val="800000"/>
                </a:solidFill>
                <a:ea typeface="ＭＳ Ｐゴシック" pitchFamily="34" charset="-128"/>
              </a:rPr>
              <a:t>   Son asistencia </a:t>
            </a:r>
            <a:r>
              <a:rPr lang="es-ES_tradnl" dirty="0" smtClean="0">
                <a:solidFill>
                  <a:srgbClr val="0000FF"/>
                </a:solidFill>
                <a:ea typeface="ＭＳ Ｐゴシック" pitchFamily="34" charset="-128"/>
              </a:rPr>
              <a:t>(pagos) del  un gobierno, para que </a:t>
            </a:r>
            <a:r>
              <a:rPr lang="es-ES_tradnl" dirty="0" smtClean="0">
                <a:solidFill>
                  <a:srgbClr val="800000"/>
                </a:solidFill>
                <a:ea typeface="ＭＳ Ｐゴシック" pitchFamily="34" charset="-128"/>
              </a:rPr>
              <a:t>productores</a:t>
            </a:r>
            <a:r>
              <a:rPr lang="es-ES_tradnl" dirty="0" smtClean="0">
                <a:solidFill>
                  <a:srgbClr val="0000FF"/>
                </a:solidFill>
                <a:ea typeface="ＭＳ Ｐゴシック" pitchFamily="34" charset="-128"/>
              </a:rPr>
              <a:t> de ciertos bienes </a:t>
            </a:r>
            <a:r>
              <a:rPr lang="es-ES_tradnl" dirty="0" smtClean="0">
                <a:solidFill>
                  <a:srgbClr val="800000"/>
                </a:solidFill>
                <a:ea typeface="ＭＳ Ｐゴシック" pitchFamily="34" charset="-128"/>
              </a:rPr>
              <a:t>reciban un ingreso extraordinario de lo que el mercado pagaría por sus productos.</a:t>
            </a:r>
          </a:p>
          <a:p>
            <a:pPr algn="just">
              <a:buFontTx/>
              <a:buNone/>
            </a:pPr>
            <a:endParaRPr lang="es-ES_tradnl" dirty="0" smtClean="0">
              <a:ea typeface="ＭＳ Ｐゴシック" pitchFamily="34" charset="-128"/>
            </a:endParaRPr>
          </a:p>
          <a:p>
            <a:pPr algn="just">
              <a:buFontTx/>
              <a:buNone/>
            </a:pPr>
            <a:r>
              <a:rPr lang="es-ES_tradnl" dirty="0" smtClean="0">
                <a:solidFill>
                  <a:srgbClr val="0000FF"/>
                </a:solidFill>
                <a:ea typeface="ＭＳ Ｐゴシック" pitchFamily="34" charset="-128"/>
              </a:rPr>
              <a:t>   Generalmente </a:t>
            </a:r>
            <a:r>
              <a:rPr lang="es-ES_tradnl" dirty="0" smtClean="0">
                <a:solidFill>
                  <a:srgbClr val="800000"/>
                </a:solidFill>
                <a:ea typeface="ＭＳ Ｐゴシック" pitchFamily="34" charset="-128"/>
              </a:rPr>
              <a:t>se dan</a:t>
            </a:r>
            <a:r>
              <a:rPr lang="es-ES_tradnl" dirty="0" smtClean="0">
                <a:solidFill>
                  <a:srgbClr val="0000FF"/>
                </a:solidFill>
                <a:ea typeface="ＭＳ Ｐゴシック" pitchFamily="34" charset="-128"/>
              </a:rPr>
              <a:t>, para </a:t>
            </a:r>
            <a:r>
              <a:rPr lang="es-ES_tradnl" dirty="0" smtClean="0">
                <a:solidFill>
                  <a:srgbClr val="800000"/>
                </a:solidFill>
                <a:ea typeface="ＭＳ Ｐゴシック" pitchFamily="34" charset="-128"/>
              </a:rPr>
              <a:t>fomentar las exportaciones y  apoyar a la industria local </a:t>
            </a:r>
            <a:r>
              <a:rPr lang="es-ES_tradnl" dirty="0" smtClean="0">
                <a:solidFill>
                  <a:srgbClr val="0000FF"/>
                </a:solidFill>
                <a:ea typeface="ＭＳ Ｐゴシック" pitchFamily="34" charset="-128"/>
              </a:rPr>
              <a:t>ante productos más competitivos de otras naciones</a:t>
            </a:r>
            <a:r>
              <a:rPr lang="es-ES_tradnl" dirty="0" smtClean="0">
                <a:ea typeface="ＭＳ Ｐゴシック" pitchFamily="34" charset="-128"/>
              </a:rPr>
              <a:t>.</a:t>
            </a:r>
          </a:p>
          <a:p>
            <a:pPr algn="just">
              <a:buFontTx/>
              <a:buNone/>
            </a:pPr>
            <a:endParaRPr lang="es-MX" dirty="0" smtClean="0">
              <a:ea typeface="ＭＳ Ｐゴシック" pitchFamily="34" charset="-128"/>
            </a:endParaRPr>
          </a:p>
        </p:txBody>
      </p:sp>
      <p:pic>
        <p:nvPicPr>
          <p:cNvPr id="493571" name="Imagen 4"/>
          <p:cNvPicPr>
            <a:picLocks noChangeAspect="1"/>
          </p:cNvPicPr>
          <p:nvPr/>
        </p:nvPicPr>
        <p:blipFill>
          <a:blip r:embed="rId3"/>
          <a:srcRect/>
          <a:stretch>
            <a:fillRect/>
          </a:stretch>
        </p:blipFill>
        <p:spPr bwMode="auto">
          <a:xfrm>
            <a:off x="2267744" y="3140968"/>
            <a:ext cx="4121167" cy="26329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93572" name="Imagen 5"/>
          <p:cNvPicPr>
            <a:picLocks noChangeAspect="1"/>
          </p:cNvPicPr>
          <p:nvPr/>
        </p:nvPicPr>
        <p:blipFill>
          <a:blip r:embed="rId4"/>
          <a:srcRect/>
          <a:stretch>
            <a:fillRect/>
          </a:stretch>
        </p:blipFill>
        <p:spPr bwMode="auto">
          <a:xfrm>
            <a:off x="2843808" y="1124744"/>
            <a:ext cx="3121156" cy="2247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93570">
                                            <p:txEl>
                                              <p:pRg st="0" end="0"/>
                                            </p:txEl>
                                          </p:spTgt>
                                        </p:tgtEl>
                                        <p:attrNameLst>
                                          <p:attrName>style.visibility</p:attrName>
                                        </p:attrNameLst>
                                      </p:cBhvr>
                                      <p:to>
                                        <p:strVal val="visible"/>
                                      </p:to>
                                    </p:set>
                                    <p:animEffect transition="in" filter="fade">
                                      <p:cBhvr>
                                        <p:cTn id="14" dur="500"/>
                                        <p:tgtEl>
                                          <p:spTgt spid="493570">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93571"/>
                                        </p:tgtEl>
                                        <p:attrNameLst>
                                          <p:attrName>style.visibility</p:attrName>
                                        </p:attrNameLst>
                                      </p:cBhvr>
                                      <p:to>
                                        <p:strVal val="visible"/>
                                      </p:to>
                                    </p:set>
                                    <p:animEffect transition="in" filter="fade">
                                      <p:cBhvr>
                                        <p:cTn id="17" dur="500"/>
                                        <p:tgtEl>
                                          <p:spTgt spid="4935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93570">
                                            <p:txEl>
                                              <p:pRg st="0" end="0"/>
                                            </p:txEl>
                                          </p:spTgt>
                                        </p:tgtEl>
                                      </p:cBhvr>
                                    </p:animEffect>
                                    <p:set>
                                      <p:cBhvr>
                                        <p:cTn id="22" dur="1" fill="hold">
                                          <p:stCondLst>
                                            <p:cond delay="499"/>
                                          </p:stCondLst>
                                        </p:cTn>
                                        <p:tgtEl>
                                          <p:spTgt spid="493570">
                                            <p:txEl>
                                              <p:pRg st="0" end="0"/>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93571"/>
                                        </p:tgtEl>
                                      </p:cBhvr>
                                    </p:animEffect>
                                    <p:set>
                                      <p:cBhvr>
                                        <p:cTn id="25" dur="1" fill="hold">
                                          <p:stCondLst>
                                            <p:cond delay="499"/>
                                          </p:stCondLst>
                                        </p:cTn>
                                        <p:tgtEl>
                                          <p:spTgt spid="49357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93570">
                                            <p:txEl>
                                              <p:pRg st="2" end="2"/>
                                            </p:txEl>
                                          </p:spTgt>
                                        </p:tgtEl>
                                        <p:attrNameLst>
                                          <p:attrName>style.visibility</p:attrName>
                                        </p:attrNameLst>
                                      </p:cBhvr>
                                      <p:to>
                                        <p:strVal val="visible"/>
                                      </p:to>
                                    </p:set>
                                    <p:animEffect transition="in" filter="fade">
                                      <p:cBhvr>
                                        <p:cTn id="30" dur="500"/>
                                        <p:tgtEl>
                                          <p:spTgt spid="493570">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93572"/>
                                        </p:tgtEl>
                                        <p:attrNameLst>
                                          <p:attrName>style.visibility</p:attrName>
                                        </p:attrNameLst>
                                      </p:cBhvr>
                                      <p:to>
                                        <p:strVal val="visible"/>
                                      </p:to>
                                    </p:set>
                                    <p:animEffect transition="in" filter="fade">
                                      <p:cBhvr>
                                        <p:cTn id="33" dur="500"/>
                                        <p:tgtEl>
                                          <p:spTgt spid="493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Título 1"/>
          <p:cNvSpPr>
            <a:spLocks noGrp="1"/>
          </p:cNvSpPr>
          <p:nvPr>
            <p:ph type="title"/>
          </p:nvPr>
        </p:nvSpPr>
        <p:spPr/>
        <p:txBody>
          <a:bodyPr/>
          <a:lstStyle/>
          <a:p>
            <a:endParaRPr lang="es-MX" smtClean="0">
              <a:ea typeface="ＭＳ Ｐゴシック" pitchFamily="34" charset="-128"/>
            </a:endParaRPr>
          </a:p>
        </p:txBody>
      </p:sp>
      <p:pic>
        <p:nvPicPr>
          <p:cNvPr id="494594" name="Marcador de contenido 3" descr="periodicotítulo.png"/>
          <p:cNvPicPr>
            <a:picLocks noGrp="1" noChangeAspect="1"/>
          </p:cNvPicPr>
          <p:nvPr>
            <p:ph idx="1"/>
          </p:nvPr>
        </p:nvPicPr>
        <p:blipFill>
          <a:blip r:embed="rId3" cstate="screen">
            <a:extLst>
              <a:ext uri="{28A0092B-C50C-407E-A947-70E740481C1C}">
                <a14:useLocalDpi xmlns:a14="http://schemas.microsoft.com/office/drawing/2010/main"/>
              </a:ext>
            </a:extLst>
          </a:blip>
          <a:srcRect l="-43491" r="-43491"/>
          <a:stretch>
            <a:fillRect/>
          </a:stretch>
        </p:blipFill>
        <p:spPr>
          <a:xfrm>
            <a:off x="-3886200" y="0"/>
            <a:ext cx="16916400" cy="7239000"/>
          </a:xfrm>
        </p:spPr>
      </p:pic>
      <p:sp>
        <p:nvSpPr>
          <p:cNvPr id="4" name="Título 4"/>
          <p:cNvSpPr txBox="1">
            <a:spLocks/>
          </p:cNvSpPr>
          <p:nvPr/>
        </p:nvSpPr>
        <p:spPr bwMode="auto">
          <a:xfrm>
            <a:off x="467544" y="1412776"/>
            <a:ext cx="8077200" cy="175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rgbClr val="000000"/>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b="1">
                <a:solidFill>
                  <a:srgbClr val="000000"/>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b="1">
                <a:solidFill>
                  <a:srgbClr val="000000"/>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b="1">
                <a:solidFill>
                  <a:srgbClr val="000000"/>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b="1">
                <a:solidFill>
                  <a:srgbClr val="000000"/>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b="1">
                <a:solidFill>
                  <a:srgbClr val="000000"/>
                </a:solidFill>
                <a:latin typeface="Arial" pitchFamily="-112" charset="0"/>
              </a:defRPr>
            </a:lvl6pPr>
            <a:lvl7pPr marL="914400" algn="l" rtl="0" fontAlgn="base">
              <a:spcBef>
                <a:spcPct val="0"/>
              </a:spcBef>
              <a:spcAft>
                <a:spcPct val="0"/>
              </a:spcAft>
              <a:defRPr sz="4400" b="1">
                <a:solidFill>
                  <a:srgbClr val="000000"/>
                </a:solidFill>
                <a:latin typeface="Arial" pitchFamily="-112" charset="0"/>
              </a:defRPr>
            </a:lvl7pPr>
            <a:lvl8pPr marL="1371600" algn="l" rtl="0" fontAlgn="base">
              <a:spcBef>
                <a:spcPct val="0"/>
              </a:spcBef>
              <a:spcAft>
                <a:spcPct val="0"/>
              </a:spcAft>
              <a:defRPr sz="4400" b="1">
                <a:solidFill>
                  <a:srgbClr val="000000"/>
                </a:solidFill>
                <a:latin typeface="Arial" pitchFamily="-112" charset="0"/>
              </a:defRPr>
            </a:lvl8pPr>
            <a:lvl9pPr marL="1828800" algn="l" rtl="0" fontAlgn="base">
              <a:spcBef>
                <a:spcPct val="0"/>
              </a:spcBef>
              <a:spcAft>
                <a:spcPct val="0"/>
              </a:spcAft>
              <a:defRPr sz="4400" b="1">
                <a:solidFill>
                  <a:srgbClr val="000000"/>
                </a:solidFill>
                <a:latin typeface="Arial" pitchFamily="-112" charset="0"/>
              </a:defRPr>
            </a:lvl9pPr>
          </a:lstStyle>
          <a:p>
            <a:pPr algn="ctr"/>
            <a:r>
              <a:rPr lang="es-ES_tradnl" sz="2800" smtClean="0">
                <a:solidFill>
                  <a:schemeClr val="bg2"/>
                </a:solidFill>
                <a:ea typeface="ＭＳ Ｐゴシック" pitchFamily="34" charset="-128"/>
              </a:rPr>
              <a:t/>
            </a:r>
            <a:br>
              <a:rPr lang="es-ES_tradnl" sz="2800" smtClean="0">
                <a:solidFill>
                  <a:schemeClr val="bg2"/>
                </a:solidFill>
                <a:ea typeface="ＭＳ Ｐゴシック" pitchFamily="34" charset="-128"/>
              </a:rPr>
            </a:br>
            <a:r>
              <a:rPr lang="es-ES" sz="2800" smtClean="0">
                <a:solidFill>
                  <a:schemeClr val="bg2"/>
                </a:solidFill>
                <a:ea typeface="ＭＳ Ｐゴシック" pitchFamily="34" charset="-128"/>
              </a:rPr>
              <a:t>Ofrece Unión Europea reducir en 60% los subsidios agrícolas</a:t>
            </a:r>
            <a:endParaRPr lang="es-MX" sz="2800" dirty="0" smtClean="0">
              <a:solidFill>
                <a:schemeClr val="bg2"/>
              </a:solidFill>
              <a:ea typeface="ＭＳ Ｐゴシック" pitchFamily="34" charset="-128"/>
            </a:endParaRPr>
          </a:p>
        </p:txBody>
      </p:sp>
      <p:sp>
        <p:nvSpPr>
          <p:cNvPr id="2" name="Rectángulo 1"/>
          <p:cNvSpPr/>
          <p:nvPr/>
        </p:nvSpPr>
        <p:spPr>
          <a:xfrm>
            <a:off x="539552" y="2924944"/>
            <a:ext cx="5832648" cy="3742563"/>
          </a:xfrm>
          <a:prstGeom prst="rect">
            <a:avLst/>
          </a:prstGeom>
        </p:spPr>
        <p:txBody>
          <a:bodyPr wrap="square">
            <a:spAutoFit/>
          </a:bodyPr>
          <a:lstStyle/>
          <a:p>
            <a:pPr algn="just">
              <a:lnSpc>
                <a:spcPct val="110000"/>
              </a:lnSpc>
            </a:pPr>
            <a:r>
              <a:rPr lang="es-MX" sz="2400" dirty="0">
                <a:solidFill>
                  <a:srgbClr val="0000FF"/>
                </a:solidFill>
                <a:ea typeface="ＭＳ Ｐゴシック" pitchFamily="34" charset="-128"/>
              </a:rPr>
              <a:t>Peater Mandelson, comisionado de comercio de la UE, aclaró que no se trata de un regalo, sino que depende de que economías emergentes como la de Brasil, la de India y la de China respondan mejorando sus ofertas sobre la baja de tarifas industriales, para dar a los fabricantes europeos más acceso a sus mercados.</a:t>
            </a:r>
            <a:r>
              <a:rPr lang="es-MX" sz="2400" dirty="0">
                <a:solidFill>
                  <a:srgbClr val="3E3E5C"/>
                </a:solidFill>
                <a:ea typeface="ＭＳ Ｐゴシック" pitchFamily="34" charset="-128"/>
              </a:rPr>
              <a:t>	</a:t>
            </a:r>
            <a:endParaRPr lang="es-ES" sz="2400" dirty="0">
              <a:solidFill>
                <a:srgbClr val="3E3E5C"/>
              </a:solidFill>
            </a:endParaRPr>
          </a:p>
        </p:txBody>
      </p:sp>
      <p:pic>
        <p:nvPicPr>
          <p:cNvPr id="3" name="Imagen 2"/>
          <p:cNvPicPr>
            <a:picLocks noChangeAspect="1"/>
          </p:cNvPicPr>
          <p:nvPr/>
        </p:nvPicPr>
        <p:blipFill rotWithShape="1">
          <a:blip r:embed="rId4">
            <a:grayscl/>
          </a:blip>
          <a:srcRect r="47036"/>
          <a:stretch/>
        </p:blipFill>
        <p:spPr>
          <a:xfrm>
            <a:off x="6444208" y="2852936"/>
            <a:ext cx="2151710"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Título 1"/>
          <p:cNvSpPr>
            <a:spLocks noGrp="1"/>
          </p:cNvSpPr>
          <p:nvPr>
            <p:ph type="title"/>
          </p:nvPr>
        </p:nvSpPr>
        <p:spPr/>
        <p:txBody>
          <a:bodyPr/>
          <a:lstStyle/>
          <a:p>
            <a:endParaRPr lang="es-MX" smtClean="0">
              <a:ea typeface="ＭＳ Ｐゴシック" pitchFamily="34" charset="-128"/>
            </a:endParaRPr>
          </a:p>
        </p:txBody>
      </p:sp>
      <p:pic>
        <p:nvPicPr>
          <p:cNvPr id="494594" name="Marcador de contenido 3" descr="periodicotítulo.png"/>
          <p:cNvPicPr>
            <a:picLocks noGrp="1" noChangeAspect="1"/>
          </p:cNvPicPr>
          <p:nvPr>
            <p:ph idx="1"/>
          </p:nvPr>
        </p:nvPicPr>
        <p:blipFill>
          <a:blip r:embed="rId3" cstate="screen">
            <a:extLst>
              <a:ext uri="{28A0092B-C50C-407E-A947-70E740481C1C}">
                <a14:useLocalDpi xmlns:a14="http://schemas.microsoft.com/office/drawing/2010/main"/>
              </a:ext>
            </a:extLst>
          </a:blip>
          <a:srcRect l="-43491" r="-43491"/>
          <a:stretch>
            <a:fillRect/>
          </a:stretch>
        </p:blipFill>
        <p:spPr>
          <a:xfrm>
            <a:off x="-3919464" y="-65584"/>
            <a:ext cx="16916400" cy="7239000"/>
          </a:xfrm>
        </p:spPr>
      </p:pic>
      <p:sp>
        <p:nvSpPr>
          <p:cNvPr id="7" name="Marcador de contenido 2"/>
          <p:cNvSpPr txBox="1">
            <a:spLocks/>
          </p:cNvSpPr>
          <p:nvPr/>
        </p:nvSpPr>
        <p:spPr bwMode="auto">
          <a:xfrm>
            <a:off x="252536" y="1628800"/>
            <a:ext cx="8351912" cy="36827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0000"/>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000000"/>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5pPr>
            <a:lvl6pPr marL="2514600" indent="-228600" algn="l" rtl="0" fontAlgn="base">
              <a:spcBef>
                <a:spcPct val="20000"/>
              </a:spcBef>
              <a:spcAft>
                <a:spcPct val="0"/>
              </a:spcAft>
              <a:buChar char="»"/>
              <a:defRPr sz="2000">
                <a:solidFill>
                  <a:srgbClr val="000000"/>
                </a:solidFill>
                <a:latin typeface="+mn-lt"/>
                <a:ea typeface="ＭＳ Ｐゴシック" pitchFamily="-112" charset="-128"/>
              </a:defRPr>
            </a:lvl6pPr>
            <a:lvl7pPr marL="2971800" indent="-228600" algn="l" rtl="0" fontAlgn="base">
              <a:spcBef>
                <a:spcPct val="20000"/>
              </a:spcBef>
              <a:spcAft>
                <a:spcPct val="0"/>
              </a:spcAft>
              <a:buChar char="»"/>
              <a:defRPr sz="2000">
                <a:solidFill>
                  <a:srgbClr val="000000"/>
                </a:solidFill>
                <a:latin typeface="+mn-lt"/>
                <a:ea typeface="ＭＳ Ｐゴシック" pitchFamily="-112" charset="-128"/>
              </a:defRPr>
            </a:lvl7pPr>
            <a:lvl8pPr marL="3429000" indent="-228600" algn="l" rtl="0" fontAlgn="base">
              <a:spcBef>
                <a:spcPct val="20000"/>
              </a:spcBef>
              <a:spcAft>
                <a:spcPct val="0"/>
              </a:spcAft>
              <a:buChar char="»"/>
              <a:defRPr sz="2000">
                <a:solidFill>
                  <a:srgbClr val="000000"/>
                </a:solidFill>
                <a:latin typeface="+mn-lt"/>
                <a:ea typeface="ＭＳ Ｐゴシック" pitchFamily="-112" charset="-128"/>
              </a:defRPr>
            </a:lvl8pPr>
            <a:lvl9pPr marL="3886200" indent="-228600" algn="l" rtl="0" fontAlgn="base">
              <a:spcBef>
                <a:spcPct val="20000"/>
              </a:spcBef>
              <a:spcAft>
                <a:spcPct val="0"/>
              </a:spcAft>
              <a:buChar char="»"/>
              <a:defRPr sz="2000">
                <a:solidFill>
                  <a:srgbClr val="000000"/>
                </a:solidFill>
                <a:latin typeface="+mn-lt"/>
                <a:ea typeface="ＭＳ Ｐゴシック" pitchFamily="-112" charset="-128"/>
              </a:defRPr>
            </a:lvl9pPr>
          </a:lstStyle>
          <a:p>
            <a:pPr algn="just">
              <a:buFontTx/>
              <a:buNone/>
            </a:pPr>
            <a:endParaRPr lang="es-MX" sz="2000" dirty="0" smtClean="0">
              <a:solidFill>
                <a:srgbClr val="3E3E5C"/>
              </a:solidFill>
              <a:ea typeface="ＭＳ Ｐゴシック" pitchFamily="34" charset="-128"/>
            </a:endParaRPr>
          </a:p>
          <a:p>
            <a:pPr algn="just">
              <a:buFontTx/>
              <a:buNone/>
            </a:pPr>
            <a:endParaRPr lang="es-MX" sz="2000" dirty="0" smtClean="0">
              <a:solidFill>
                <a:srgbClr val="3E3E5C"/>
              </a:solidFill>
              <a:ea typeface="ＭＳ Ｐゴシック" pitchFamily="34" charset="-128"/>
            </a:endParaRPr>
          </a:p>
          <a:p>
            <a:pPr algn="just">
              <a:buFontTx/>
              <a:buNone/>
            </a:pPr>
            <a:r>
              <a:rPr lang="es-MX" sz="2000" dirty="0" smtClean="0">
                <a:solidFill>
                  <a:srgbClr val="0000FF"/>
                </a:solidFill>
                <a:ea typeface="ＭＳ Ｐゴシック" pitchFamily="34" charset="-128"/>
              </a:rPr>
              <a:t>  </a:t>
            </a:r>
            <a:r>
              <a:rPr lang="es-MX" sz="2000" dirty="0">
                <a:solidFill>
                  <a:srgbClr val="0000FF"/>
                </a:solidFill>
                <a:ea typeface="ＭＳ Ｐゴシック" pitchFamily="34" charset="-128"/>
              </a:rPr>
              <a:t> </a:t>
            </a:r>
            <a:r>
              <a:rPr lang="es-MX" sz="2000" dirty="0" smtClean="0">
                <a:solidFill>
                  <a:srgbClr val="0000FF"/>
                </a:solidFill>
                <a:ea typeface="ＭＳ Ｐゴシック" pitchFamily="34" charset="-128"/>
              </a:rPr>
              <a:t> El propósito de los negociadores es concretar un convenio para liberar la agricultura y la manufactura de productos en el curso de esta semana.La intención es que los 153 miembros de la OMC alcancen un acuerdo para reducir tarifas y subsidios antes de concluir el año 2008.</a:t>
            </a:r>
          </a:p>
          <a:p>
            <a:pPr algn="just">
              <a:buFontTx/>
              <a:buNone/>
            </a:pPr>
            <a:endParaRPr lang="es-MX" sz="2000" dirty="0" smtClean="0">
              <a:solidFill>
                <a:srgbClr val="3E3E5C"/>
              </a:solidFill>
              <a:ea typeface="ＭＳ Ｐゴシック" pitchFamily="34" charset="-128"/>
            </a:endParaRPr>
          </a:p>
          <a:p>
            <a:pPr algn="just">
              <a:buFontTx/>
              <a:buNone/>
            </a:pPr>
            <a:r>
              <a:rPr lang="es-MX" sz="2000" dirty="0" smtClean="0">
                <a:solidFill>
                  <a:srgbClr val="3E3E5C"/>
                </a:solidFill>
                <a:ea typeface="ＭＳ Ｐゴシック" pitchFamily="34" charset="-128"/>
              </a:rPr>
              <a:t> </a:t>
            </a:r>
            <a:r>
              <a:rPr lang="es-MX" sz="2000" dirty="0" smtClean="0">
                <a:solidFill>
                  <a:srgbClr val="FF0000"/>
                </a:solidFill>
                <a:ea typeface="ＭＳ Ｐゴシック" pitchFamily="34" charset="-128"/>
              </a:rPr>
              <a:t>   </a:t>
            </a:r>
            <a:r>
              <a:rPr lang="es-MX" sz="2000" dirty="0" smtClean="0">
                <a:solidFill>
                  <a:srgbClr val="800000"/>
                </a:solidFill>
                <a:ea typeface="ＭＳ Ｐゴシック" pitchFamily="34" charset="-128"/>
              </a:rPr>
              <a:t>Susan Schwab, representante comercial de Estados Unidos, aseguró que Washington hará una nueva propuesta para el recorte se subsidios.</a:t>
            </a:r>
            <a:r>
              <a:rPr lang="es-ES_tradnl" sz="2000" dirty="0" smtClean="0">
                <a:solidFill>
                  <a:srgbClr val="800000"/>
                </a:solidFill>
                <a:ea typeface="ＭＳ Ｐゴシック" pitchFamily="34" charset="-128"/>
              </a:rPr>
              <a:t> </a:t>
            </a:r>
            <a:r>
              <a:rPr lang="es-MX" sz="2000" dirty="0" smtClean="0">
                <a:solidFill>
                  <a:srgbClr val="800000"/>
                </a:solidFill>
                <a:ea typeface="ＭＳ Ｐゴシック" pitchFamily="34" charset="-128"/>
              </a:rPr>
              <a:t>Susan Schwab, representante comercial de Estados Unidos, aseguró que Washington hará una nueva propuesta para el recorte de subsidios.</a:t>
            </a:r>
            <a:endParaRPr lang="es-ES_tradnl" sz="2000" dirty="0" smtClean="0">
              <a:solidFill>
                <a:srgbClr val="800000"/>
              </a:solidFill>
              <a:ea typeface="ＭＳ Ｐゴシック" pitchFamily="34" charset="-128"/>
            </a:endParaRPr>
          </a:p>
        </p:txBody>
      </p:sp>
    </p:spTree>
    <p:extLst>
      <p:ext uri="{BB962C8B-B14F-4D97-AF65-F5344CB8AC3E}">
        <p14:creationId xmlns:p14="http://schemas.microsoft.com/office/powerpoint/2010/main" val="790869829"/>
      </p:ext>
    </p:extLst>
  </p:cSld>
  <p:clrMapOvr>
    <a:masterClrMapping/>
  </p:clrMapOvr>
  <p:transition spd="slow">
    <p:cov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Título 1"/>
          <p:cNvSpPr>
            <a:spLocks noGrp="1"/>
          </p:cNvSpPr>
          <p:nvPr>
            <p:ph type="title"/>
          </p:nvPr>
        </p:nvSpPr>
        <p:spPr/>
        <p:txBody>
          <a:bodyPr/>
          <a:lstStyle/>
          <a:p>
            <a:endParaRPr lang="es-MX" smtClean="0">
              <a:ea typeface="ＭＳ Ｐゴシック" pitchFamily="34" charset="-128"/>
            </a:endParaRPr>
          </a:p>
        </p:txBody>
      </p:sp>
      <p:pic>
        <p:nvPicPr>
          <p:cNvPr id="494594" name="Marcador de contenido 3" descr="periodicotítulo.png"/>
          <p:cNvPicPr>
            <a:picLocks noGrp="1" noChangeAspect="1"/>
          </p:cNvPicPr>
          <p:nvPr>
            <p:ph idx="1"/>
          </p:nvPr>
        </p:nvPicPr>
        <p:blipFill>
          <a:blip r:embed="rId3" cstate="screen">
            <a:extLst>
              <a:ext uri="{28A0092B-C50C-407E-A947-70E740481C1C}">
                <a14:useLocalDpi xmlns:a14="http://schemas.microsoft.com/office/drawing/2010/main"/>
              </a:ext>
            </a:extLst>
          </a:blip>
          <a:srcRect l="-43491" r="-43491"/>
          <a:stretch>
            <a:fillRect/>
          </a:stretch>
        </p:blipFill>
        <p:spPr>
          <a:xfrm>
            <a:off x="-3919464" y="-65584"/>
            <a:ext cx="16916400" cy="7239000"/>
          </a:xfrm>
        </p:spPr>
      </p:pic>
      <p:sp>
        <p:nvSpPr>
          <p:cNvPr id="5" name="Marcador de contenido 2"/>
          <p:cNvSpPr txBox="1">
            <a:spLocks/>
          </p:cNvSpPr>
          <p:nvPr/>
        </p:nvSpPr>
        <p:spPr bwMode="auto">
          <a:xfrm>
            <a:off x="107504" y="2232248"/>
            <a:ext cx="8604448" cy="3140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0000"/>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000000"/>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5pPr>
            <a:lvl6pPr marL="2514600" indent="-228600" algn="l" rtl="0" fontAlgn="base">
              <a:spcBef>
                <a:spcPct val="20000"/>
              </a:spcBef>
              <a:spcAft>
                <a:spcPct val="0"/>
              </a:spcAft>
              <a:buChar char="»"/>
              <a:defRPr sz="2000">
                <a:solidFill>
                  <a:srgbClr val="000000"/>
                </a:solidFill>
                <a:latin typeface="+mn-lt"/>
                <a:ea typeface="ＭＳ Ｐゴシック" pitchFamily="-112" charset="-128"/>
              </a:defRPr>
            </a:lvl6pPr>
            <a:lvl7pPr marL="2971800" indent="-228600" algn="l" rtl="0" fontAlgn="base">
              <a:spcBef>
                <a:spcPct val="20000"/>
              </a:spcBef>
              <a:spcAft>
                <a:spcPct val="0"/>
              </a:spcAft>
              <a:buChar char="»"/>
              <a:defRPr sz="2000">
                <a:solidFill>
                  <a:srgbClr val="000000"/>
                </a:solidFill>
                <a:latin typeface="+mn-lt"/>
                <a:ea typeface="ＭＳ Ｐゴシック" pitchFamily="-112" charset="-128"/>
              </a:defRPr>
            </a:lvl7pPr>
            <a:lvl8pPr marL="3429000" indent="-228600" algn="l" rtl="0" fontAlgn="base">
              <a:spcBef>
                <a:spcPct val="20000"/>
              </a:spcBef>
              <a:spcAft>
                <a:spcPct val="0"/>
              </a:spcAft>
              <a:buChar char="»"/>
              <a:defRPr sz="2000">
                <a:solidFill>
                  <a:srgbClr val="000000"/>
                </a:solidFill>
                <a:latin typeface="+mn-lt"/>
                <a:ea typeface="ＭＳ Ｐゴシック" pitchFamily="-112" charset="-128"/>
              </a:defRPr>
            </a:lvl8pPr>
            <a:lvl9pPr marL="3886200" indent="-228600" algn="l" rtl="0" fontAlgn="base">
              <a:spcBef>
                <a:spcPct val="20000"/>
              </a:spcBef>
              <a:spcAft>
                <a:spcPct val="0"/>
              </a:spcAft>
              <a:buChar char="»"/>
              <a:defRPr sz="2000">
                <a:solidFill>
                  <a:srgbClr val="000000"/>
                </a:solidFill>
                <a:latin typeface="+mn-lt"/>
                <a:ea typeface="ＭＳ Ｐゴシック" pitchFamily="-112" charset="-128"/>
              </a:defRPr>
            </a:lvl9pPr>
          </a:lstStyle>
          <a:p>
            <a:pPr algn="just">
              <a:buFontTx/>
              <a:buNone/>
            </a:pPr>
            <a:r>
              <a:rPr lang="es-MX" sz="2400" dirty="0" smtClean="0">
                <a:solidFill>
                  <a:srgbClr val="0000FF"/>
                </a:solidFill>
                <a:ea typeface="ＭＳ Ｐゴシック" pitchFamily="34" charset="-128"/>
              </a:rPr>
              <a:t>    La funcionaria resaltó al respecto que también espera ver nuevas propuestas de las demás naciones “inclusive de los más importantes países en desarrollo, que tienen un papel fundamental”. </a:t>
            </a:r>
            <a:endParaRPr lang="es-ES_tradnl" sz="2400" dirty="0" smtClean="0">
              <a:solidFill>
                <a:srgbClr val="0000FF"/>
              </a:solidFill>
              <a:ea typeface="ＭＳ Ｐゴシック" pitchFamily="34" charset="-128"/>
            </a:endParaRPr>
          </a:p>
          <a:p>
            <a:pPr algn="just">
              <a:buFontTx/>
              <a:buNone/>
            </a:pPr>
            <a:r>
              <a:rPr lang="es-MX" sz="2400" dirty="0" smtClean="0">
                <a:solidFill>
                  <a:srgbClr val="3E3E5C"/>
                </a:solidFill>
                <a:ea typeface="ＭＳ Ｐゴシック" pitchFamily="34" charset="-128"/>
              </a:rPr>
              <a:t>    </a:t>
            </a:r>
          </a:p>
          <a:p>
            <a:pPr algn="just">
              <a:buFontTx/>
              <a:buNone/>
            </a:pPr>
            <a:r>
              <a:rPr lang="es-MX" sz="2400" dirty="0" smtClean="0">
                <a:solidFill>
                  <a:srgbClr val="3E3E5C"/>
                </a:solidFill>
                <a:ea typeface="ＭＳ Ｐゴシック" pitchFamily="34" charset="-128"/>
              </a:rPr>
              <a:t>  </a:t>
            </a:r>
            <a:r>
              <a:rPr lang="es-MX" sz="2400" dirty="0" smtClean="0">
                <a:solidFill>
                  <a:srgbClr val="800000"/>
                </a:solidFill>
                <a:ea typeface="ＭＳ Ｐゴシック" pitchFamily="34" charset="-128"/>
              </a:rPr>
              <a:t>La liberación de los mercados, “y no la cuestión de los subsidios” es el punto que más puede contribuir para el crecimiento y para el desarrollo económico en una negociación comercial.</a:t>
            </a:r>
            <a:endParaRPr lang="es-ES_tradnl" sz="2400" dirty="0" smtClean="0">
              <a:solidFill>
                <a:srgbClr val="800000"/>
              </a:solidFill>
              <a:ea typeface="ＭＳ Ｐゴシック" pitchFamily="34" charset="-128"/>
            </a:endParaRPr>
          </a:p>
          <a:p>
            <a:pPr algn="just">
              <a:buFontTx/>
              <a:buNone/>
            </a:pPr>
            <a:r>
              <a:rPr lang="es-MX" sz="2400" dirty="0" smtClean="0">
                <a:solidFill>
                  <a:srgbClr val="3E3E5C"/>
                </a:solidFill>
                <a:ea typeface="ＭＳ Ｐゴシック" pitchFamily="34" charset="-128"/>
              </a:rPr>
              <a:t> </a:t>
            </a:r>
            <a:endParaRPr lang="es-ES_tradnl" sz="2400" dirty="0" smtClean="0">
              <a:solidFill>
                <a:srgbClr val="3E3E5C"/>
              </a:solidFill>
              <a:ea typeface="ＭＳ Ｐゴシック" pitchFamily="34" charset="-128"/>
            </a:endParaRPr>
          </a:p>
        </p:txBody>
      </p:sp>
    </p:spTree>
    <p:extLst>
      <p:ext uri="{BB962C8B-B14F-4D97-AF65-F5344CB8AC3E}">
        <p14:creationId xmlns:p14="http://schemas.microsoft.com/office/powerpoint/2010/main" val="97305357"/>
      </p:ext>
    </p:extLst>
  </p:cSld>
  <p:clrMapOvr>
    <a:masterClrMapping/>
  </p:clrMapOvr>
  <p:transition spd="slow">
    <p:cov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Título 1"/>
          <p:cNvSpPr>
            <a:spLocks noGrp="1"/>
          </p:cNvSpPr>
          <p:nvPr>
            <p:ph type="title"/>
          </p:nvPr>
        </p:nvSpPr>
        <p:spPr/>
        <p:txBody>
          <a:bodyPr/>
          <a:lstStyle/>
          <a:p>
            <a:endParaRPr lang="es-MX" smtClean="0">
              <a:ea typeface="ＭＳ Ｐゴシック" pitchFamily="34" charset="-128"/>
            </a:endParaRPr>
          </a:p>
        </p:txBody>
      </p:sp>
      <p:pic>
        <p:nvPicPr>
          <p:cNvPr id="494594" name="Marcador de contenido 3" descr="periodicotítulo.png"/>
          <p:cNvPicPr>
            <a:picLocks noGrp="1" noChangeAspect="1"/>
          </p:cNvPicPr>
          <p:nvPr>
            <p:ph idx="1"/>
          </p:nvPr>
        </p:nvPicPr>
        <p:blipFill>
          <a:blip r:embed="rId3" cstate="screen">
            <a:extLst>
              <a:ext uri="{28A0092B-C50C-407E-A947-70E740481C1C}">
                <a14:useLocalDpi xmlns:a14="http://schemas.microsoft.com/office/drawing/2010/main"/>
              </a:ext>
            </a:extLst>
          </a:blip>
          <a:srcRect l="-43491" r="-43491"/>
          <a:stretch>
            <a:fillRect/>
          </a:stretch>
        </p:blipFill>
        <p:spPr>
          <a:xfrm>
            <a:off x="-3919464" y="-65584"/>
            <a:ext cx="16916400" cy="7239000"/>
          </a:xfrm>
        </p:spPr>
      </p:pic>
      <p:sp>
        <p:nvSpPr>
          <p:cNvPr id="6" name="Marcador de contenido 2"/>
          <p:cNvSpPr txBox="1">
            <a:spLocks/>
          </p:cNvSpPr>
          <p:nvPr/>
        </p:nvSpPr>
        <p:spPr bwMode="auto">
          <a:xfrm>
            <a:off x="395536" y="2132856"/>
            <a:ext cx="8532440" cy="37170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0000"/>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000000"/>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pitchFamily="-112" charset="-128"/>
              </a:defRPr>
            </a:lvl5pPr>
            <a:lvl6pPr marL="2514600" indent="-228600" algn="l" rtl="0" fontAlgn="base">
              <a:spcBef>
                <a:spcPct val="20000"/>
              </a:spcBef>
              <a:spcAft>
                <a:spcPct val="0"/>
              </a:spcAft>
              <a:buChar char="»"/>
              <a:defRPr sz="2000">
                <a:solidFill>
                  <a:srgbClr val="000000"/>
                </a:solidFill>
                <a:latin typeface="+mn-lt"/>
                <a:ea typeface="ＭＳ Ｐゴシック" pitchFamily="-112" charset="-128"/>
              </a:defRPr>
            </a:lvl6pPr>
            <a:lvl7pPr marL="2971800" indent="-228600" algn="l" rtl="0" fontAlgn="base">
              <a:spcBef>
                <a:spcPct val="20000"/>
              </a:spcBef>
              <a:spcAft>
                <a:spcPct val="0"/>
              </a:spcAft>
              <a:buChar char="»"/>
              <a:defRPr sz="2000">
                <a:solidFill>
                  <a:srgbClr val="000000"/>
                </a:solidFill>
                <a:latin typeface="+mn-lt"/>
                <a:ea typeface="ＭＳ Ｐゴシック" pitchFamily="-112" charset="-128"/>
              </a:defRPr>
            </a:lvl7pPr>
            <a:lvl8pPr marL="3429000" indent="-228600" algn="l" rtl="0" fontAlgn="base">
              <a:spcBef>
                <a:spcPct val="20000"/>
              </a:spcBef>
              <a:spcAft>
                <a:spcPct val="0"/>
              </a:spcAft>
              <a:buChar char="»"/>
              <a:defRPr sz="2000">
                <a:solidFill>
                  <a:srgbClr val="000000"/>
                </a:solidFill>
                <a:latin typeface="+mn-lt"/>
                <a:ea typeface="ＭＳ Ｐゴシック" pitchFamily="-112" charset="-128"/>
              </a:defRPr>
            </a:lvl8pPr>
            <a:lvl9pPr marL="3886200" indent="-228600" algn="l" rtl="0" fontAlgn="base">
              <a:spcBef>
                <a:spcPct val="20000"/>
              </a:spcBef>
              <a:spcAft>
                <a:spcPct val="0"/>
              </a:spcAft>
              <a:buChar char="»"/>
              <a:defRPr sz="2000">
                <a:solidFill>
                  <a:srgbClr val="000000"/>
                </a:solidFill>
                <a:latin typeface="+mn-lt"/>
                <a:ea typeface="ＭＳ Ｐゴシック" pitchFamily="-112" charset="-128"/>
              </a:defRPr>
            </a:lvl9pPr>
          </a:lstStyle>
          <a:p>
            <a:pPr>
              <a:buFontTx/>
              <a:buNone/>
            </a:pPr>
            <a:r>
              <a:rPr lang="es-MX" sz="2400" dirty="0" smtClean="0">
                <a:solidFill>
                  <a:srgbClr val="3E3E5C"/>
                </a:solidFill>
                <a:ea typeface="ＭＳ Ｐゴシック" pitchFamily="34" charset="-128"/>
              </a:rPr>
              <a:t>	</a:t>
            </a:r>
            <a:r>
              <a:rPr lang="es-MX" sz="2400" dirty="0" smtClean="0">
                <a:solidFill>
                  <a:srgbClr val="0000FF"/>
                </a:solidFill>
                <a:ea typeface="ＭＳ Ｐゴシック" pitchFamily="34" charset="-128"/>
              </a:rPr>
              <a:t>El último texto de acuerdo propuesto requiere que Estados Unidos rebaje su gasto en “respaldo general distorsionante del comercio”  a un rango de entre $13 millones y $16 mil 400 millones de dólares, desde el actual techo de $48 mil 200 millones. </a:t>
            </a:r>
          </a:p>
          <a:p>
            <a:pPr>
              <a:buFontTx/>
              <a:buNone/>
            </a:pPr>
            <a:r>
              <a:rPr lang="es-MX" sz="2400" dirty="0" smtClean="0">
                <a:solidFill>
                  <a:srgbClr val="3E3E5C"/>
                </a:solidFill>
                <a:ea typeface="ＭＳ Ｐゴシック" pitchFamily="34" charset="-128"/>
              </a:rPr>
              <a:t>    </a:t>
            </a:r>
          </a:p>
          <a:p>
            <a:pPr>
              <a:buFontTx/>
              <a:buNone/>
            </a:pPr>
            <a:r>
              <a:rPr lang="es-MX" sz="2400" dirty="0" smtClean="0">
                <a:solidFill>
                  <a:srgbClr val="3E3E5C"/>
                </a:solidFill>
                <a:ea typeface="ＭＳ Ｐゴシック" pitchFamily="34" charset="-128"/>
              </a:rPr>
              <a:t>    </a:t>
            </a:r>
            <a:r>
              <a:rPr lang="es-MX" sz="2400" dirty="0" smtClean="0">
                <a:solidFill>
                  <a:srgbClr val="800000"/>
                </a:solidFill>
                <a:ea typeface="ＭＳ Ｐゴシック" pitchFamily="34" charset="-128"/>
              </a:rPr>
              <a:t>Algunos observadores han indicado que el marco de las negociaciones  no ha previsto problemas nuevos y graves, como los altos precios del crudo o las tarifas de biocombustibles. </a:t>
            </a:r>
            <a:endParaRPr lang="es-ES_tradnl" sz="2400" dirty="0" smtClean="0">
              <a:solidFill>
                <a:srgbClr val="800000"/>
              </a:solidFill>
              <a:ea typeface="ＭＳ Ｐゴシック" pitchFamily="34" charset="-128"/>
            </a:endParaRPr>
          </a:p>
          <a:p>
            <a:endParaRPr lang="es-MX" sz="2400" dirty="0" smtClean="0">
              <a:solidFill>
                <a:srgbClr val="3E3E5C"/>
              </a:solidFill>
              <a:ea typeface="ＭＳ Ｐゴシック" pitchFamily="34" charset="-128"/>
            </a:endParaRPr>
          </a:p>
          <a:p>
            <a:endParaRPr lang="es-ES_tradnl" sz="2400" dirty="0" smtClean="0">
              <a:solidFill>
                <a:srgbClr val="3E3E5C"/>
              </a:solidFill>
              <a:ea typeface="ＭＳ Ｐゴシック" pitchFamily="34" charset="-128"/>
            </a:endParaRPr>
          </a:p>
          <a:p>
            <a:endParaRPr lang="es-MX" sz="2400" dirty="0" smtClean="0">
              <a:solidFill>
                <a:srgbClr val="3E3E5C"/>
              </a:solidFill>
              <a:ea typeface="ＭＳ Ｐゴシック" pitchFamily="34" charset="-128"/>
            </a:endParaRPr>
          </a:p>
          <a:p>
            <a:endParaRPr lang="es-MX" sz="2400" dirty="0" smtClean="0">
              <a:solidFill>
                <a:srgbClr val="3E3E5C"/>
              </a:solidFill>
              <a:ea typeface="ＭＳ Ｐゴシック" pitchFamily="34" charset="-128"/>
            </a:endParaRPr>
          </a:p>
        </p:txBody>
      </p:sp>
    </p:spTree>
    <p:extLst>
      <p:ext uri="{BB962C8B-B14F-4D97-AF65-F5344CB8AC3E}">
        <p14:creationId xmlns:p14="http://schemas.microsoft.com/office/powerpoint/2010/main" val="2564931907"/>
      </p:ext>
    </p:extLst>
  </p:cSld>
  <p:clrMapOvr>
    <a:masterClrMapping/>
  </p:clrMapOvr>
  <p:transition spd="slow">
    <p:cov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ítulo 1"/>
          <p:cNvPicPr>
            <a:picLocks noGrp="1" noChangeArrowheads="1"/>
          </p:cNvPicPr>
          <p:nvPr>
            <p:ph type="title"/>
          </p:nvPr>
        </p:nvPicPr>
        <p:blipFill>
          <a:blip r:embed="rId3"/>
          <a:srcRect/>
          <a:stretch>
            <a:fillRect/>
          </a:stretch>
        </p:blipFill>
        <p:spPr>
          <a:xfrm>
            <a:off x="450850" y="73025"/>
            <a:ext cx="8242300" cy="1152525"/>
          </a:xfrm>
        </p:spPr>
      </p:pic>
      <p:sp>
        <p:nvSpPr>
          <p:cNvPr id="499714" name="Marcador de contenido 2"/>
          <p:cNvSpPr>
            <a:spLocks noGrp="1"/>
          </p:cNvSpPr>
          <p:nvPr>
            <p:ph idx="1"/>
          </p:nvPr>
        </p:nvSpPr>
        <p:spPr>
          <a:xfrm>
            <a:off x="0" y="1524000"/>
            <a:ext cx="9144000" cy="5334000"/>
          </a:xfrm>
        </p:spPr>
        <p:txBody>
          <a:bodyPr/>
          <a:lstStyle/>
          <a:p>
            <a:pPr>
              <a:buFontTx/>
              <a:buNone/>
            </a:pPr>
            <a:r>
              <a:rPr lang="es-ES_tradnl" sz="3600" dirty="0" smtClean="0">
                <a:solidFill>
                  <a:srgbClr val="000090"/>
                </a:solidFill>
                <a:ea typeface="ＭＳ Ｐゴシック" pitchFamily="34" charset="-128"/>
              </a:rPr>
              <a:t>   Un país vende a otros productores un artículo por </a:t>
            </a:r>
            <a:r>
              <a:rPr lang="es-ES_tradnl" sz="3600" dirty="0" smtClean="0">
                <a:solidFill>
                  <a:srgbClr val="FF0000"/>
                </a:solidFill>
                <a:ea typeface="ＭＳ Ｐゴシック" pitchFamily="34" charset="-128"/>
              </a:rPr>
              <a:t>debajo de su costo de producción.</a:t>
            </a:r>
          </a:p>
          <a:p>
            <a:pPr>
              <a:buFontTx/>
              <a:buNone/>
            </a:pPr>
            <a:endParaRPr lang="es-ES_tradnl" sz="2800" dirty="0" smtClean="0">
              <a:ea typeface="ＭＳ Ｐゴシック" pitchFamily="34" charset="-128"/>
            </a:endParaRPr>
          </a:p>
          <a:p>
            <a:pPr>
              <a:buFontTx/>
              <a:buNone/>
            </a:pPr>
            <a:r>
              <a:rPr lang="es-ES_tradnl" dirty="0" smtClean="0">
                <a:solidFill>
                  <a:srgbClr val="000090"/>
                </a:solidFill>
                <a:ea typeface="ＭＳ Ｐゴシック" pitchFamily="34" charset="-128"/>
              </a:rPr>
              <a:t>   Cuando los productos importados llegan al mercado local, </a:t>
            </a:r>
            <a:r>
              <a:rPr lang="es-ES_tradnl" dirty="0" smtClean="0">
                <a:solidFill>
                  <a:srgbClr val="FF0000"/>
                </a:solidFill>
                <a:ea typeface="ＭＳ Ｐゴシック" pitchFamily="34" charset="-128"/>
              </a:rPr>
              <a:t>resultan ser mucho más baratos que los productos locales,</a:t>
            </a:r>
            <a:r>
              <a:rPr lang="es-ES_tradnl" dirty="0" smtClean="0">
                <a:solidFill>
                  <a:srgbClr val="000090"/>
                </a:solidFill>
                <a:ea typeface="ＭＳ Ｐゴシック" pitchFamily="34" charset="-128"/>
              </a:rPr>
              <a:t> lo que ocasiona que la industria local enfrente </a:t>
            </a:r>
            <a:r>
              <a:rPr lang="es-ES_tradnl" dirty="0" smtClean="0">
                <a:solidFill>
                  <a:srgbClr val="FF0000"/>
                </a:solidFill>
                <a:ea typeface="ＭＳ Ｐゴシック" pitchFamily="34" charset="-128"/>
              </a:rPr>
              <a:t>incluso la quiebra.</a:t>
            </a:r>
            <a:endParaRPr lang="es-MX" dirty="0" smtClean="0">
              <a:solidFill>
                <a:srgbClr val="FF0000"/>
              </a:solidFill>
              <a:ea typeface="ＭＳ Ｐゴシック" pitchFamily="34" charset="-128"/>
            </a:endParaRPr>
          </a:p>
        </p:txBody>
      </p:sp>
      <p:pic>
        <p:nvPicPr>
          <p:cNvPr id="499715" name="Imagen 4"/>
          <p:cNvPicPr>
            <a:picLocks noChangeAspect="1"/>
          </p:cNvPicPr>
          <p:nvPr/>
        </p:nvPicPr>
        <p:blipFill>
          <a:blip r:embed="rId4"/>
          <a:srcRect/>
          <a:stretch>
            <a:fillRect/>
          </a:stretch>
        </p:blipFill>
        <p:spPr bwMode="auto">
          <a:xfrm>
            <a:off x="1043608" y="2564904"/>
            <a:ext cx="3327400" cy="3327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99716" name="Imagen 5"/>
          <p:cNvPicPr>
            <a:picLocks noChangeAspect="1"/>
          </p:cNvPicPr>
          <p:nvPr/>
        </p:nvPicPr>
        <p:blipFill>
          <a:blip r:embed="rId5"/>
          <a:srcRect/>
          <a:stretch>
            <a:fillRect/>
          </a:stretch>
        </p:blipFill>
        <p:spPr bwMode="auto">
          <a:xfrm rot="21372409">
            <a:off x="5070724" y="1803506"/>
            <a:ext cx="3175000" cy="21209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25" presetClass="entr" presetSubtype="0" fill="hold" nodeType="withEffect">
                                  <p:stCondLst>
                                    <p:cond delay="0"/>
                                  </p:stCondLst>
                                  <p:childTnLst>
                                    <p:set>
                                      <p:cBhvr>
                                        <p:cTn id="16" dur="1" fill="hold">
                                          <p:stCondLst>
                                            <p:cond delay="0"/>
                                          </p:stCondLst>
                                        </p:cTn>
                                        <p:tgtEl>
                                          <p:spTgt spid="499715"/>
                                        </p:tgtEl>
                                        <p:attrNameLst>
                                          <p:attrName>style.visibility</p:attrName>
                                        </p:attrNameLst>
                                      </p:cBhvr>
                                      <p:to>
                                        <p:strVal val="visible"/>
                                      </p:to>
                                    </p:set>
                                    <p:anim calcmode="lin" valueType="num">
                                      <p:cBhvr>
                                        <p:cTn id="17" dur="500" decel="50000" fill="hold">
                                          <p:stCondLst>
                                            <p:cond delay="0"/>
                                          </p:stCondLst>
                                        </p:cTn>
                                        <p:tgtEl>
                                          <p:spTgt spid="49971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9971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99715"/>
                                        </p:tgtEl>
                                        <p:attrNameLst>
                                          <p:attrName>ppt_w</p:attrName>
                                        </p:attrNameLst>
                                      </p:cBhvr>
                                      <p:tavLst>
                                        <p:tav tm="0">
                                          <p:val>
                                            <p:strVal val="#ppt_w*.05"/>
                                          </p:val>
                                        </p:tav>
                                        <p:tav tm="100000">
                                          <p:val>
                                            <p:strVal val="#ppt_w"/>
                                          </p:val>
                                        </p:tav>
                                      </p:tavLst>
                                    </p:anim>
                                    <p:anim calcmode="lin" valueType="num">
                                      <p:cBhvr>
                                        <p:cTn id="20" dur="1000" fill="hold"/>
                                        <p:tgtEl>
                                          <p:spTgt spid="49971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9971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9971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9971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99715"/>
                                        </p:tgtEl>
                                      </p:cBhvr>
                                    </p:animEffect>
                                  </p:childTnLst>
                                </p:cTn>
                              </p:par>
                              <p:par>
                                <p:cTn id="25" presetID="25" presetClass="entr" presetSubtype="0" fill="hold" nodeType="withEffect">
                                  <p:stCondLst>
                                    <p:cond delay="0"/>
                                  </p:stCondLst>
                                  <p:childTnLst>
                                    <p:set>
                                      <p:cBhvr>
                                        <p:cTn id="26" dur="1" fill="hold">
                                          <p:stCondLst>
                                            <p:cond delay="0"/>
                                          </p:stCondLst>
                                        </p:cTn>
                                        <p:tgtEl>
                                          <p:spTgt spid="499716"/>
                                        </p:tgtEl>
                                        <p:attrNameLst>
                                          <p:attrName>style.visibility</p:attrName>
                                        </p:attrNameLst>
                                      </p:cBhvr>
                                      <p:to>
                                        <p:strVal val="visible"/>
                                      </p:to>
                                    </p:set>
                                    <p:anim calcmode="lin" valueType="num">
                                      <p:cBhvr>
                                        <p:cTn id="27" dur="500" decel="50000" fill="hold">
                                          <p:stCondLst>
                                            <p:cond delay="0"/>
                                          </p:stCondLst>
                                        </p:cTn>
                                        <p:tgtEl>
                                          <p:spTgt spid="49971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49971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499716"/>
                                        </p:tgtEl>
                                        <p:attrNameLst>
                                          <p:attrName>ppt_w</p:attrName>
                                        </p:attrNameLst>
                                      </p:cBhvr>
                                      <p:tavLst>
                                        <p:tav tm="0">
                                          <p:val>
                                            <p:strVal val="#ppt_w*.05"/>
                                          </p:val>
                                        </p:tav>
                                        <p:tav tm="100000">
                                          <p:val>
                                            <p:strVal val="#ppt_w"/>
                                          </p:val>
                                        </p:tav>
                                      </p:tavLst>
                                    </p:anim>
                                    <p:anim calcmode="lin" valueType="num">
                                      <p:cBhvr>
                                        <p:cTn id="30" dur="1000" fill="hold"/>
                                        <p:tgtEl>
                                          <p:spTgt spid="49971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49971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49971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49971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49971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499715"/>
                                        </p:tgtEl>
                                      </p:cBhvr>
                                    </p:animEffect>
                                    <p:set>
                                      <p:cBhvr>
                                        <p:cTn id="39" dur="1" fill="hold">
                                          <p:stCondLst>
                                            <p:cond delay="499"/>
                                          </p:stCondLst>
                                        </p:cTn>
                                        <p:tgtEl>
                                          <p:spTgt spid="499715"/>
                                        </p:tgtEl>
                                        <p:attrNameLst>
                                          <p:attrName>style.visibility</p:attrName>
                                        </p:attrNameLst>
                                      </p:cBhvr>
                                      <p:to>
                                        <p:strVal val="hidden"/>
                                      </p:to>
                                    </p:set>
                                  </p:childTnLst>
                                </p:cTn>
                              </p:par>
                              <p:par>
                                <p:cTn id="40" presetID="3" presetClass="exit" presetSubtype="10" fill="hold" nodeType="withEffect">
                                  <p:stCondLst>
                                    <p:cond delay="0"/>
                                  </p:stCondLst>
                                  <p:childTnLst>
                                    <p:animEffect transition="out" filter="blinds(horizontal)">
                                      <p:cBhvr>
                                        <p:cTn id="41" dur="500"/>
                                        <p:tgtEl>
                                          <p:spTgt spid="499716"/>
                                        </p:tgtEl>
                                      </p:cBhvr>
                                    </p:animEffect>
                                    <p:set>
                                      <p:cBhvr>
                                        <p:cTn id="42" dur="1" fill="hold">
                                          <p:stCondLst>
                                            <p:cond delay="499"/>
                                          </p:stCondLst>
                                        </p:cTn>
                                        <p:tgtEl>
                                          <p:spTgt spid="4997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499714">
                                            <p:txEl>
                                              <p:pRg st="0" end="0"/>
                                            </p:txEl>
                                          </p:spTgt>
                                        </p:tgtEl>
                                        <p:attrNameLst>
                                          <p:attrName>style.visibility</p:attrName>
                                        </p:attrNameLst>
                                      </p:cBhvr>
                                      <p:to>
                                        <p:strVal val="visible"/>
                                      </p:to>
                                    </p:set>
                                    <p:anim calcmode="lin" valueType="num">
                                      <p:cBhvr>
                                        <p:cTn id="47" dur="500" fill="hold"/>
                                        <p:tgtEl>
                                          <p:spTgt spid="49971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99714">
                                            <p:txEl>
                                              <p:pRg st="0" end="0"/>
                                            </p:txEl>
                                          </p:spTgt>
                                        </p:tgtEl>
                                        <p:attrNameLst>
                                          <p:attrName>ppt_h</p:attrName>
                                        </p:attrNameLst>
                                      </p:cBhvr>
                                      <p:tavLst>
                                        <p:tav tm="0">
                                          <p:val>
                                            <p:fltVal val="0"/>
                                          </p:val>
                                        </p:tav>
                                        <p:tav tm="100000">
                                          <p:val>
                                            <p:strVal val="#ppt_h"/>
                                          </p:val>
                                        </p:tav>
                                      </p:tavLst>
                                    </p:anim>
                                    <p:anim calcmode="lin" valueType="num">
                                      <p:cBhvr>
                                        <p:cTn id="49" dur="500" fill="hold"/>
                                        <p:tgtEl>
                                          <p:spTgt spid="499714">
                                            <p:txEl>
                                              <p:pRg st="0" end="0"/>
                                            </p:txEl>
                                          </p:spTgt>
                                        </p:tgtEl>
                                        <p:attrNameLst>
                                          <p:attrName>style.rotation</p:attrName>
                                        </p:attrNameLst>
                                      </p:cBhvr>
                                      <p:tavLst>
                                        <p:tav tm="0">
                                          <p:val>
                                            <p:fltVal val="360"/>
                                          </p:val>
                                        </p:tav>
                                        <p:tav tm="100000">
                                          <p:val>
                                            <p:fltVal val="0"/>
                                          </p:val>
                                        </p:tav>
                                      </p:tavLst>
                                    </p:anim>
                                    <p:animEffect transition="in" filter="fade">
                                      <p:cBhvr>
                                        <p:cTn id="50" dur="500"/>
                                        <p:tgtEl>
                                          <p:spTgt spid="499714">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499714">
                                            <p:txEl>
                                              <p:pRg st="2" end="2"/>
                                            </p:txEl>
                                          </p:spTgt>
                                        </p:tgtEl>
                                        <p:attrNameLst>
                                          <p:attrName>style.visibility</p:attrName>
                                        </p:attrNameLst>
                                      </p:cBhvr>
                                      <p:to>
                                        <p:strVal val="visible"/>
                                      </p:to>
                                    </p:set>
                                    <p:anim calcmode="lin" valueType="num">
                                      <p:cBhvr>
                                        <p:cTn id="55" dur="500" fill="hold"/>
                                        <p:tgtEl>
                                          <p:spTgt spid="499714">
                                            <p:txEl>
                                              <p:pRg st="2" end="2"/>
                                            </p:txEl>
                                          </p:spTgt>
                                        </p:tgtEl>
                                        <p:attrNameLst>
                                          <p:attrName>ppt_w</p:attrName>
                                        </p:attrNameLst>
                                      </p:cBhvr>
                                      <p:tavLst>
                                        <p:tav tm="0">
                                          <p:val>
                                            <p:fltVal val="0"/>
                                          </p:val>
                                        </p:tav>
                                        <p:tav tm="100000">
                                          <p:val>
                                            <p:strVal val="#ppt_w"/>
                                          </p:val>
                                        </p:tav>
                                      </p:tavLst>
                                    </p:anim>
                                    <p:anim calcmode="lin" valueType="num">
                                      <p:cBhvr>
                                        <p:cTn id="56" dur="500" fill="hold"/>
                                        <p:tgtEl>
                                          <p:spTgt spid="499714">
                                            <p:txEl>
                                              <p:pRg st="2" end="2"/>
                                            </p:txEl>
                                          </p:spTgt>
                                        </p:tgtEl>
                                        <p:attrNameLst>
                                          <p:attrName>ppt_h</p:attrName>
                                        </p:attrNameLst>
                                      </p:cBhvr>
                                      <p:tavLst>
                                        <p:tav tm="0">
                                          <p:val>
                                            <p:fltVal val="0"/>
                                          </p:val>
                                        </p:tav>
                                        <p:tav tm="100000">
                                          <p:val>
                                            <p:strVal val="#ppt_h"/>
                                          </p:val>
                                        </p:tav>
                                      </p:tavLst>
                                    </p:anim>
                                    <p:anim calcmode="lin" valueType="num">
                                      <p:cBhvr>
                                        <p:cTn id="57" dur="500" fill="hold"/>
                                        <p:tgtEl>
                                          <p:spTgt spid="499714">
                                            <p:txEl>
                                              <p:pRg st="2" end="2"/>
                                            </p:txEl>
                                          </p:spTgt>
                                        </p:tgtEl>
                                        <p:attrNameLst>
                                          <p:attrName>style.rotation</p:attrName>
                                        </p:attrNameLst>
                                      </p:cBhvr>
                                      <p:tavLst>
                                        <p:tav tm="0">
                                          <p:val>
                                            <p:fltVal val="360"/>
                                          </p:val>
                                        </p:tav>
                                        <p:tav tm="100000">
                                          <p:val>
                                            <p:fltVal val="0"/>
                                          </p:val>
                                        </p:tav>
                                      </p:tavLst>
                                    </p:anim>
                                    <p:animEffect transition="in" filter="fade">
                                      <p:cBhvr>
                                        <p:cTn id="58" dur="500"/>
                                        <p:tgtEl>
                                          <p:spTgt spid="4997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Título 1"/>
          <p:cNvSpPr>
            <a:spLocks noGrp="1"/>
          </p:cNvSpPr>
          <p:nvPr>
            <p:ph type="title"/>
          </p:nvPr>
        </p:nvSpPr>
        <p:spPr/>
        <p:txBody>
          <a:bodyPr/>
          <a:lstStyle/>
          <a:p>
            <a:pPr eaLnBrk="1" hangingPunct="1">
              <a:defRPr/>
            </a:pPr>
            <a:r>
              <a:rPr lang="es-ES_tradnl" dirty="0">
                <a:ln w="3175" cmpd="sng">
                  <a:solidFill>
                    <a:schemeClr val="accent6">
                      <a:lumMod val="50000"/>
                    </a:schemeClr>
                  </a:solidFill>
                  <a:prstDash val="solid"/>
                </a:ln>
                <a:solidFill>
                  <a:srgbClr val="FFFFFF"/>
                </a:solidFill>
                <a:effectLst>
                  <a:outerShdw blurRad="50800" dist="40000" dir="5400000" algn="tl" rotWithShape="0">
                    <a:srgbClr val="000000">
                      <a:shade val="5000"/>
                      <a:satMod val="120000"/>
                      <a:alpha val="33000"/>
                    </a:srgbClr>
                  </a:outerShdw>
                </a:effectLst>
              </a:rPr>
              <a:t/>
            </a:r>
            <a:br>
              <a:rPr lang="es-ES_tradnl" dirty="0">
                <a:ln w="3175" cmpd="sng">
                  <a:solidFill>
                    <a:schemeClr val="accent6">
                      <a:lumMod val="50000"/>
                    </a:schemeClr>
                  </a:solidFill>
                  <a:prstDash val="solid"/>
                </a:ln>
                <a:solidFill>
                  <a:srgbClr val="FFFFFF"/>
                </a:solidFill>
                <a:effectLst>
                  <a:outerShdw blurRad="50800" dist="40000" dir="5400000" algn="tl" rotWithShape="0">
                    <a:srgbClr val="000000">
                      <a:shade val="5000"/>
                      <a:satMod val="120000"/>
                      <a:alpha val="33000"/>
                    </a:srgbClr>
                  </a:outerShdw>
                </a:effectLst>
              </a:rPr>
            </a:br>
            <a:r>
              <a:rPr lang="es-ES_tradnl" dirty="0">
                <a:ln w="3175" cmpd="sng">
                  <a:solidFill>
                    <a:schemeClr val="accent6">
                      <a:lumMod val="50000"/>
                    </a:schemeClr>
                  </a:solidFill>
                  <a:prstDash val="solid"/>
                </a:ln>
                <a:solidFill>
                  <a:srgbClr val="FFFFFF"/>
                </a:solidFill>
                <a:effectLst>
                  <a:outerShdw blurRad="50800" dist="40000" dir="5400000" algn="tl" rotWithShape="0">
                    <a:srgbClr val="000000">
                      <a:shade val="5000"/>
                      <a:satMod val="120000"/>
                      <a:alpha val="33000"/>
                    </a:srgbClr>
                  </a:outerShdw>
                </a:effectLst>
              </a:rPr>
              <a:t>6.1 Ventaja absoluta y ventaja comparativa</a:t>
            </a:r>
            <a:br>
              <a:rPr lang="es-ES_tradnl" dirty="0">
                <a:ln w="3175" cmpd="sng">
                  <a:solidFill>
                    <a:schemeClr val="accent6">
                      <a:lumMod val="50000"/>
                    </a:schemeClr>
                  </a:solidFill>
                  <a:prstDash val="solid"/>
                </a:ln>
                <a:solidFill>
                  <a:srgbClr val="FFFFFF"/>
                </a:solidFill>
                <a:effectLst>
                  <a:outerShdw blurRad="50800" dist="40000" dir="5400000" algn="tl" rotWithShape="0">
                    <a:srgbClr val="000000">
                      <a:shade val="5000"/>
                      <a:satMod val="120000"/>
                      <a:alpha val="33000"/>
                    </a:srgbClr>
                  </a:outerShdw>
                </a:effectLst>
              </a:rPr>
            </a:br>
            <a:r>
              <a:rPr lang="es-ES_tradnl" dirty="0" smtClean="0"/>
              <a:t>6</a:t>
            </a:r>
            <a:endParaRPr lang="es-MX" dirty="0" smtClean="0"/>
          </a:p>
        </p:txBody>
      </p:sp>
      <p:sp>
        <p:nvSpPr>
          <p:cNvPr id="438274" name="Marcador de contenido 8"/>
          <p:cNvSpPr>
            <a:spLocks noGrp="1"/>
          </p:cNvSpPr>
          <p:nvPr>
            <p:ph idx="1"/>
          </p:nvPr>
        </p:nvSpPr>
        <p:spPr>
          <a:xfrm>
            <a:off x="755576" y="1772816"/>
            <a:ext cx="7524328" cy="4541912"/>
          </a:xfrm>
        </p:spPr>
        <p:txBody>
          <a:bodyPr/>
          <a:lstStyle/>
          <a:p>
            <a:pPr eaLnBrk="1" hangingPunct="1">
              <a:buFontTx/>
              <a:buNone/>
            </a:pPr>
            <a:r>
              <a:rPr lang="es-MX" sz="2400" b="1" dirty="0">
                <a:solidFill>
                  <a:srgbClr val="FF0000"/>
                </a:solidFill>
                <a:ea typeface="ＭＳ Ｐゴシック" pitchFamily="34" charset="-128"/>
              </a:rPr>
              <a:t>Ventaja absoluta</a:t>
            </a:r>
            <a:r>
              <a:rPr lang="es-ES_tradnl" sz="2400" b="1" dirty="0">
                <a:solidFill>
                  <a:srgbClr val="FF0000"/>
                </a:solidFill>
                <a:ea typeface="ＭＳ Ｐゴシック" pitchFamily="34" charset="-128"/>
              </a:rPr>
              <a:t>: </a:t>
            </a:r>
            <a:r>
              <a:rPr lang="es-ES_tradnl" sz="2400" b="1" dirty="0">
                <a:solidFill>
                  <a:srgbClr val="000090"/>
                </a:solidFill>
                <a:ea typeface="ＭＳ Ｐゴシック" pitchFamily="34" charset="-128"/>
              </a:rPr>
              <a:t>un país puede producir </a:t>
            </a:r>
            <a:r>
              <a:rPr lang="es-ES_tradnl" sz="2400" b="1" dirty="0" smtClean="0">
                <a:solidFill>
                  <a:srgbClr val="000090"/>
                </a:solidFill>
                <a:ea typeface="ＭＳ Ｐゴシック" pitchFamily="34" charset="-128"/>
              </a:rPr>
              <a:t>todos</a:t>
            </a:r>
          </a:p>
          <a:p>
            <a:pPr eaLnBrk="1" hangingPunct="1">
              <a:buFontTx/>
              <a:buNone/>
            </a:pPr>
            <a:r>
              <a:rPr lang="es-ES_tradnl" sz="2400" b="1" dirty="0" smtClean="0">
                <a:solidFill>
                  <a:srgbClr val="000090"/>
                </a:solidFill>
                <a:ea typeface="ＭＳ Ｐゴシック" pitchFamily="34" charset="-128"/>
              </a:rPr>
              <a:t>los </a:t>
            </a:r>
            <a:r>
              <a:rPr lang="es-ES_tradnl" sz="2400" b="1" dirty="0">
                <a:solidFill>
                  <a:srgbClr val="000090"/>
                </a:solidFill>
                <a:ea typeface="ＭＳ Ｐゴシック" pitchFamily="34" charset="-128"/>
              </a:rPr>
              <a:t>bienes más eficientemente y a un costo </a:t>
            </a:r>
            <a:r>
              <a:rPr lang="es-ES_tradnl" sz="2400" b="1" dirty="0" smtClean="0">
                <a:solidFill>
                  <a:srgbClr val="000090"/>
                </a:solidFill>
                <a:ea typeface="ＭＳ Ｐゴシック" pitchFamily="34" charset="-128"/>
              </a:rPr>
              <a:t>más</a:t>
            </a:r>
          </a:p>
          <a:p>
            <a:pPr eaLnBrk="1" hangingPunct="1">
              <a:buFontTx/>
              <a:buNone/>
            </a:pPr>
            <a:r>
              <a:rPr lang="es-ES_tradnl" sz="2400" b="1" dirty="0" smtClean="0">
                <a:solidFill>
                  <a:srgbClr val="000090"/>
                </a:solidFill>
                <a:ea typeface="ＭＳ Ｐゴシック" pitchFamily="34" charset="-128"/>
              </a:rPr>
              <a:t>bajo </a:t>
            </a:r>
            <a:r>
              <a:rPr lang="es-ES_tradnl" sz="2400" b="1" dirty="0">
                <a:solidFill>
                  <a:srgbClr val="000090"/>
                </a:solidFill>
                <a:ea typeface="ＭＳ Ｐゴシック" pitchFamily="34" charset="-128"/>
              </a:rPr>
              <a:t>que los demás. </a:t>
            </a:r>
          </a:p>
          <a:p>
            <a:pPr marL="0" indent="0" eaLnBrk="1" hangingPunct="1">
              <a:buNone/>
            </a:pPr>
            <a:endParaRPr lang="es-ES_tradnl" sz="2400" b="1" dirty="0">
              <a:solidFill>
                <a:srgbClr val="000090"/>
              </a:solidFill>
              <a:ea typeface="ＭＳ Ｐゴシック" pitchFamily="34" charset="-128"/>
            </a:endParaRPr>
          </a:p>
          <a:p>
            <a:pPr marL="0" indent="0" eaLnBrk="1" hangingPunct="1">
              <a:buNone/>
            </a:pPr>
            <a:r>
              <a:rPr lang="es-ES_tradnl" sz="2400" b="1" dirty="0">
                <a:solidFill>
                  <a:srgbClr val="FF0000"/>
                </a:solidFill>
                <a:ea typeface="ＭＳ Ｐゴシック" pitchFamily="34" charset="-128"/>
              </a:rPr>
              <a:t>Este país no necesitaría del comercio entre naciones.</a:t>
            </a:r>
          </a:p>
          <a:p>
            <a:pPr eaLnBrk="1" hangingPunct="1">
              <a:buFontTx/>
              <a:buNone/>
            </a:pPr>
            <a:endParaRPr lang="es-ES_tradnl" dirty="0" smtClean="0">
              <a:ea typeface="ＭＳ Ｐゴシック" pitchFamily="34" charset="-128"/>
            </a:endParaRPr>
          </a:p>
          <a:p>
            <a:pPr marL="0" indent="0" eaLnBrk="1" hangingPunct="1">
              <a:buNone/>
            </a:pPr>
            <a:r>
              <a:rPr lang="es-ES_tradnl" sz="2400" b="1" dirty="0">
                <a:solidFill>
                  <a:srgbClr val="FF0000"/>
                </a:solidFill>
                <a:ea typeface="ＭＳ Ｐゴシック" pitchFamily="34" charset="-128"/>
              </a:rPr>
              <a:t>Ventaja comparativa: </a:t>
            </a:r>
            <a:r>
              <a:rPr lang="es-ES_tradnl" sz="2400" b="1" dirty="0">
                <a:solidFill>
                  <a:srgbClr val="000090"/>
                </a:solidFill>
                <a:ea typeface="ＭＳ Ｐゴシック" pitchFamily="34" charset="-128"/>
              </a:rPr>
              <a:t>un país puede producir un bien con un costo total menor con respecto a otro país.</a:t>
            </a:r>
          </a:p>
          <a:p>
            <a:pPr marL="0" indent="0" eaLnBrk="1" hangingPunct="1">
              <a:buNone/>
            </a:pPr>
            <a:endParaRPr lang="es-ES_tradnl" sz="2400" b="1" dirty="0">
              <a:solidFill>
                <a:srgbClr val="000090"/>
              </a:solidFill>
              <a:ea typeface="ＭＳ Ｐゴシック" pitchFamily="34" charset="-128"/>
            </a:endParaRPr>
          </a:p>
          <a:p>
            <a:pPr eaLnBrk="1" hangingPunct="1">
              <a:buFontTx/>
              <a:buNone/>
            </a:pPr>
            <a:endParaRPr lang="es-MX" dirty="0" smtClean="0">
              <a:ea typeface="ＭＳ Ｐゴシック" pitchFamily="34" charset="-128"/>
            </a:endParaRPr>
          </a:p>
        </p:txBody>
      </p:sp>
      <p:pic>
        <p:nvPicPr>
          <p:cNvPr id="438275" name="Imagen 3"/>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508104" y="4005064"/>
            <a:ext cx="2448272" cy="2567188"/>
          </a:xfrm>
          <a:prstGeom prst="rect">
            <a:avLst/>
          </a:prstGeom>
          <a:noFill/>
          <a:ln w="9525">
            <a:noFill/>
            <a:miter lim="800000"/>
            <a:headEnd/>
            <a:tailEnd/>
          </a:ln>
        </p:spPr>
      </p:pic>
      <p:pic>
        <p:nvPicPr>
          <p:cNvPr id="438276" name="Imagen 5"/>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4355976" y="3068960"/>
            <a:ext cx="3251448" cy="289843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6994"/>
                                        </p:tgtEl>
                                        <p:attrNameLst>
                                          <p:attrName>style.visibility</p:attrName>
                                        </p:attrNameLst>
                                      </p:cBhvr>
                                      <p:to>
                                        <p:strVal val="visible"/>
                                      </p:to>
                                    </p:set>
                                    <p:animEffect transition="in" filter="fade">
                                      <p:cBhvr>
                                        <p:cTn id="7" dur="500"/>
                                        <p:tgtEl>
                                          <p:spTgt spid="5969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8274">
                                            <p:txEl>
                                              <p:pRg st="0" end="0"/>
                                            </p:txEl>
                                          </p:spTgt>
                                        </p:tgtEl>
                                        <p:attrNameLst>
                                          <p:attrName>style.visibility</p:attrName>
                                        </p:attrNameLst>
                                      </p:cBhvr>
                                      <p:to>
                                        <p:strVal val="visible"/>
                                      </p:to>
                                    </p:set>
                                    <p:animEffect transition="in" filter="wipe(down)">
                                      <p:cBhvr>
                                        <p:cTn id="12" dur="500"/>
                                        <p:tgtEl>
                                          <p:spTgt spid="438274">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38274">
                                            <p:txEl>
                                              <p:pRg st="1" end="1"/>
                                            </p:txEl>
                                          </p:spTgt>
                                        </p:tgtEl>
                                        <p:attrNameLst>
                                          <p:attrName>style.visibility</p:attrName>
                                        </p:attrNameLst>
                                      </p:cBhvr>
                                      <p:to>
                                        <p:strVal val="visible"/>
                                      </p:to>
                                    </p:set>
                                    <p:animEffect transition="in" filter="wipe(down)">
                                      <p:cBhvr>
                                        <p:cTn id="15" dur="500"/>
                                        <p:tgtEl>
                                          <p:spTgt spid="438274">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38274">
                                            <p:txEl>
                                              <p:pRg st="2" end="2"/>
                                            </p:txEl>
                                          </p:spTgt>
                                        </p:tgtEl>
                                        <p:attrNameLst>
                                          <p:attrName>style.visibility</p:attrName>
                                        </p:attrNameLst>
                                      </p:cBhvr>
                                      <p:to>
                                        <p:strVal val="visible"/>
                                      </p:to>
                                    </p:set>
                                    <p:animEffect transition="in" filter="wipe(down)">
                                      <p:cBhvr>
                                        <p:cTn id="18" dur="500"/>
                                        <p:tgtEl>
                                          <p:spTgt spid="438274">
                                            <p:txEl>
                                              <p:pRg st="2" end="2"/>
                                            </p:txEl>
                                          </p:spTgt>
                                        </p:tgtEl>
                                      </p:cBhvr>
                                    </p:animEffect>
                                  </p:childTnLst>
                                </p:cTn>
                              </p:par>
                            </p:childTnLst>
                          </p:cTn>
                        </p:par>
                        <p:par>
                          <p:cTn id="19" fill="hold">
                            <p:stCondLst>
                              <p:cond delay="500"/>
                            </p:stCondLst>
                            <p:childTnLst>
                              <p:par>
                                <p:cTn id="20" presetID="37" presetClass="entr" presetSubtype="0" fill="hold" nodeType="afterEffect">
                                  <p:stCondLst>
                                    <p:cond delay="0"/>
                                  </p:stCondLst>
                                  <p:childTnLst>
                                    <p:set>
                                      <p:cBhvr>
                                        <p:cTn id="21" dur="1" fill="hold">
                                          <p:stCondLst>
                                            <p:cond delay="0"/>
                                          </p:stCondLst>
                                        </p:cTn>
                                        <p:tgtEl>
                                          <p:spTgt spid="438276"/>
                                        </p:tgtEl>
                                        <p:attrNameLst>
                                          <p:attrName>style.visibility</p:attrName>
                                        </p:attrNameLst>
                                      </p:cBhvr>
                                      <p:to>
                                        <p:strVal val="visible"/>
                                      </p:to>
                                    </p:set>
                                    <p:animEffect transition="in" filter="fade">
                                      <p:cBhvr>
                                        <p:cTn id="22" dur="1000"/>
                                        <p:tgtEl>
                                          <p:spTgt spid="438276"/>
                                        </p:tgtEl>
                                      </p:cBhvr>
                                    </p:animEffect>
                                    <p:anim calcmode="lin" valueType="num">
                                      <p:cBhvr>
                                        <p:cTn id="23" dur="1000" fill="hold"/>
                                        <p:tgtEl>
                                          <p:spTgt spid="438276"/>
                                        </p:tgtEl>
                                        <p:attrNameLst>
                                          <p:attrName>ppt_x</p:attrName>
                                        </p:attrNameLst>
                                      </p:cBhvr>
                                      <p:tavLst>
                                        <p:tav tm="0">
                                          <p:val>
                                            <p:strVal val="#ppt_x"/>
                                          </p:val>
                                        </p:tav>
                                        <p:tav tm="100000">
                                          <p:val>
                                            <p:strVal val="#ppt_x"/>
                                          </p:val>
                                        </p:tav>
                                      </p:tavLst>
                                    </p:anim>
                                    <p:anim calcmode="lin" valueType="num">
                                      <p:cBhvr>
                                        <p:cTn id="24" dur="900" decel="100000" fill="hold"/>
                                        <p:tgtEl>
                                          <p:spTgt spid="438276"/>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38276"/>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 presetClass="exit" presetSubtype="10" fill="hold" nodeType="clickEffect">
                                  <p:stCondLst>
                                    <p:cond delay="0"/>
                                  </p:stCondLst>
                                  <p:childTnLst>
                                    <p:animEffect transition="out" filter="checkerboard(across)">
                                      <p:cBhvr>
                                        <p:cTn id="29" dur="500"/>
                                        <p:tgtEl>
                                          <p:spTgt spid="438276"/>
                                        </p:tgtEl>
                                      </p:cBhvr>
                                    </p:animEffect>
                                    <p:set>
                                      <p:cBhvr>
                                        <p:cTn id="30" dur="1" fill="hold">
                                          <p:stCondLst>
                                            <p:cond delay="499"/>
                                          </p:stCondLst>
                                        </p:cTn>
                                        <p:tgtEl>
                                          <p:spTgt spid="438276"/>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38274">
                                            <p:txEl>
                                              <p:pRg st="4" end="4"/>
                                            </p:txEl>
                                          </p:spTgt>
                                        </p:tgtEl>
                                        <p:attrNameLst>
                                          <p:attrName>style.visibility</p:attrName>
                                        </p:attrNameLst>
                                      </p:cBhvr>
                                      <p:to>
                                        <p:strVal val="visible"/>
                                      </p:to>
                                    </p:set>
                                    <p:animEffect transition="in" filter="fade">
                                      <p:cBhvr>
                                        <p:cTn id="34" dur="500"/>
                                        <p:tgtEl>
                                          <p:spTgt spid="438274">
                                            <p:txEl>
                                              <p:pRg st="4" end="4"/>
                                            </p:txEl>
                                          </p:spTgt>
                                        </p:tgtEl>
                                      </p:cBhvr>
                                    </p:animEffect>
                                  </p:childTnLst>
                                </p:cTn>
                              </p:par>
                            </p:childTnLst>
                          </p:cTn>
                        </p:par>
                        <p:par>
                          <p:cTn id="35" fill="hold">
                            <p:stCondLst>
                              <p:cond delay="1000"/>
                            </p:stCondLst>
                            <p:childTnLst>
                              <p:par>
                                <p:cTn id="36" presetID="37" presetClass="entr" presetSubtype="0" fill="hold" nodeType="afterEffect">
                                  <p:stCondLst>
                                    <p:cond delay="0"/>
                                  </p:stCondLst>
                                  <p:childTnLst>
                                    <p:set>
                                      <p:cBhvr>
                                        <p:cTn id="37" dur="1" fill="hold">
                                          <p:stCondLst>
                                            <p:cond delay="0"/>
                                          </p:stCondLst>
                                        </p:cTn>
                                        <p:tgtEl>
                                          <p:spTgt spid="438275"/>
                                        </p:tgtEl>
                                        <p:attrNameLst>
                                          <p:attrName>style.visibility</p:attrName>
                                        </p:attrNameLst>
                                      </p:cBhvr>
                                      <p:to>
                                        <p:strVal val="visible"/>
                                      </p:to>
                                    </p:set>
                                    <p:animEffect transition="in" filter="fade">
                                      <p:cBhvr>
                                        <p:cTn id="38" dur="1000"/>
                                        <p:tgtEl>
                                          <p:spTgt spid="438275"/>
                                        </p:tgtEl>
                                      </p:cBhvr>
                                    </p:animEffect>
                                    <p:anim calcmode="lin" valueType="num">
                                      <p:cBhvr>
                                        <p:cTn id="39" dur="1000" fill="hold"/>
                                        <p:tgtEl>
                                          <p:spTgt spid="438275"/>
                                        </p:tgtEl>
                                        <p:attrNameLst>
                                          <p:attrName>ppt_x</p:attrName>
                                        </p:attrNameLst>
                                      </p:cBhvr>
                                      <p:tavLst>
                                        <p:tav tm="0">
                                          <p:val>
                                            <p:strVal val="#ppt_x"/>
                                          </p:val>
                                        </p:tav>
                                        <p:tav tm="100000">
                                          <p:val>
                                            <p:strVal val="#ppt_x"/>
                                          </p:val>
                                        </p:tav>
                                      </p:tavLst>
                                    </p:anim>
                                    <p:anim calcmode="lin" valueType="num">
                                      <p:cBhvr>
                                        <p:cTn id="40" dur="900" decel="100000" fill="hold"/>
                                        <p:tgtEl>
                                          <p:spTgt spid="438275"/>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438275"/>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438275"/>
                                        </p:tgtEl>
                                        <p:attrNameLst>
                                          <p:attrName>ppt_x</p:attrName>
                                        </p:attrNameLst>
                                      </p:cBhvr>
                                      <p:tavLst>
                                        <p:tav tm="0">
                                          <p:val>
                                            <p:strVal val="ppt_x"/>
                                          </p:val>
                                        </p:tav>
                                        <p:tav tm="100000">
                                          <p:val>
                                            <p:strVal val="ppt_x"/>
                                          </p:val>
                                        </p:tav>
                                      </p:tavLst>
                                    </p:anim>
                                    <p:anim calcmode="lin" valueType="num">
                                      <p:cBhvr additive="base">
                                        <p:cTn id="46" dur="500"/>
                                        <p:tgtEl>
                                          <p:spTgt spid="438275"/>
                                        </p:tgtEl>
                                        <p:attrNameLst>
                                          <p:attrName>ppt_y</p:attrName>
                                        </p:attrNameLst>
                                      </p:cBhvr>
                                      <p:tavLst>
                                        <p:tav tm="0">
                                          <p:val>
                                            <p:strVal val="ppt_y"/>
                                          </p:val>
                                        </p:tav>
                                        <p:tav tm="100000">
                                          <p:val>
                                            <p:strVal val="1+ppt_h/2"/>
                                          </p:val>
                                        </p:tav>
                                      </p:tavLst>
                                    </p:anim>
                                    <p:set>
                                      <p:cBhvr>
                                        <p:cTn id="47" dur="1" fill="hold">
                                          <p:stCondLst>
                                            <p:cond delay="499"/>
                                          </p:stCondLst>
                                        </p:cTn>
                                        <p:tgtEl>
                                          <p:spTgt spid="438275"/>
                                        </p:tgtEl>
                                        <p:attrNameLst>
                                          <p:attrName>style.visibility</p:attrName>
                                        </p:attrNameLst>
                                      </p:cBhvr>
                                      <p:to>
                                        <p:strVal val="hidden"/>
                                      </p:to>
                                    </p:set>
                                  </p:childTnLst>
                                </p:cTn>
                              </p:par>
                            </p:childTnLst>
                          </p:cTn>
                        </p:par>
                        <p:par>
                          <p:cTn id="48" fill="hold">
                            <p:stCondLst>
                              <p:cond delay="500"/>
                            </p:stCondLst>
                            <p:childTnLst>
                              <p:par>
                                <p:cTn id="49" presetID="42" presetClass="entr" presetSubtype="0" fill="hold" nodeType="afterEffect">
                                  <p:stCondLst>
                                    <p:cond delay="0"/>
                                  </p:stCondLst>
                                  <p:childTnLst>
                                    <p:set>
                                      <p:cBhvr>
                                        <p:cTn id="50" dur="1" fill="hold">
                                          <p:stCondLst>
                                            <p:cond delay="0"/>
                                          </p:stCondLst>
                                        </p:cTn>
                                        <p:tgtEl>
                                          <p:spTgt spid="438274">
                                            <p:txEl>
                                              <p:pRg st="6" end="6"/>
                                            </p:txEl>
                                          </p:spTgt>
                                        </p:tgtEl>
                                        <p:attrNameLst>
                                          <p:attrName>style.visibility</p:attrName>
                                        </p:attrNameLst>
                                      </p:cBhvr>
                                      <p:to>
                                        <p:strVal val="visible"/>
                                      </p:to>
                                    </p:set>
                                    <p:animEffect transition="in" filter="fade">
                                      <p:cBhvr>
                                        <p:cTn id="51" dur="1000"/>
                                        <p:tgtEl>
                                          <p:spTgt spid="438274">
                                            <p:txEl>
                                              <p:pRg st="6" end="6"/>
                                            </p:txEl>
                                          </p:spTgt>
                                        </p:tgtEl>
                                      </p:cBhvr>
                                    </p:animEffect>
                                    <p:anim calcmode="lin" valueType="num">
                                      <p:cBhvr>
                                        <p:cTn id="52" dur="1000" fill="hold"/>
                                        <p:tgtEl>
                                          <p:spTgt spid="438274">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43827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ítulo 1"/>
          <p:cNvPicPr>
            <a:picLocks noGrp="1" noChangeArrowheads="1"/>
          </p:cNvPicPr>
          <p:nvPr>
            <p:ph type="title"/>
          </p:nvPr>
        </p:nvPicPr>
        <p:blipFill>
          <a:blip r:embed="rId3"/>
          <a:srcRect/>
          <a:stretch>
            <a:fillRect/>
          </a:stretch>
        </p:blipFill>
        <p:spPr>
          <a:xfrm>
            <a:off x="450850" y="73025"/>
            <a:ext cx="8242300" cy="1152525"/>
          </a:xfrm>
        </p:spPr>
      </p:pic>
      <p:sp>
        <p:nvSpPr>
          <p:cNvPr id="501762" name="Marcador de contenido 2"/>
          <p:cNvSpPr>
            <a:spLocks noGrp="1"/>
          </p:cNvSpPr>
          <p:nvPr>
            <p:ph idx="1"/>
          </p:nvPr>
        </p:nvSpPr>
        <p:spPr>
          <a:xfrm>
            <a:off x="61664" y="1524000"/>
            <a:ext cx="8686800" cy="5334000"/>
          </a:xfrm>
        </p:spPr>
        <p:txBody>
          <a:bodyPr/>
          <a:lstStyle/>
          <a:p>
            <a:pPr algn="just">
              <a:buFontTx/>
              <a:buNone/>
            </a:pPr>
            <a:r>
              <a:rPr lang="es-ES_tradnl" dirty="0" smtClean="0">
                <a:ea typeface="ＭＳ Ｐゴシック" pitchFamily="34" charset="-128"/>
              </a:rPr>
              <a:t> </a:t>
            </a:r>
            <a:r>
              <a:rPr lang="es-ES_tradnl" dirty="0" smtClean="0">
                <a:solidFill>
                  <a:srgbClr val="0000FF"/>
                </a:solidFill>
                <a:ea typeface="ＭＳ Ｐゴシック" pitchFamily="34" charset="-128"/>
              </a:rPr>
              <a:t>Los </a:t>
            </a:r>
            <a:r>
              <a:rPr lang="es-ES_tradnl" dirty="0" smtClean="0">
                <a:solidFill>
                  <a:srgbClr val="FF0000"/>
                </a:solidFill>
                <a:ea typeface="ＭＳ Ｐゴシック" pitchFamily="34" charset="-128"/>
              </a:rPr>
              <a:t>productos importados, al quedarse sin competencia, pueden subir sus precios</a:t>
            </a:r>
            <a:r>
              <a:rPr lang="es-ES_tradnl" dirty="0" smtClean="0">
                <a:solidFill>
                  <a:srgbClr val="0000FF"/>
                </a:solidFill>
                <a:ea typeface="ＭＳ Ｐゴシック" pitchFamily="34" charset="-128"/>
              </a:rPr>
              <a:t>, recuperando así las pérdidas antes generadas por sus bajos precios, y de esta manera llegar a </a:t>
            </a:r>
            <a:r>
              <a:rPr lang="es-ES_tradnl" dirty="0" smtClean="0">
                <a:solidFill>
                  <a:srgbClr val="FF0000"/>
                </a:solidFill>
                <a:ea typeface="ＭＳ Ｐゴシック" pitchFamily="34" charset="-128"/>
              </a:rPr>
              <a:t>obtener ganancias extraordinarias</a:t>
            </a:r>
            <a:r>
              <a:rPr lang="es-ES_tradnl" dirty="0" smtClean="0">
                <a:solidFill>
                  <a:srgbClr val="0000FF"/>
                </a:solidFill>
                <a:ea typeface="ＭＳ Ｐゴシック" pitchFamily="34" charset="-128"/>
              </a:rPr>
              <a:t> a raíz de ser los líderes en la industria.</a:t>
            </a:r>
          </a:p>
          <a:p>
            <a:pPr algn="just">
              <a:buFontTx/>
              <a:buNone/>
            </a:pPr>
            <a:endParaRPr lang="es-MX" dirty="0" smtClean="0">
              <a:ea typeface="ＭＳ Ｐゴシック" pitchFamily="34" charset="-128"/>
            </a:endParaRPr>
          </a:p>
        </p:txBody>
      </p:sp>
      <p:pic>
        <p:nvPicPr>
          <p:cNvPr id="501764" name="Imagen 5"/>
          <p:cNvPicPr>
            <a:picLocks noChangeAspect="1"/>
          </p:cNvPicPr>
          <p:nvPr/>
        </p:nvPicPr>
        <p:blipFill>
          <a:blip r:embed="rId4"/>
          <a:srcRect/>
          <a:stretch>
            <a:fillRect/>
          </a:stretch>
        </p:blipFill>
        <p:spPr bwMode="auto">
          <a:xfrm>
            <a:off x="827584" y="2276872"/>
            <a:ext cx="2880320" cy="2437771"/>
          </a:xfrm>
          <a:prstGeom prst="rect">
            <a:avLst/>
          </a:prstGeom>
          <a:ln w="228600" cap="sq" cmpd="thickThin">
            <a:solidFill>
              <a:srgbClr val="000000"/>
            </a:solidFill>
            <a:prstDash val="solid"/>
            <a:miter lim="800000"/>
          </a:ln>
          <a:effectLst>
            <a:innerShdw blurRad="76200">
              <a:srgbClr val="000000"/>
            </a:innerShdw>
          </a:effectLst>
        </p:spPr>
      </p:pic>
      <p:sp>
        <p:nvSpPr>
          <p:cNvPr id="3" name="2 Rectángulo redondeado"/>
          <p:cNvSpPr/>
          <p:nvPr/>
        </p:nvSpPr>
        <p:spPr>
          <a:xfrm>
            <a:off x="2771800" y="4509120"/>
            <a:ext cx="5976664" cy="1728192"/>
          </a:xfrm>
          <a:prstGeom prst="roundRect">
            <a:avLst/>
          </a:prstGeom>
          <a:solidFill>
            <a:schemeClr val="accent6">
              <a:lumMod val="90000"/>
            </a:schemeClr>
          </a:solidFill>
          <a:ln w="12700"/>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3200" b="1" dirty="0" smtClean="0">
                <a:ln w="18000">
                  <a:solidFill>
                    <a:schemeClr val="accent3"/>
                  </a:solidFill>
                  <a:prstDash val="solid"/>
                  <a:miter lim="800000"/>
                </a:ln>
                <a:solidFill>
                  <a:srgbClr val="FF0000"/>
                </a:solidFill>
                <a:effectLst>
                  <a:outerShdw blurRad="25500" dist="23000" dir="7020000" algn="tl">
                    <a:srgbClr val="000000">
                      <a:alpha val="50000"/>
                    </a:srgbClr>
                  </a:outerShdw>
                </a:effectLst>
              </a:rPr>
              <a:t>El dumping es una práctica comercial prohibida en casi todo el mundo</a:t>
            </a:r>
            <a:endParaRPr lang="es-MX" sz="3200" b="1" dirty="0">
              <a:ln w="18000">
                <a:solidFill>
                  <a:schemeClr val="accent3"/>
                </a:solidFill>
                <a:prstDash val="solid"/>
                <a:miter lim="800000"/>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01762">
                                            <p:txEl>
                                              <p:pRg st="0" end="0"/>
                                            </p:txEl>
                                          </p:spTgt>
                                        </p:tgtEl>
                                        <p:attrNameLst>
                                          <p:attrName>style.visibility</p:attrName>
                                        </p:attrNameLst>
                                      </p:cBhvr>
                                      <p:to>
                                        <p:strVal val="visible"/>
                                      </p:to>
                                    </p:set>
                                    <p:animEffect transition="in" filter="dissolve">
                                      <p:cBhvr>
                                        <p:cTn id="13" dur="500"/>
                                        <p:tgtEl>
                                          <p:spTgt spid="50176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501762">
                                            <p:txEl>
                                              <p:pRg st="0" end="0"/>
                                            </p:txEl>
                                          </p:spTgt>
                                        </p:tgtEl>
                                      </p:cBhvr>
                                    </p:animEffect>
                                    <p:set>
                                      <p:cBhvr>
                                        <p:cTn id="18" dur="1" fill="hold">
                                          <p:stCondLst>
                                            <p:cond delay="499"/>
                                          </p:stCondLst>
                                        </p:cTn>
                                        <p:tgtEl>
                                          <p:spTgt spid="501762">
                                            <p:txEl>
                                              <p:pRg st="0" end="0"/>
                                            </p:txEl>
                                          </p:spTgt>
                                        </p:tgtEl>
                                        <p:attrNameLst>
                                          <p:attrName>style.visibility</p:attrName>
                                        </p:attrNameLst>
                                      </p:cBhvr>
                                      <p:to>
                                        <p:strVal val="hidden"/>
                                      </p:to>
                                    </p:set>
                                  </p:childTnLst>
                                </p:cTn>
                              </p:par>
                            </p:childTnLst>
                          </p:cTn>
                        </p:par>
                        <p:par>
                          <p:cTn id="19" fill="hold">
                            <p:stCondLst>
                              <p:cond delay="500"/>
                            </p:stCondLst>
                            <p:childTnLst>
                              <p:par>
                                <p:cTn id="20" presetID="55" presetClass="entr" presetSubtype="0" fill="hold" nodeType="afterEffect">
                                  <p:stCondLst>
                                    <p:cond delay="0"/>
                                  </p:stCondLst>
                                  <p:childTnLst>
                                    <p:set>
                                      <p:cBhvr>
                                        <p:cTn id="21" dur="1" fill="hold">
                                          <p:stCondLst>
                                            <p:cond delay="0"/>
                                          </p:stCondLst>
                                        </p:cTn>
                                        <p:tgtEl>
                                          <p:spTgt spid="501764"/>
                                        </p:tgtEl>
                                        <p:attrNameLst>
                                          <p:attrName>style.visibility</p:attrName>
                                        </p:attrNameLst>
                                      </p:cBhvr>
                                      <p:to>
                                        <p:strVal val="visible"/>
                                      </p:to>
                                    </p:set>
                                    <p:anim calcmode="lin" valueType="num">
                                      <p:cBhvr>
                                        <p:cTn id="22" dur="1000" fill="hold"/>
                                        <p:tgtEl>
                                          <p:spTgt spid="501764"/>
                                        </p:tgtEl>
                                        <p:attrNameLst>
                                          <p:attrName>ppt_w</p:attrName>
                                        </p:attrNameLst>
                                      </p:cBhvr>
                                      <p:tavLst>
                                        <p:tav tm="0">
                                          <p:val>
                                            <p:strVal val="#ppt_w*0.70"/>
                                          </p:val>
                                        </p:tav>
                                        <p:tav tm="100000">
                                          <p:val>
                                            <p:strVal val="#ppt_w"/>
                                          </p:val>
                                        </p:tav>
                                      </p:tavLst>
                                    </p:anim>
                                    <p:anim calcmode="lin" valueType="num">
                                      <p:cBhvr>
                                        <p:cTn id="23" dur="1000" fill="hold"/>
                                        <p:tgtEl>
                                          <p:spTgt spid="501764"/>
                                        </p:tgtEl>
                                        <p:attrNameLst>
                                          <p:attrName>ppt_h</p:attrName>
                                        </p:attrNameLst>
                                      </p:cBhvr>
                                      <p:tavLst>
                                        <p:tav tm="0">
                                          <p:val>
                                            <p:strVal val="#ppt_h"/>
                                          </p:val>
                                        </p:tav>
                                        <p:tav tm="100000">
                                          <p:val>
                                            <p:strVal val="#ppt_h"/>
                                          </p:val>
                                        </p:tav>
                                      </p:tavLst>
                                    </p:anim>
                                    <p:animEffect transition="in" filter="fade">
                                      <p:cBhvr>
                                        <p:cTn id="24" dur="1000"/>
                                        <p:tgtEl>
                                          <p:spTgt spid="501764"/>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2" grpId="0" build="p"/>
      <p:bldP spid="501762" grpId="1" build="p"/>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ítulo 1"/>
          <p:cNvPicPr>
            <a:picLocks noGrp="1" noChangeArrowheads="1"/>
          </p:cNvPicPr>
          <p:nvPr>
            <p:ph type="title"/>
          </p:nvPr>
        </p:nvPicPr>
        <p:blipFill>
          <a:blip r:embed="rId3"/>
          <a:srcRect/>
          <a:stretch>
            <a:fillRect/>
          </a:stretch>
        </p:blipFill>
        <p:spPr>
          <a:xfrm>
            <a:off x="195263" y="412651"/>
            <a:ext cx="8497887" cy="1000125"/>
          </a:xfrm>
        </p:spPr>
      </p:pic>
      <p:sp>
        <p:nvSpPr>
          <p:cNvPr id="502786" name="Marcador de contenido 2"/>
          <p:cNvSpPr>
            <a:spLocks noGrp="1"/>
          </p:cNvSpPr>
          <p:nvPr>
            <p:ph idx="1"/>
          </p:nvPr>
        </p:nvSpPr>
        <p:spPr>
          <a:xfrm>
            <a:off x="457200" y="1512912"/>
            <a:ext cx="8229600" cy="4724400"/>
          </a:xfrm>
        </p:spPr>
        <p:txBody>
          <a:bodyPr/>
          <a:lstStyle/>
          <a:p>
            <a:pPr>
              <a:buFontTx/>
              <a:buNone/>
            </a:pPr>
            <a:r>
              <a:rPr lang="es-MX" sz="4000" dirty="0" smtClean="0">
                <a:solidFill>
                  <a:srgbClr val="0000FF"/>
                </a:solidFill>
                <a:ea typeface="ＭＳ Ｐゴシック" pitchFamily="34" charset="-128"/>
              </a:rPr>
              <a:t>-</a:t>
            </a:r>
            <a:r>
              <a:rPr lang="es-MX" sz="3600" dirty="0" smtClean="0">
                <a:solidFill>
                  <a:srgbClr val="0000FF"/>
                </a:solidFill>
                <a:ea typeface="ＭＳ Ｐゴシック" pitchFamily="34" charset="-128"/>
              </a:rPr>
              <a:t>Investiga cuáles son los productos que en  tú país  tienen arancel, cuotas  o  subsidio a las exportaciones.</a:t>
            </a:r>
          </a:p>
          <a:p>
            <a:pPr>
              <a:buFontTx/>
              <a:buNone/>
            </a:pPr>
            <a:endParaRPr lang="es-MX" sz="3600" dirty="0" smtClean="0">
              <a:solidFill>
                <a:srgbClr val="0000FF"/>
              </a:solidFill>
              <a:ea typeface="ＭＳ Ｐゴシック" pitchFamily="34" charset="-128"/>
            </a:endParaRPr>
          </a:p>
          <a:p>
            <a:pPr>
              <a:buFontTx/>
              <a:buNone/>
            </a:pPr>
            <a:r>
              <a:rPr lang="es-MX" sz="4000" dirty="0" smtClean="0">
                <a:solidFill>
                  <a:srgbClr val="FF0000"/>
                </a:solidFill>
                <a:ea typeface="ＭＳ Ｐゴシック" pitchFamily="34" charset="-128"/>
              </a:rPr>
              <a:t> </a:t>
            </a:r>
            <a:r>
              <a:rPr lang="es-MX" sz="4000" dirty="0" smtClean="0">
                <a:solidFill>
                  <a:srgbClr val="800000"/>
                </a:solidFill>
                <a:ea typeface="ＭＳ Ｐゴシック" pitchFamily="34" charset="-128"/>
              </a:rPr>
              <a:t>-¿</a:t>
            </a:r>
            <a:r>
              <a:rPr lang="es-MX" sz="4000" dirty="0" smtClean="0">
                <a:solidFill>
                  <a:srgbClr val="800000"/>
                </a:solidFill>
                <a:ea typeface="ＭＳ Ｐゴシック" pitchFamily="34" charset="-128"/>
              </a:rPr>
              <a:t>Qué </a:t>
            </a:r>
            <a:r>
              <a:rPr lang="es-MX" sz="4000" dirty="0" smtClean="0">
                <a:solidFill>
                  <a:srgbClr val="800000"/>
                </a:solidFill>
                <a:ea typeface="ＭＳ Ｐゴシック" pitchFamily="34" charset="-128"/>
              </a:rPr>
              <a:t>acuerdos comerciales conoces que tenga tu país?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2786">
                                            <p:txEl>
                                              <p:pRg st="0" end="0"/>
                                            </p:txEl>
                                          </p:spTgt>
                                        </p:tgtEl>
                                        <p:attrNameLst>
                                          <p:attrName>style.visibility</p:attrName>
                                        </p:attrNameLst>
                                      </p:cBhvr>
                                      <p:to>
                                        <p:strVal val="visible"/>
                                      </p:to>
                                    </p:set>
                                    <p:animEffect transition="in" filter="fade">
                                      <p:cBhvr>
                                        <p:cTn id="7" dur="500"/>
                                        <p:tgtEl>
                                          <p:spTgt spid="5027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02786">
                                            <p:txEl>
                                              <p:pRg st="2" end="2"/>
                                            </p:txEl>
                                          </p:spTgt>
                                        </p:tgtEl>
                                        <p:attrNameLst>
                                          <p:attrName>style.visibility</p:attrName>
                                        </p:attrNameLst>
                                      </p:cBhvr>
                                      <p:to>
                                        <p:strVal val="visible"/>
                                      </p:to>
                                    </p:set>
                                    <p:anim calcmode="lin" valueType="num">
                                      <p:cBhvr>
                                        <p:cTn id="12" dur="1000" fill="hold"/>
                                        <p:tgtEl>
                                          <p:spTgt spid="502786">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502786">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5027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ítulo 1"/>
          <p:cNvPicPr>
            <a:picLocks noGrp="1" noChangeArrowheads="1"/>
          </p:cNvPicPr>
          <p:nvPr>
            <p:ph type="title"/>
          </p:nvPr>
        </p:nvPicPr>
        <p:blipFill>
          <a:blip r:embed="rId3"/>
          <a:srcRect/>
          <a:stretch>
            <a:fillRect/>
          </a:stretch>
        </p:blipFill>
        <p:spPr>
          <a:xfrm>
            <a:off x="-49213" y="-176213"/>
            <a:ext cx="9290051" cy="1603376"/>
          </a:xfrm>
        </p:spPr>
      </p:pic>
      <p:sp>
        <p:nvSpPr>
          <p:cNvPr id="503810" name="Marcador de contenido 2"/>
          <p:cNvSpPr>
            <a:spLocks noGrp="1"/>
          </p:cNvSpPr>
          <p:nvPr>
            <p:ph idx="1"/>
          </p:nvPr>
        </p:nvSpPr>
        <p:spPr>
          <a:xfrm>
            <a:off x="-107504" y="1600200"/>
            <a:ext cx="9144000" cy="4876800"/>
          </a:xfrm>
        </p:spPr>
        <p:txBody>
          <a:bodyPr/>
          <a:lstStyle/>
          <a:p>
            <a:pPr algn="just">
              <a:buFontTx/>
              <a:buNone/>
            </a:pPr>
            <a:r>
              <a:rPr lang="es-ES_tradnl" b="1" dirty="0" smtClean="0">
                <a:solidFill>
                  <a:srgbClr val="0000FF"/>
                </a:solidFill>
              </a:rPr>
              <a:t>  Es una idea generalizada que </a:t>
            </a:r>
            <a:r>
              <a:rPr lang="es-ES_tradnl" b="1" dirty="0" smtClean="0">
                <a:solidFill>
                  <a:srgbClr val="FF0000"/>
                </a:solidFill>
              </a:rPr>
              <a:t>el importar productos extranjeros resulta en detrimento de los factores de producción nacionales  </a:t>
            </a:r>
            <a:r>
              <a:rPr lang="es-ES_tradnl" b="1" dirty="0" smtClean="0">
                <a:solidFill>
                  <a:srgbClr val="0000FF"/>
                </a:solidFill>
              </a:rPr>
              <a:t>(L, T, K) especialmente del trabajo.</a:t>
            </a:r>
          </a:p>
          <a:p>
            <a:pPr algn="just">
              <a:buFontTx/>
              <a:buNone/>
            </a:pPr>
            <a:endParaRPr lang="es-ES_tradnl" b="1" dirty="0" smtClean="0">
              <a:solidFill>
                <a:srgbClr val="0000FF"/>
              </a:solidFill>
            </a:endParaRPr>
          </a:p>
          <a:p>
            <a:pPr algn="just">
              <a:buFontTx/>
              <a:buNone/>
            </a:pPr>
            <a:r>
              <a:rPr lang="es-ES_tradnl" b="1" dirty="0" smtClean="0">
                <a:solidFill>
                  <a:srgbClr val="0000FF"/>
                </a:solidFill>
              </a:rPr>
              <a:t> Las personas </a:t>
            </a:r>
            <a:r>
              <a:rPr lang="es-ES_tradnl" b="1" dirty="0" smtClean="0">
                <a:solidFill>
                  <a:srgbClr val="FF0000"/>
                </a:solidFill>
              </a:rPr>
              <a:t>preferirán los productos extranjeros</a:t>
            </a:r>
            <a:r>
              <a:rPr lang="es-ES_tradnl" b="1" dirty="0" smtClean="0">
                <a:solidFill>
                  <a:srgbClr val="0000FF"/>
                </a:solidFill>
              </a:rPr>
              <a:t>, lo que provoca que la </a:t>
            </a:r>
            <a:r>
              <a:rPr lang="es-ES_tradnl" b="1" dirty="0" smtClean="0">
                <a:solidFill>
                  <a:srgbClr val="FF0000"/>
                </a:solidFill>
              </a:rPr>
              <a:t>demanda de productos nacionales disminuya. </a:t>
            </a:r>
            <a:endParaRPr lang="es-MX" b="1" dirty="0" smtClean="0">
              <a:solidFill>
                <a:srgbClr val="FF0000"/>
              </a:solidFill>
            </a:endParaRPr>
          </a:p>
        </p:txBody>
      </p:sp>
      <p:pic>
        <p:nvPicPr>
          <p:cNvPr id="503811" name="Imagen 4"/>
          <p:cNvPicPr>
            <a:picLocks noChangeAspect="1"/>
          </p:cNvPicPr>
          <p:nvPr/>
        </p:nvPicPr>
        <p:blipFill>
          <a:blip r:embed="rId4"/>
          <a:srcRect/>
          <a:stretch>
            <a:fillRect/>
          </a:stretch>
        </p:blipFill>
        <p:spPr bwMode="auto">
          <a:xfrm rot="21263143">
            <a:off x="458289" y="1547537"/>
            <a:ext cx="4445000" cy="444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3812" name="Imagen 5"/>
          <p:cNvPicPr>
            <a:picLocks noChangeAspect="1"/>
          </p:cNvPicPr>
          <p:nvPr/>
        </p:nvPicPr>
        <p:blipFill>
          <a:blip r:embed="rId5"/>
          <a:srcRect/>
          <a:stretch>
            <a:fillRect/>
          </a:stretch>
        </p:blipFill>
        <p:spPr bwMode="auto">
          <a:xfrm>
            <a:off x="3851920" y="2924944"/>
            <a:ext cx="4824536" cy="326365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3811"/>
                                        </p:tgtEl>
                                        <p:attrNameLst>
                                          <p:attrName>style.visibility</p:attrName>
                                        </p:attrNameLst>
                                      </p:cBhvr>
                                      <p:to>
                                        <p:strVal val="visible"/>
                                      </p:to>
                                    </p:set>
                                    <p:anim calcmode="lin" valueType="num">
                                      <p:cBhvr additive="base">
                                        <p:cTn id="13" dur="500" fill="hold"/>
                                        <p:tgtEl>
                                          <p:spTgt spid="503811"/>
                                        </p:tgtEl>
                                        <p:attrNameLst>
                                          <p:attrName>ppt_x</p:attrName>
                                        </p:attrNameLst>
                                      </p:cBhvr>
                                      <p:tavLst>
                                        <p:tav tm="0">
                                          <p:val>
                                            <p:strVal val="#ppt_x"/>
                                          </p:val>
                                        </p:tav>
                                        <p:tav tm="100000">
                                          <p:val>
                                            <p:strVal val="#ppt_x"/>
                                          </p:val>
                                        </p:tav>
                                      </p:tavLst>
                                    </p:anim>
                                    <p:anim calcmode="lin" valueType="num">
                                      <p:cBhvr additive="base">
                                        <p:cTn id="14" dur="500" fill="hold"/>
                                        <p:tgtEl>
                                          <p:spTgt spid="5038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03812"/>
                                        </p:tgtEl>
                                        <p:attrNameLst>
                                          <p:attrName>style.visibility</p:attrName>
                                        </p:attrNameLst>
                                      </p:cBhvr>
                                      <p:to>
                                        <p:strVal val="visible"/>
                                      </p:to>
                                    </p:set>
                                    <p:anim calcmode="lin" valueType="num">
                                      <p:cBhvr additive="base">
                                        <p:cTn id="19" dur="500" fill="hold"/>
                                        <p:tgtEl>
                                          <p:spTgt spid="503812"/>
                                        </p:tgtEl>
                                        <p:attrNameLst>
                                          <p:attrName>ppt_x</p:attrName>
                                        </p:attrNameLst>
                                      </p:cBhvr>
                                      <p:tavLst>
                                        <p:tav tm="0">
                                          <p:val>
                                            <p:strVal val="#ppt_x"/>
                                          </p:val>
                                        </p:tav>
                                        <p:tav tm="100000">
                                          <p:val>
                                            <p:strVal val="#ppt_x"/>
                                          </p:val>
                                        </p:tav>
                                      </p:tavLst>
                                    </p:anim>
                                    <p:anim calcmode="lin" valueType="num">
                                      <p:cBhvr additive="base">
                                        <p:cTn id="20" dur="500" fill="hold"/>
                                        <p:tgtEl>
                                          <p:spTgt spid="5038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xit" presetSubtype="0" fill="hold" nodeType="clickEffect">
                                  <p:stCondLst>
                                    <p:cond delay="0"/>
                                  </p:stCondLst>
                                  <p:childTnLst>
                                    <p:anim calcmode="lin" valueType="num">
                                      <p:cBhvr>
                                        <p:cTn id="24" dur="1000"/>
                                        <p:tgtEl>
                                          <p:spTgt spid="503811"/>
                                        </p:tgtEl>
                                        <p:attrNameLst>
                                          <p:attrName>ppt_w</p:attrName>
                                        </p:attrNameLst>
                                      </p:cBhvr>
                                      <p:tavLst>
                                        <p:tav tm="0">
                                          <p:val>
                                            <p:strVal val="ppt_w"/>
                                          </p:val>
                                        </p:tav>
                                        <p:tav tm="100000">
                                          <p:val>
                                            <p:strVal val="ppt_w*0.70"/>
                                          </p:val>
                                        </p:tav>
                                      </p:tavLst>
                                    </p:anim>
                                    <p:anim calcmode="lin" valueType="num">
                                      <p:cBhvr>
                                        <p:cTn id="25" dur="1000"/>
                                        <p:tgtEl>
                                          <p:spTgt spid="503811"/>
                                        </p:tgtEl>
                                        <p:attrNameLst>
                                          <p:attrName>ppt_h</p:attrName>
                                        </p:attrNameLst>
                                      </p:cBhvr>
                                      <p:tavLst>
                                        <p:tav tm="0">
                                          <p:val>
                                            <p:strVal val="ppt_h"/>
                                          </p:val>
                                        </p:tav>
                                        <p:tav tm="100000">
                                          <p:val>
                                            <p:strVal val="ppt_h"/>
                                          </p:val>
                                        </p:tav>
                                      </p:tavLst>
                                    </p:anim>
                                    <p:animEffect transition="out" filter="fade">
                                      <p:cBhvr>
                                        <p:cTn id="26" dur="1000"/>
                                        <p:tgtEl>
                                          <p:spTgt spid="503811"/>
                                        </p:tgtEl>
                                      </p:cBhvr>
                                    </p:animEffect>
                                    <p:set>
                                      <p:cBhvr>
                                        <p:cTn id="27" dur="1" fill="hold">
                                          <p:stCondLst>
                                            <p:cond delay="999"/>
                                          </p:stCondLst>
                                        </p:cTn>
                                        <p:tgtEl>
                                          <p:spTgt spid="503811"/>
                                        </p:tgtEl>
                                        <p:attrNameLst>
                                          <p:attrName>style.visibility</p:attrName>
                                        </p:attrNameLst>
                                      </p:cBhvr>
                                      <p:to>
                                        <p:strVal val="hidden"/>
                                      </p:to>
                                    </p:set>
                                  </p:childTnLst>
                                </p:cTn>
                              </p:par>
                              <p:par>
                                <p:cTn id="28" presetID="55" presetClass="exit" presetSubtype="0" fill="hold" nodeType="withEffect">
                                  <p:stCondLst>
                                    <p:cond delay="0"/>
                                  </p:stCondLst>
                                  <p:childTnLst>
                                    <p:anim calcmode="lin" valueType="num">
                                      <p:cBhvr>
                                        <p:cTn id="29" dur="1000"/>
                                        <p:tgtEl>
                                          <p:spTgt spid="503812"/>
                                        </p:tgtEl>
                                        <p:attrNameLst>
                                          <p:attrName>ppt_w</p:attrName>
                                        </p:attrNameLst>
                                      </p:cBhvr>
                                      <p:tavLst>
                                        <p:tav tm="0">
                                          <p:val>
                                            <p:strVal val="ppt_w"/>
                                          </p:val>
                                        </p:tav>
                                        <p:tav tm="100000">
                                          <p:val>
                                            <p:strVal val="ppt_w*0.70"/>
                                          </p:val>
                                        </p:tav>
                                      </p:tavLst>
                                    </p:anim>
                                    <p:anim calcmode="lin" valueType="num">
                                      <p:cBhvr>
                                        <p:cTn id="30" dur="1000"/>
                                        <p:tgtEl>
                                          <p:spTgt spid="503812"/>
                                        </p:tgtEl>
                                        <p:attrNameLst>
                                          <p:attrName>ppt_h</p:attrName>
                                        </p:attrNameLst>
                                      </p:cBhvr>
                                      <p:tavLst>
                                        <p:tav tm="0">
                                          <p:val>
                                            <p:strVal val="ppt_h"/>
                                          </p:val>
                                        </p:tav>
                                        <p:tav tm="100000">
                                          <p:val>
                                            <p:strVal val="ppt_h"/>
                                          </p:val>
                                        </p:tav>
                                      </p:tavLst>
                                    </p:anim>
                                    <p:animEffect transition="out" filter="fade">
                                      <p:cBhvr>
                                        <p:cTn id="31" dur="1000"/>
                                        <p:tgtEl>
                                          <p:spTgt spid="503812"/>
                                        </p:tgtEl>
                                      </p:cBhvr>
                                    </p:animEffect>
                                    <p:set>
                                      <p:cBhvr>
                                        <p:cTn id="32" dur="1" fill="hold">
                                          <p:stCondLst>
                                            <p:cond delay="999"/>
                                          </p:stCondLst>
                                        </p:cTn>
                                        <p:tgtEl>
                                          <p:spTgt spid="5038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503810">
                                            <p:txEl>
                                              <p:pRg st="0" end="0"/>
                                            </p:txEl>
                                          </p:spTgt>
                                        </p:tgtEl>
                                        <p:attrNameLst>
                                          <p:attrName>style.visibility</p:attrName>
                                        </p:attrNameLst>
                                      </p:cBhvr>
                                      <p:to>
                                        <p:strVal val="visible"/>
                                      </p:to>
                                    </p:set>
                                    <p:animEffect transition="in" filter="fade">
                                      <p:cBhvr>
                                        <p:cTn id="37" dur="1000"/>
                                        <p:tgtEl>
                                          <p:spTgt spid="503810">
                                            <p:txEl>
                                              <p:pRg st="0" end="0"/>
                                            </p:txEl>
                                          </p:spTgt>
                                        </p:tgtEl>
                                      </p:cBhvr>
                                    </p:animEffect>
                                    <p:anim calcmode="lin" valueType="num">
                                      <p:cBhvr>
                                        <p:cTn id="38" dur="1000" fill="hold"/>
                                        <p:tgtEl>
                                          <p:spTgt spid="503810">
                                            <p:txEl>
                                              <p:pRg st="0" end="0"/>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503810">
                                            <p:txEl>
                                              <p:pRg st="0" end="0"/>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3810">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503810">
                                            <p:txEl>
                                              <p:pRg st="2" end="2"/>
                                            </p:txEl>
                                          </p:spTgt>
                                        </p:tgtEl>
                                        <p:attrNameLst>
                                          <p:attrName>style.visibility</p:attrName>
                                        </p:attrNameLst>
                                      </p:cBhvr>
                                      <p:to>
                                        <p:strVal val="visible"/>
                                      </p:to>
                                    </p:set>
                                    <p:animEffect transition="in" filter="fade">
                                      <p:cBhvr>
                                        <p:cTn id="45" dur="1000"/>
                                        <p:tgtEl>
                                          <p:spTgt spid="503810">
                                            <p:txEl>
                                              <p:pRg st="2" end="2"/>
                                            </p:txEl>
                                          </p:spTgt>
                                        </p:tgtEl>
                                      </p:cBhvr>
                                    </p:animEffect>
                                    <p:anim calcmode="lin" valueType="num">
                                      <p:cBhvr>
                                        <p:cTn id="46" dur="1000" fill="hold"/>
                                        <p:tgtEl>
                                          <p:spTgt spid="503810">
                                            <p:txEl>
                                              <p:pRg st="2" end="2"/>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503810">
                                            <p:txEl>
                                              <p:pRg st="2" end="2"/>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503810">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0"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Marcador de contenido 2"/>
          <p:cNvSpPr>
            <a:spLocks noGrp="1"/>
          </p:cNvSpPr>
          <p:nvPr>
            <p:ph idx="1"/>
          </p:nvPr>
        </p:nvSpPr>
        <p:spPr>
          <a:xfrm>
            <a:off x="35496" y="1484784"/>
            <a:ext cx="8733656" cy="5257800"/>
          </a:xfrm>
        </p:spPr>
        <p:txBody>
          <a:bodyPr/>
          <a:lstStyle/>
          <a:p>
            <a:pPr algn="just">
              <a:buFontTx/>
              <a:buNone/>
            </a:pPr>
            <a:r>
              <a:rPr lang="es-ES_tradnl" sz="2400" b="1" dirty="0" smtClean="0">
                <a:solidFill>
                  <a:srgbClr val="FF0000"/>
                </a:solidFill>
              </a:rPr>
              <a:t>   Al bajar la demanda de dichos productos</a:t>
            </a:r>
            <a:r>
              <a:rPr lang="es-ES_tradnl" sz="2400" b="1" dirty="0" smtClean="0">
                <a:solidFill>
                  <a:srgbClr val="0000FF"/>
                </a:solidFill>
              </a:rPr>
              <a:t>, se afecta directamente </a:t>
            </a:r>
            <a:r>
              <a:rPr lang="es-ES_tradnl" sz="2400" b="1" dirty="0" smtClean="0">
                <a:solidFill>
                  <a:srgbClr val="FF0000"/>
                </a:solidFill>
              </a:rPr>
              <a:t>el mercado de trabajo</a:t>
            </a:r>
            <a:r>
              <a:rPr lang="es-ES_tradnl" sz="2400" b="1" dirty="0" smtClean="0">
                <a:solidFill>
                  <a:srgbClr val="0000FF"/>
                </a:solidFill>
              </a:rPr>
              <a:t>, y en consecuencia se origina el despido de algunos trabajadores, al tiempo que se generan menos fuentes de empleo.</a:t>
            </a:r>
          </a:p>
          <a:p>
            <a:pPr algn="just">
              <a:buFontTx/>
              <a:buNone/>
            </a:pPr>
            <a:r>
              <a:rPr lang="es-ES_tradnl" sz="2400" dirty="0" smtClean="0"/>
              <a:t> </a:t>
            </a:r>
          </a:p>
          <a:p>
            <a:pPr algn="just">
              <a:buFontTx/>
              <a:buNone/>
            </a:pPr>
            <a:r>
              <a:rPr lang="es-ES_tradnl" sz="2400" b="1" dirty="0" smtClean="0">
                <a:solidFill>
                  <a:srgbClr val="0000FF"/>
                </a:solidFill>
              </a:rPr>
              <a:t>   El comercio internacional termina </a:t>
            </a:r>
            <a:r>
              <a:rPr lang="es-ES_tradnl" sz="2400" b="1" dirty="0" smtClean="0">
                <a:solidFill>
                  <a:srgbClr val="FF0000"/>
                </a:solidFill>
              </a:rPr>
              <a:t>por reorganizar la producción haciendo que la competitividad de cada país lo ubique en los ramos donde correspondan</a:t>
            </a:r>
            <a:r>
              <a:rPr lang="es-ES_tradnl" sz="2400" b="1" dirty="0" smtClean="0">
                <a:solidFill>
                  <a:srgbClr val="0000FF"/>
                </a:solidFill>
              </a:rPr>
              <a:t>.</a:t>
            </a:r>
          </a:p>
          <a:p>
            <a:pPr algn="just">
              <a:buFontTx/>
              <a:buNone/>
            </a:pPr>
            <a:r>
              <a:rPr lang="es-ES_tradnl" sz="2400" b="1" dirty="0" smtClean="0">
                <a:solidFill>
                  <a:srgbClr val="0000FF"/>
                </a:solidFill>
              </a:rPr>
              <a:t>   </a:t>
            </a:r>
          </a:p>
          <a:p>
            <a:pPr algn="just">
              <a:buFontTx/>
              <a:buNone/>
            </a:pPr>
            <a:r>
              <a:rPr lang="es-ES_tradnl" sz="2400" b="1" dirty="0">
                <a:solidFill>
                  <a:srgbClr val="0000FF"/>
                </a:solidFill>
              </a:rPr>
              <a:t> </a:t>
            </a:r>
            <a:r>
              <a:rPr lang="es-ES_tradnl" sz="2400" b="1" dirty="0" smtClean="0">
                <a:solidFill>
                  <a:srgbClr val="0000FF"/>
                </a:solidFill>
              </a:rPr>
              <a:t>  A largo plazo la pérdida de empleos por el cierre de empresas poco competitivas será compensada por el surgimiento de empresas que puedan ser competitivas en el país</a:t>
            </a:r>
            <a:r>
              <a:rPr lang="es-ES_tradnl" sz="2400" dirty="0" smtClean="0"/>
              <a:t>.</a:t>
            </a:r>
          </a:p>
          <a:p>
            <a:pPr algn="just"/>
            <a:endParaRPr lang="es-MX" dirty="0" smtClean="0"/>
          </a:p>
        </p:txBody>
      </p:sp>
      <p:pic>
        <p:nvPicPr>
          <p:cNvPr id="504836" name="Imagen 4"/>
          <p:cNvPicPr>
            <a:picLocks noChangeAspect="1"/>
          </p:cNvPicPr>
          <p:nvPr/>
        </p:nvPicPr>
        <p:blipFill>
          <a:blip r:embed="rId3"/>
          <a:srcRect/>
          <a:stretch>
            <a:fillRect/>
          </a:stretch>
        </p:blipFill>
        <p:spPr bwMode="auto">
          <a:xfrm>
            <a:off x="899592" y="2852936"/>
            <a:ext cx="4279474" cy="3196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4835" name="Imagen 3"/>
          <p:cNvPicPr>
            <a:picLocks noChangeAspect="1"/>
          </p:cNvPicPr>
          <p:nvPr/>
        </p:nvPicPr>
        <p:blipFill>
          <a:blip r:embed="rId4"/>
          <a:srcRect/>
          <a:stretch>
            <a:fillRect/>
          </a:stretch>
        </p:blipFill>
        <p:spPr bwMode="auto">
          <a:xfrm>
            <a:off x="3707904" y="1844824"/>
            <a:ext cx="4486077" cy="340963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04835"/>
                                        </p:tgtEl>
                                        <p:attrNameLst>
                                          <p:attrName>style.visibility</p:attrName>
                                        </p:attrNameLst>
                                      </p:cBhvr>
                                      <p:to>
                                        <p:strVal val="visible"/>
                                      </p:to>
                                    </p:set>
                                    <p:anim calcmode="lin" valueType="num">
                                      <p:cBhvr>
                                        <p:cTn id="7" dur="500" fill="hold"/>
                                        <p:tgtEl>
                                          <p:spTgt spid="504835"/>
                                        </p:tgtEl>
                                        <p:attrNameLst>
                                          <p:attrName>ppt_w</p:attrName>
                                        </p:attrNameLst>
                                      </p:cBhvr>
                                      <p:tavLst>
                                        <p:tav tm="0">
                                          <p:val>
                                            <p:fltVal val="0"/>
                                          </p:val>
                                        </p:tav>
                                        <p:tav tm="100000">
                                          <p:val>
                                            <p:strVal val="#ppt_w"/>
                                          </p:val>
                                        </p:tav>
                                      </p:tavLst>
                                    </p:anim>
                                    <p:anim calcmode="lin" valueType="num">
                                      <p:cBhvr>
                                        <p:cTn id="8" dur="500" fill="hold"/>
                                        <p:tgtEl>
                                          <p:spTgt spid="504835"/>
                                        </p:tgtEl>
                                        <p:attrNameLst>
                                          <p:attrName>ppt_h</p:attrName>
                                        </p:attrNameLst>
                                      </p:cBhvr>
                                      <p:tavLst>
                                        <p:tav tm="0">
                                          <p:val>
                                            <p:fltVal val="0"/>
                                          </p:val>
                                        </p:tav>
                                        <p:tav tm="100000">
                                          <p:val>
                                            <p:strVal val="#ppt_h"/>
                                          </p:val>
                                        </p:tav>
                                      </p:tavLst>
                                    </p:anim>
                                    <p:anim calcmode="lin" valueType="num">
                                      <p:cBhvr>
                                        <p:cTn id="9" dur="500" fill="hold"/>
                                        <p:tgtEl>
                                          <p:spTgt spid="504835"/>
                                        </p:tgtEl>
                                        <p:attrNameLst>
                                          <p:attrName>style.rotation</p:attrName>
                                        </p:attrNameLst>
                                      </p:cBhvr>
                                      <p:tavLst>
                                        <p:tav tm="0">
                                          <p:val>
                                            <p:fltVal val="360"/>
                                          </p:val>
                                        </p:tav>
                                        <p:tav tm="100000">
                                          <p:val>
                                            <p:fltVal val="0"/>
                                          </p:val>
                                        </p:tav>
                                      </p:tavLst>
                                    </p:anim>
                                    <p:animEffect transition="in" filter="fade">
                                      <p:cBhvr>
                                        <p:cTn id="10" dur="500"/>
                                        <p:tgtEl>
                                          <p:spTgt spid="504835"/>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04836"/>
                                        </p:tgtEl>
                                        <p:attrNameLst>
                                          <p:attrName>style.visibility</p:attrName>
                                        </p:attrNameLst>
                                      </p:cBhvr>
                                      <p:to>
                                        <p:strVal val="visible"/>
                                      </p:to>
                                    </p:set>
                                    <p:anim calcmode="lin" valueType="num">
                                      <p:cBhvr>
                                        <p:cTn id="13" dur="500" fill="hold"/>
                                        <p:tgtEl>
                                          <p:spTgt spid="504836"/>
                                        </p:tgtEl>
                                        <p:attrNameLst>
                                          <p:attrName>ppt_w</p:attrName>
                                        </p:attrNameLst>
                                      </p:cBhvr>
                                      <p:tavLst>
                                        <p:tav tm="0">
                                          <p:val>
                                            <p:fltVal val="0"/>
                                          </p:val>
                                        </p:tav>
                                        <p:tav tm="100000">
                                          <p:val>
                                            <p:strVal val="#ppt_w"/>
                                          </p:val>
                                        </p:tav>
                                      </p:tavLst>
                                    </p:anim>
                                    <p:anim calcmode="lin" valueType="num">
                                      <p:cBhvr>
                                        <p:cTn id="14" dur="500" fill="hold"/>
                                        <p:tgtEl>
                                          <p:spTgt spid="504836"/>
                                        </p:tgtEl>
                                        <p:attrNameLst>
                                          <p:attrName>ppt_h</p:attrName>
                                        </p:attrNameLst>
                                      </p:cBhvr>
                                      <p:tavLst>
                                        <p:tav tm="0">
                                          <p:val>
                                            <p:fltVal val="0"/>
                                          </p:val>
                                        </p:tav>
                                        <p:tav tm="100000">
                                          <p:val>
                                            <p:strVal val="#ppt_h"/>
                                          </p:val>
                                        </p:tav>
                                      </p:tavLst>
                                    </p:anim>
                                    <p:anim calcmode="lin" valueType="num">
                                      <p:cBhvr>
                                        <p:cTn id="15" dur="500" fill="hold"/>
                                        <p:tgtEl>
                                          <p:spTgt spid="504836"/>
                                        </p:tgtEl>
                                        <p:attrNameLst>
                                          <p:attrName>style.rotation</p:attrName>
                                        </p:attrNameLst>
                                      </p:cBhvr>
                                      <p:tavLst>
                                        <p:tav tm="0">
                                          <p:val>
                                            <p:fltVal val="360"/>
                                          </p:val>
                                        </p:tav>
                                        <p:tav tm="100000">
                                          <p:val>
                                            <p:fltVal val="0"/>
                                          </p:val>
                                        </p:tav>
                                      </p:tavLst>
                                    </p:anim>
                                    <p:animEffect transition="in" filter="fade">
                                      <p:cBhvr>
                                        <p:cTn id="16" dur="500"/>
                                        <p:tgtEl>
                                          <p:spTgt spid="504836"/>
                                        </p:tgtEl>
                                      </p:cBhvr>
                                    </p:animEffect>
                                  </p:childTnLst>
                                </p:cTn>
                              </p:par>
                            </p:childTnLst>
                          </p:cTn>
                        </p:par>
                      </p:childTnLst>
                    </p:cTn>
                  </p:par>
                  <p:par>
                    <p:cTn id="17" fill="hold">
                      <p:stCondLst>
                        <p:cond delay="indefinite"/>
                      </p:stCondLst>
                      <p:childTnLst>
                        <p:par>
                          <p:cTn id="18" fill="hold">
                            <p:stCondLst>
                              <p:cond delay="0"/>
                            </p:stCondLst>
                            <p:childTnLst>
                              <p:par>
                                <p:cTn id="19" presetID="15" presetClass="exit" presetSubtype="0" fill="hold" nodeType="clickEffect">
                                  <p:stCondLst>
                                    <p:cond delay="0"/>
                                  </p:stCondLst>
                                  <p:childTnLst>
                                    <p:anim calcmode="lin" valueType="num">
                                      <p:cBhvr>
                                        <p:cTn id="20" dur="1000"/>
                                        <p:tgtEl>
                                          <p:spTgt spid="504835"/>
                                        </p:tgtEl>
                                        <p:attrNameLst>
                                          <p:attrName>ppt_w</p:attrName>
                                        </p:attrNameLst>
                                      </p:cBhvr>
                                      <p:tavLst>
                                        <p:tav tm="0">
                                          <p:val>
                                            <p:strVal val="ppt_w"/>
                                          </p:val>
                                        </p:tav>
                                        <p:tav tm="100000">
                                          <p:val>
                                            <p:fltVal val="0"/>
                                          </p:val>
                                        </p:tav>
                                      </p:tavLst>
                                    </p:anim>
                                    <p:anim calcmode="lin" valueType="num">
                                      <p:cBhvr>
                                        <p:cTn id="21" dur="1000"/>
                                        <p:tgtEl>
                                          <p:spTgt spid="504835"/>
                                        </p:tgtEl>
                                        <p:attrNameLst>
                                          <p:attrName>ppt_h</p:attrName>
                                        </p:attrNameLst>
                                      </p:cBhvr>
                                      <p:tavLst>
                                        <p:tav tm="0">
                                          <p:val>
                                            <p:strVal val="ppt_h"/>
                                          </p:val>
                                        </p:tav>
                                        <p:tav tm="100000">
                                          <p:val>
                                            <p:fltVal val="0"/>
                                          </p:val>
                                        </p:tav>
                                      </p:tavLst>
                                    </p:anim>
                                    <p:anim calcmode="lin" valueType="num">
                                      <p:cBhvr>
                                        <p:cTn id="22" dur="1000"/>
                                        <p:tgtEl>
                                          <p:spTgt spid="50483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1000"/>
                                        <p:tgtEl>
                                          <p:spTgt spid="50483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999"/>
                                          </p:stCondLst>
                                        </p:cTn>
                                        <p:tgtEl>
                                          <p:spTgt spid="504835"/>
                                        </p:tgtEl>
                                        <p:attrNameLst>
                                          <p:attrName>style.visibility</p:attrName>
                                        </p:attrNameLst>
                                      </p:cBhvr>
                                      <p:to>
                                        <p:strVal val="hidden"/>
                                      </p:to>
                                    </p:set>
                                  </p:childTnLst>
                                </p:cTn>
                              </p:par>
                              <p:par>
                                <p:cTn id="25" presetID="15" presetClass="exit" presetSubtype="0" fill="hold" nodeType="withEffect">
                                  <p:stCondLst>
                                    <p:cond delay="0"/>
                                  </p:stCondLst>
                                  <p:childTnLst>
                                    <p:anim calcmode="lin" valueType="num">
                                      <p:cBhvr>
                                        <p:cTn id="26" dur="1000"/>
                                        <p:tgtEl>
                                          <p:spTgt spid="504836"/>
                                        </p:tgtEl>
                                        <p:attrNameLst>
                                          <p:attrName>ppt_w</p:attrName>
                                        </p:attrNameLst>
                                      </p:cBhvr>
                                      <p:tavLst>
                                        <p:tav tm="0">
                                          <p:val>
                                            <p:strVal val="ppt_w"/>
                                          </p:val>
                                        </p:tav>
                                        <p:tav tm="100000">
                                          <p:val>
                                            <p:fltVal val="0"/>
                                          </p:val>
                                        </p:tav>
                                      </p:tavLst>
                                    </p:anim>
                                    <p:anim calcmode="lin" valueType="num">
                                      <p:cBhvr>
                                        <p:cTn id="27" dur="1000"/>
                                        <p:tgtEl>
                                          <p:spTgt spid="504836"/>
                                        </p:tgtEl>
                                        <p:attrNameLst>
                                          <p:attrName>ppt_h</p:attrName>
                                        </p:attrNameLst>
                                      </p:cBhvr>
                                      <p:tavLst>
                                        <p:tav tm="0">
                                          <p:val>
                                            <p:strVal val="ppt_h"/>
                                          </p:val>
                                        </p:tav>
                                        <p:tav tm="100000">
                                          <p:val>
                                            <p:fltVal val="0"/>
                                          </p:val>
                                        </p:tav>
                                      </p:tavLst>
                                    </p:anim>
                                    <p:anim calcmode="lin" valueType="num">
                                      <p:cBhvr>
                                        <p:cTn id="28" dur="1000"/>
                                        <p:tgtEl>
                                          <p:spTgt spid="50483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50483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504836"/>
                                        </p:tgtEl>
                                        <p:attrNameLst>
                                          <p:attrName>style.visibility</p:attrName>
                                        </p:attrNameLst>
                                      </p:cBhvr>
                                      <p:to>
                                        <p:strVal val="hidden"/>
                                      </p:to>
                                    </p:set>
                                  </p:childTnLst>
                                </p:cTn>
                              </p:par>
                              <p:par>
                                <p:cTn id="31" presetID="23" presetClass="entr" presetSubtype="16" fill="hold" grpId="0" nodeType="withEffect">
                                  <p:stCondLst>
                                    <p:cond delay="0"/>
                                  </p:stCondLst>
                                  <p:childTnLst>
                                    <p:set>
                                      <p:cBhvr>
                                        <p:cTn id="32" dur="1" fill="hold">
                                          <p:stCondLst>
                                            <p:cond delay="0"/>
                                          </p:stCondLst>
                                        </p:cTn>
                                        <p:tgtEl>
                                          <p:spTgt spid="504834">
                                            <p:txEl>
                                              <p:pRg st="0" end="0"/>
                                            </p:txEl>
                                          </p:spTgt>
                                        </p:tgtEl>
                                        <p:attrNameLst>
                                          <p:attrName>style.visibility</p:attrName>
                                        </p:attrNameLst>
                                      </p:cBhvr>
                                      <p:to>
                                        <p:strVal val="visible"/>
                                      </p:to>
                                    </p:set>
                                    <p:anim calcmode="lin" valueType="num">
                                      <p:cBhvr>
                                        <p:cTn id="33" dur="500" fill="hold"/>
                                        <p:tgtEl>
                                          <p:spTgt spid="504834">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50483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504834">
                                            <p:txEl>
                                              <p:pRg st="2" end="2"/>
                                            </p:txEl>
                                          </p:spTgt>
                                        </p:tgtEl>
                                        <p:attrNameLst>
                                          <p:attrName>style.visibility</p:attrName>
                                        </p:attrNameLst>
                                      </p:cBhvr>
                                      <p:to>
                                        <p:strVal val="visible"/>
                                      </p:to>
                                    </p:set>
                                    <p:anim calcmode="lin" valueType="num">
                                      <p:cBhvr>
                                        <p:cTn id="39" dur="500" fill="hold"/>
                                        <p:tgtEl>
                                          <p:spTgt spid="504834">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50483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504834">
                                            <p:txEl>
                                              <p:pRg st="4" end="4"/>
                                            </p:txEl>
                                          </p:spTgt>
                                        </p:tgtEl>
                                        <p:attrNameLst>
                                          <p:attrName>style.visibility</p:attrName>
                                        </p:attrNameLst>
                                      </p:cBhvr>
                                      <p:to>
                                        <p:strVal val="visible"/>
                                      </p:to>
                                    </p:set>
                                    <p:anim calcmode="lin" valueType="num">
                                      <p:cBhvr>
                                        <p:cTn id="45" dur="500" fill="hold"/>
                                        <p:tgtEl>
                                          <p:spTgt spid="504834">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50483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9" name="Imagen 4"/>
          <p:cNvPicPr>
            <a:picLocks noChangeAspect="1"/>
          </p:cNvPicPr>
          <p:nvPr/>
        </p:nvPicPr>
        <p:blipFill>
          <a:blip r:embed="rId3"/>
          <a:srcRect/>
          <a:stretch>
            <a:fillRect/>
          </a:stretch>
        </p:blipFill>
        <p:spPr bwMode="auto">
          <a:xfrm>
            <a:off x="391344" y="1155576"/>
            <a:ext cx="5080000" cy="33401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05860" name="Imagen 5"/>
          <p:cNvPicPr>
            <a:picLocks noChangeAspect="1"/>
          </p:cNvPicPr>
          <p:nvPr/>
        </p:nvPicPr>
        <p:blipFill>
          <a:blip r:embed="rId4"/>
          <a:srcRect/>
          <a:stretch>
            <a:fillRect/>
          </a:stretch>
        </p:blipFill>
        <p:spPr bwMode="auto">
          <a:xfrm>
            <a:off x="4427984" y="2132856"/>
            <a:ext cx="4227513" cy="3124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05861" name="Imagen 6"/>
          <p:cNvPicPr>
            <a:picLocks noChangeAspect="1"/>
          </p:cNvPicPr>
          <p:nvPr/>
        </p:nvPicPr>
        <p:blipFill>
          <a:blip r:embed="rId5"/>
          <a:srcRect/>
          <a:stretch>
            <a:fillRect/>
          </a:stretch>
        </p:blipFill>
        <p:spPr bwMode="auto">
          <a:xfrm>
            <a:off x="467544" y="3212976"/>
            <a:ext cx="4546600" cy="3327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05858" name="Marcador de contenido 2"/>
          <p:cNvSpPr>
            <a:spLocks noGrp="1"/>
          </p:cNvSpPr>
          <p:nvPr>
            <p:ph idx="1"/>
          </p:nvPr>
        </p:nvSpPr>
        <p:spPr>
          <a:xfrm>
            <a:off x="457200" y="1600200"/>
            <a:ext cx="8229600" cy="5257800"/>
          </a:xfrm>
        </p:spPr>
        <p:txBody>
          <a:bodyPr/>
          <a:lstStyle/>
          <a:p>
            <a:pPr algn="just">
              <a:buFontTx/>
              <a:buNone/>
            </a:pPr>
            <a:r>
              <a:rPr lang="es-ES_tradnl" sz="2400" b="1" dirty="0" smtClean="0">
                <a:solidFill>
                  <a:srgbClr val="0000FF"/>
                </a:solidFill>
              </a:rPr>
              <a:t>  Una de las grandes justificaciones del comercio internacional es la </a:t>
            </a:r>
            <a:r>
              <a:rPr lang="es-ES_tradnl" sz="2400" b="1" dirty="0" smtClean="0">
                <a:solidFill>
                  <a:srgbClr val="FF0000"/>
                </a:solidFill>
              </a:rPr>
              <a:t>óptima utilización de los recursos (ventajas comparativas)</a:t>
            </a:r>
            <a:r>
              <a:rPr lang="es-ES_tradnl" sz="2400" b="1" dirty="0" smtClean="0">
                <a:solidFill>
                  <a:srgbClr val="0000FF"/>
                </a:solidFill>
              </a:rPr>
              <a:t> y el incentivo que siempre acarrea </a:t>
            </a:r>
            <a:r>
              <a:rPr lang="es-ES_tradnl" sz="2400" b="1" dirty="0" smtClean="0">
                <a:solidFill>
                  <a:srgbClr val="FF0000"/>
                </a:solidFill>
              </a:rPr>
              <a:t>la competencia.</a:t>
            </a:r>
          </a:p>
          <a:p>
            <a:pPr algn="just">
              <a:buFontTx/>
              <a:buNone/>
            </a:pPr>
            <a:r>
              <a:rPr lang="es-ES_tradnl" sz="2000" dirty="0" smtClean="0">
                <a:solidFill>
                  <a:srgbClr val="0000FF"/>
                </a:solidFill>
              </a:rPr>
              <a:t> </a:t>
            </a:r>
          </a:p>
          <a:p>
            <a:pPr algn="just">
              <a:buFontTx/>
              <a:buNone/>
            </a:pPr>
            <a:r>
              <a:rPr lang="es-ES_tradnl" sz="2000" dirty="0" smtClean="0">
                <a:solidFill>
                  <a:srgbClr val="0000FF"/>
                </a:solidFill>
              </a:rPr>
              <a:t>  </a:t>
            </a:r>
            <a:r>
              <a:rPr lang="es-ES_tradnl" sz="2400" b="1" dirty="0" smtClean="0">
                <a:solidFill>
                  <a:srgbClr val="0000FF"/>
                </a:solidFill>
              </a:rPr>
              <a:t>Debido a la mano de obra barata, que es predominante en muchos países del mundo</a:t>
            </a:r>
            <a:r>
              <a:rPr lang="es-ES_tradnl" sz="2400" b="1" dirty="0" smtClean="0">
                <a:solidFill>
                  <a:srgbClr val="FF0000"/>
                </a:solidFill>
              </a:rPr>
              <a:t>, hace casi imposible competir con ella.</a:t>
            </a:r>
          </a:p>
          <a:p>
            <a:pPr algn="just">
              <a:buFontTx/>
              <a:buNone/>
            </a:pPr>
            <a:r>
              <a:rPr lang="es-ES_tradnl" sz="2000" dirty="0" smtClean="0"/>
              <a:t> </a:t>
            </a:r>
          </a:p>
          <a:p>
            <a:pPr algn="just">
              <a:buFontTx/>
              <a:buNone/>
            </a:pPr>
            <a:r>
              <a:rPr lang="es-ES_tradnl" sz="2400" b="1" dirty="0" smtClean="0">
                <a:solidFill>
                  <a:srgbClr val="0000FF"/>
                </a:solidFill>
              </a:rPr>
              <a:t>   Al hablar de mano de obra barata dejamos fuera el valioso concepto de productividad. </a:t>
            </a:r>
            <a:r>
              <a:rPr lang="es-ES_tradnl" sz="2400" b="1" dirty="0" smtClean="0">
                <a:solidFill>
                  <a:srgbClr val="FF0000"/>
                </a:solidFill>
              </a:rPr>
              <a:t>En la medida en que las economías acumulan más capital, su mano de obra se vuelve más productiva. </a:t>
            </a:r>
            <a:endParaRPr lang="es-MX" sz="2400" b="1" dirty="0"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05859"/>
                                        </p:tgtEl>
                                        <p:attrNameLst>
                                          <p:attrName>style.visibility</p:attrName>
                                        </p:attrNameLst>
                                      </p:cBhvr>
                                      <p:to>
                                        <p:strVal val="visible"/>
                                      </p:to>
                                    </p:set>
                                    <p:anim calcmode="lin" valueType="num">
                                      <p:cBhvr>
                                        <p:cTn id="7" dur="1000" fill="hold"/>
                                        <p:tgtEl>
                                          <p:spTgt spid="505859"/>
                                        </p:tgtEl>
                                        <p:attrNameLst>
                                          <p:attrName>ppt_w</p:attrName>
                                        </p:attrNameLst>
                                      </p:cBhvr>
                                      <p:tavLst>
                                        <p:tav tm="0">
                                          <p:val>
                                            <p:fltVal val="0"/>
                                          </p:val>
                                        </p:tav>
                                        <p:tav tm="100000">
                                          <p:val>
                                            <p:strVal val="#ppt_w"/>
                                          </p:val>
                                        </p:tav>
                                      </p:tavLst>
                                    </p:anim>
                                    <p:anim calcmode="lin" valueType="num">
                                      <p:cBhvr>
                                        <p:cTn id="8" dur="1000" fill="hold"/>
                                        <p:tgtEl>
                                          <p:spTgt spid="505859"/>
                                        </p:tgtEl>
                                        <p:attrNameLst>
                                          <p:attrName>ppt_h</p:attrName>
                                        </p:attrNameLst>
                                      </p:cBhvr>
                                      <p:tavLst>
                                        <p:tav tm="0">
                                          <p:val>
                                            <p:fltVal val="0"/>
                                          </p:val>
                                        </p:tav>
                                        <p:tav tm="100000">
                                          <p:val>
                                            <p:strVal val="#ppt_h"/>
                                          </p:val>
                                        </p:tav>
                                      </p:tavLst>
                                    </p:anim>
                                    <p:anim calcmode="lin" valueType="num">
                                      <p:cBhvr>
                                        <p:cTn id="9" dur="1000" fill="hold"/>
                                        <p:tgtEl>
                                          <p:spTgt spid="5058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05859"/>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05860"/>
                                        </p:tgtEl>
                                        <p:attrNameLst>
                                          <p:attrName>style.visibility</p:attrName>
                                        </p:attrNameLst>
                                      </p:cBhvr>
                                      <p:to>
                                        <p:strVal val="visible"/>
                                      </p:to>
                                    </p:set>
                                    <p:anim calcmode="lin" valueType="num">
                                      <p:cBhvr>
                                        <p:cTn id="13" dur="1000" fill="hold"/>
                                        <p:tgtEl>
                                          <p:spTgt spid="505860"/>
                                        </p:tgtEl>
                                        <p:attrNameLst>
                                          <p:attrName>ppt_w</p:attrName>
                                        </p:attrNameLst>
                                      </p:cBhvr>
                                      <p:tavLst>
                                        <p:tav tm="0">
                                          <p:val>
                                            <p:fltVal val="0"/>
                                          </p:val>
                                        </p:tav>
                                        <p:tav tm="100000">
                                          <p:val>
                                            <p:strVal val="#ppt_w"/>
                                          </p:val>
                                        </p:tav>
                                      </p:tavLst>
                                    </p:anim>
                                    <p:anim calcmode="lin" valueType="num">
                                      <p:cBhvr>
                                        <p:cTn id="14" dur="1000" fill="hold"/>
                                        <p:tgtEl>
                                          <p:spTgt spid="505860"/>
                                        </p:tgtEl>
                                        <p:attrNameLst>
                                          <p:attrName>ppt_h</p:attrName>
                                        </p:attrNameLst>
                                      </p:cBhvr>
                                      <p:tavLst>
                                        <p:tav tm="0">
                                          <p:val>
                                            <p:fltVal val="0"/>
                                          </p:val>
                                        </p:tav>
                                        <p:tav tm="100000">
                                          <p:val>
                                            <p:strVal val="#ppt_h"/>
                                          </p:val>
                                        </p:tav>
                                      </p:tavLst>
                                    </p:anim>
                                    <p:anim calcmode="lin" valueType="num">
                                      <p:cBhvr>
                                        <p:cTn id="15" dur="1000" fill="hold"/>
                                        <p:tgtEl>
                                          <p:spTgt spid="5058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0586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505861"/>
                                        </p:tgtEl>
                                        <p:attrNameLst>
                                          <p:attrName>style.visibility</p:attrName>
                                        </p:attrNameLst>
                                      </p:cBhvr>
                                      <p:to>
                                        <p:strVal val="visible"/>
                                      </p:to>
                                    </p:set>
                                    <p:anim calcmode="lin" valueType="num">
                                      <p:cBhvr>
                                        <p:cTn id="19" dur="1000" fill="hold"/>
                                        <p:tgtEl>
                                          <p:spTgt spid="505861"/>
                                        </p:tgtEl>
                                        <p:attrNameLst>
                                          <p:attrName>ppt_w</p:attrName>
                                        </p:attrNameLst>
                                      </p:cBhvr>
                                      <p:tavLst>
                                        <p:tav tm="0">
                                          <p:val>
                                            <p:fltVal val="0"/>
                                          </p:val>
                                        </p:tav>
                                        <p:tav tm="100000">
                                          <p:val>
                                            <p:strVal val="#ppt_w"/>
                                          </p:val>
                                        </p:tav>
                                      </p:tavLst>
                                    </p:anim>
                                    <p:anim calcmode="lin" valueType="num">
                                      <p:cBhvr>
                                        <p:cTn id="20" dur="1000" fill="hold"/>
                                        <p:tgtEl>
                                          <p:spTgt spid="505861"/>
                                        </p:tgtEl>
                                        <p:attrNameLst>
                                          <p:attrName>ppt_h</p:attrName>
                                        </p:attrNameLst>
                                      </p:cBhvr>
                                      <p:tavLst>
                                        <p:tav tm="0">
                                          <p:val>
                                            <p:fltVal val="0"/>
                                          </p:val>
                                        </p:tav>
                                        <p:tav tm="100000">
                                          <p:val>
                                            <p:strVal val="#ppt_h"/>
                                          </p:val>
                                        </p:tav>
                                      </p:tavLst>
                                    </p:anim>
                                    <p:anim calcmode="lin" valueType="num">
                                      <p:cBhvr>
                                        <p:cTn id="21" dur="1000" fill="hold"/>
                                        <p:tgtEl>
                                          <p:spTgt spid="50586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058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xit" presetSubtype="0" fill="hold" nodeType="clickEffect">
                                  <p:stCondLst>
                                    <p:cond delay="0"/>
                                  </p:stCondLst>
                                  <p:childTnLst>
                                    <p:anim calcmode="lin" valueType="num">
                                      <p:cBhvr>
                                        <p:cTn id="26" dur="1000"/>
                                        <p:tgtEl>
                                          <p:spTgt spid="505859"/>
                                        </p:tgtEl>
                                        <p:attrNameLst>
                                          <p:attrName>ppt_w</p:attrName>
                                        </p:attrNameLst>
                                      </p:cBhvr>
                                      <p:tavLst>
                                        <p:tav tm="0">
                                          <p:val>
                                            <p:strVal val="ppt_w"/>
                                          </p:val>
                                        </p:tav>
                                        <p:tav tm="100000">
                                          <p:val>
                                            <p:fltVal val="0"/>
                                          </p:val>
                                        </p:tav>
                                      </p:tavLst>
                                    </p:anim>
                                    <p:anim calcmode="lin" valueType="num">
                                      <p:cBhvr>
                                        <p:cTn id="27" dur="1000"/>
                                        <p:tgtEl>
                                          <p:spTgt spid="505859"/>
                                        </p:tgtEl>
                                        <p:attrNameLst>
                                          <p:attrName>ppt_h</p:attrName>
                                        </p:attrNameLst>
                                      </p:cBhvr>
                                      <p:tavLst>
                                        <p:tav tm="0">
                                          <p:val>
                                            <p:strVal val="ppt_h"/>
                                          </p:val>
                                        </p:tav>
                                        <p:tav tm="100000">
                                          <p:val>
                                            <p:fltVal val="0"/>
                                          </p:val>
                                        </p:tav>
                                      </p:tavLst>
                                    </p:anim>
                                    <p:anim calcmode="lin" valueType="num">
                                      <p:cBhvr>
                                        <p:cTn id="28" dur="1000"/>
                                        <p:tgtEl>
                                          <p:spTgt spid="50585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50585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505859"/>
                                        </p:tgtEl>
                                        <p:attrNameLst>
                                          <p:attrName>style.visibility</p:attrName>
                                        </p:attrNameLst>
                                      </p:cBhvr>
                                      <p:to>
                                        <p:strVal val="hidden"/>
                                      </p:to>
                                    </p:set>
                                  </p:childTnLst>
                                </p:cTn>
                              </p:par>
                              <p:par>
                                <p:cTn id="31" presetID="15" presetClass="exit" presetSubtype="0" fill="hold" nodeType="withEffect">
                                  <p:stCondLst>
                                    <p:cond delay="0"/>
                                  </p:stCondLst>
                                  <p:childTnLst>
                                    <p:anim calcmode="lin" valueType="num">
                                      <p:cBhvr>
                                        <p:cTn id="32" dur="1000"/>
                                        <p:tgtEl>
                                          <p:spTgt spid="505860"/>
                                        </p:tgtEl>
                                        <p:attrNameLst>
                                          <p:attrName>ppt_w</p:attrName>
                                        </p:attrNameLst>
                                      </p:cBhvr>
                                      <p:tavLst>
                                        <p:tav tm="0">
                                          <p:val>
                                            <p:strVal val="ppt_w"/>
                                          </p:val>
                                        </p:tav>
                                        <p:tav tm="100000">
                                          <p:val>
                                            <p:fltVal val="0"/>
                                          </p:val>
                                        </p:tav>
                                      </p:tavLst>
                                    </p:anim>
                                    <p:anim calcmode="lin" valueType="num">
                                      <p:cBhvr>
                                        <p:cTn id="33" dur="1000"/>
                                        <p:tgtEl>
                                          <p:spTgt spid="505860"/>
                                        </p:tgtEl>
                                        <p:attrNameLst>
                                          <p:attrName>ppt_h</p:attrName>
                                        </p:attrNameLst>
                                      </p:cBhvr>
                                      <p:tavLst>
                                        <p:tav tm="0">
                                          <p:val>
                                            <p:strVal val="ppt_h"/>
                                          </p:val>
                                        </p:tav>
                                        <p:tav tm="100000">
                                          <p:val>
                                            <p:fltVal val="0"/>
                                          </p:val>
                                        </p:tav>
                                      </p:tavLst>
                                    </p:anim>
                                    <p:anim calcmode="lin" valueType="num">
                                      <p:cBhvr>
                                        <p:cTn id="34" dur="1000"/>
                                        <p:tgtEl>
                                          <p:spTgt spid="50586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5" dur="1000"/>
                                        <p:tgtEl>
                                          <p:spTgt spid="50586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6" dur="1" fill="hold">
                                          <p:stCondLst>
                                            <p:cond delay="999"/>
                                          </p:stCondLst>
                                        </p:cTn>
                                        <p:tgtEl>
                                          <p:spTgt spid="505860"/>
                                        </p:tgtEl>
                                        <p:attrNameLst>
                                          <p:attrName>style.visibility</p:attrName>
                                        </p:attrNameLst>
                                      </p:cBhvr>
                                      <p:to>
                                        <p:strVal val="hidden"/>
                                      </p:to>
                                    </p:set>
                                  </p:childTnLst>
                                </p:cTn>
                              </p:par>
                              <p:par>
                                <p:cTn id="37" presetID="15" presetClass="exit" presetSubtype="0" fill="hold" nodeType="withEffect">
                                  <p:stCondLst>
                                    <p:cond delay="0"/>
                                  </p:stCondLst>
                                  <p:childTnLst>
                                    <p:anim calcmode="lin" valueType="num">
                                      <p:cBhvr>
                                        <p:cTn id="38" dur="1000"/>
                                        <p:tgtEl>
                                          <p:spTgt spid="505861"/>
                                        </p:tgtEl>
                                        <p:attrNameLst>
                                          <p:attrName>ppt_w</p:attrName>
                                        </p:attrNameLst>
                                      </p:cBhvr>
                                      <p:tavLst>
                                        <p:tav tm="0">
                                          <p:val>
                                            <p:strVal val="ppt_w"/>
                                          </p:val>
                                        </p:tav>
                                        <p:tav tm="100000">
                                          <p:val>
                                            <p:fltVal val="0"/>
                                          </p:val>
                                        </p:tav>
                                      </p:tavLst>
                                    </p:anim>
                                    <p:anim calcmode="lin" valueType="num">
                                      <p:cBhvr>
                                        <p:cTn id="39" dur="1000"/>
                                        <p:tgtEl>
                                          <p:spTgt spid="505861"/>
                                        </p:tgtEl>
                                        <p:attrNameLst>
                                          <p:attrName>ppt_h</p:attrName>
                                        </p:attrNameLst>
                                      </p:cBhvr>
                                      <p:tavLst>
                                        <p:tav tm="0">
                                          <p:val>
                                            <p:strVal val="ppt_h"/>
                                          </p:val>
                                        </p:tav>
                                        <p:tav tm="100000">
                                          <p:val>
                                            <p:fltVal val="0"/>
                                          </p:val>
                                        </p:tav>
                                      </p:tavLst>
                                    </p:anim>
                                    <p:anim calcmode="lin" valueType="num">
                                      <p:cBhvr>
                                        <p:cTn id="40" dur="1000"/>
                                        <p:tgtEl>
                                          <p:spTgt spid="50586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1" dur="1000"/>
                                        <p:tgtEl>
                                          <p:spTgt spid="50586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2" dur="1" fill="hold">
                                          <p:stCondLst>
                                            <p:cond delay="999"/>
                                          </p:stCondLst>
                                        </p:cTn>
                                        <p:tgtEl>
                                          <p:spTgt spid="505861"/>
                                        </p:tgtEl>
                                        <p:attrNameLst>
                                          <p:attrName>style.visibility</p:attrName>
                                        </p:attrNameLst>
                                      </p:cBhvr>
                                      <p:to>
                                        <p:strVal val="hidden"/>
                                      </p:to>
                                    </p:set>
                                  </p:childTnLst>
                                </p:cTn>
                              </p:par>
                              <p:par>
                                <p:cTn id="43" presetID="37" presetClass="entr" presetSubtype="0" fill="hold" grpId="0" nodeType="withEffect">
                                  <p:stCondLst>
                                    <p:cond delay="0"/>
                                  </p:stCondLst>
                                  <p:childTnLst>
                                    <p:set>
                                      <p:cBhvr>
                                        <p:cTn id="44" dur="1" fill="hold">
                                          <p:stCondLst>
                                            <p:cond delay="0"/>
                                          </p:stCondLst>
                                        </p:cTn>
                                        <p:tgtEl>
                                          <p:spTgt spid="505858">
                                            <p:txEl>
                                              <p:pRg st="0" end="0"/>
                                            </p:txEl>
                                          </p:spTgt>
                                        </p:tgtEl>
                                        <p:attrNameLst>
                                          <p:attrName>style.visibility</p:attrName>
                                        </p:attrNameLst>
                                      </p:cBhvr>
                                      <p:to>
                                        <p:strVal val="visible"/>
                                      </p:to>
                                    </p:set>
                                    <p:animEffect transition="in" filter="fade">
                                      <p:cBhvr>
                                        <p:cTn id="45" dur="1000"/>
                                        <p:tgtEl>
                                          <p:spTgt spid="505858">
                                            <p:txEl>
                                              <p:pRg st="0" end="0"/>
                                            </p:txEl>
                                          </p:spTgt>
                                        </p:tgtEl>
                                      </p:cBhvr>
                                    </p:animEffect>
                                    <p:anim calcmode="lin" valueType="num">
                                      <p:cBhvr>
                                        <p:cTn id="46" dur="1000" fill="hold"/>
                                        <p:tgtEl>
                                          <p:spTgt spid="505858">
                                            <p:txEl>
                                              <p:pRg st="0" end="0"/>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505858">
                                            <p:txEl>
                                              <p:pRg st="0" end="0"/>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505858">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grpId="0" nodeType="clickEffect">
                                  <p:stCondLst>
                                    <p:cond delay="0"/>
                                  </p:stCondLst>
                                  <p:childTnLst>
                                    <p:set>
                                      <p:cBhvr>
                                        <p:cTn id="52" dur="1" fill="hold">
                                          <p:stCondLst>
                                            <p:cond delay="0"/>
                                          </p:stCondLst>
                                        </p:cTn>
                                        <p:tgtEl>
                                          <p:spTgt spid="505858">
                                            <p:txEl>
                                              <p:pRg st="2" end="2"/>
                                            </p:txEl>
                                          </p:spTgt>
                                        </p:tgtEl>
                                        <p:attrNameLst>
                                          <p:attrName>style.visibility</p:attrName>
                                        </p:attrNameLst>
                                      </p:cBhvr>
                                      <p:to>
                                        <p:strVal val="visible"/>
                                      </p:to>
                                    </p:set>
                                    <p:animEffect transition="in" filter="fade">
                                      <p:cBhvr>
                                        <p:cTn id="53" dur="1000"/>
                                        <p:tgtEl>
                                          <p:spTgt spid="505858">
                                            <p:txEl>
                                              <p:pRg st="2" end="2"/>
                                            </p:txEl>
                                          </p:spTgt>
                                        </p:tgtEl>
                                      </p:cBhvr>
                                    </p:animEffect>
                                    <p:anim calcmode="lin" valueType="num">
                                      <p:cBhvr>
                                        <p:cTn id="54" dur="1000" fill="hold"/>
                                        <p:tgtEl>
                                          <p:spTgt spid="505858">
                                            <p:txEl>
                                              <p:pRg st="2" end="2"/>
                                            </p:txEl>
                                          </p:spTgt>
                                        </p:tgtEl>
                                        <p:attrNameLst>
                                          <p:attrName>ppt_x</p:attrName>
                                        </p:attrNameLst>
                                      </p:cBhvr>
                                      <p:tavLst>
                                        <p:tav tm="0">
                                          <p:val>
                                            <p:strVal val="#ppt_x"/>
                                          </p:val>
                                        </p:tav>
                                        <p:tav tm="100000">
                                          <p:val>
                                            <p:strVal val="#ppt_x"/>
                                          </p:val>
                                        </p:tav>
                                      </p:tavLst>
                                    </p:anim>
                                    <p:anim calcmode="lin" valueType="num">
                                      <p:cBhvr>
                                        <p:cTn id="55" dur="900" decel="100000" fill="hold"/>
                                        <p:tgtEl>
                                          <p:spTgt spid="505858">
                                            <p:txEl>
                                              <p:pRg st="2" end="2"/>
                                            </p:tx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505858">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grpId="0" nodeType="clickEffect">
                                  <p:stCondLst>
                                    <p:cond delay="0"/>
                                  </p:stCondLst>
                                  <p:childTnLst>
                                    <p:set>
                                      <p:cBhvr>
                                        <p:cTn id="60" dur="1" fill="hold">
                                          <p:stCondLst>
                                            <p:cond delay="0"/>
                                          </p:stCondLst>
                                        </p:cTn>
                                        <p:tgtEl>
                                          <p:spTgt spid="505858">
                                            <p:txEl>
                                              <p:pRg st="4" end="4"/>
                                            </p:txEl>
                                          </p:spTgt>
                                        </p:tgtEl>
                                        <p:attrNameLst>
                                          <p:attrName>style.visibility</p:attrName>
                                        </p:attrNameLst>
                                      </p:cBhvr>
                                      <p:to>
                                        <p:strVal val="visible"/>
                                      </p:to>
                                    </p:set>
                                    <p:animEffect transition="in" filter="fade">
                                      <p:cBhvr>
                                        <p:cTn id="61" dur="1000"/>
                                        <p:tgtEl>
                                          <p:spTgt spid="505858">
                                            <p:txEl>
                                              <p:pRg st="4" end="4"/>
                                            </p:txEl>
                                          </p:spTgt>
                                        </p:tgtEl>
                                      </p:cBhvr>
                                    </p:animEffect>
                                    <p:anim calcmode="lin" valueType="num">
                                      <p:cBhvr>
                                        <p:cTn id="62" dur="1000" fill="hold"/>
                                        <p:tgtEl>
                                          <p:spTgt spid="505858">
                                            <p:txEl>
                                              <p:pRg st="4" end="4"/>
                                            </p:txEl>
                                          </p:spTgt>
                                        </p:tgtEl>
                                        <p:attrNameLst>
                                          <p:attrName>ppt_x</p:attrName>
                                        </p:attrNameLst>
                                      </p:cBhvr>
                                      <p:tavLst>
                                        <p:tav tm="0">
                                          <p:val>
                                            <p:strVal val="#ppt_x"/>
                                          </p:val>
                                        </p:tav>
                                        <p:tav tm="100000">
                                          <p:val>
                                            <p:strVal val="#ppt_x"/>
                                          </p:val>
                                        </p:tav>
                                      </p:tavLst>
                                    </p:anim>
                                    <p:anim calcmode="lin" valueType="num">
                                      <p:cBhvr>
                                        <p:cTn id="63" dur="900" decel="100000" fill="hold"/>
                                        <p:tgtEl>
                                          <p:spTgt spid="505858">
                                            <p:txEl>
                                              <p:pRg st="4" end="4"/>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505858">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58"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Marcador de contenido 2"/>
          <p:cNvSpPr>
            <a:spLocks noGrp="1"/>
          </p:cNvSpPr>
          <p:nvPr>
            <p:ph idx="1"/>
          </p:nvPr>
        </p:nvSpPr>
        <p:spPr>
          <a:xfrm>
            <a:off x="467544" y="1412776"/>
            <a:ext cx="8305800" cy="5257800"/>
          </a:xfrm>
        </p:spPr>
        <p:txBody>
          <a:bodyPr/>
          <a:lstStyle/>
          <a:p>
            <a:pPr algn="just">
              <a:buFontTx/>
              <a:buNone/>
            </a:pPr>
            <a:r>
              <a:rPr lang="es-ES_tradnl" sz="2400" b="1" dirty="0" smtClean="0">
                <a:solidFill>
                  <a:srgbClr val="0000FF"/>
                </a:solidFill>
              </a:rPr>
              <a:t>    Las </a:t>
            </a:r>
            <a:r>
              <a:rPr lang="es-ES_tradnl" sz="2400" b="1" dirty="0" smtClean="0">
                <a:solidFill>
                  <a:srgbClr val="FF0000"/>
                </a:solidFill>
              </a:rPr>
              <a:t>condiciones pueden modificarse en el largo plazo, </a:t>
            </a:r>
            <a:r>
              <a:rPr lang="es-ES_tradnl" sz="2400" b="1" dirty="0" smtClean="0">
                <a:solidFill>
                  <a:srgbClr val="0000FF"/>
                </a:solidFill>
              </a:rPr>
              <a:t>en  estos países, ya que </a:t>
            </a:r>
            <a:r>
              <a:rPr lang="es-ES_tradnl" sz="2400" b="1" dirty="0" smtClean="0">
                <a:solidFill>
                  <a:srgbClr val="FF0000"/>
                </a:solidFill>
              </a:rPr>
              <a:t>al incrementar los salarios de sus trabajadores, harán que se incrementen los costos de las empresas.</a:t>
            </a:r>
            <a:r>
              <a:rPr lang="es-ES_tradnl" sz="2400" b="1" dirty="0" smtClean="0">
                <a:solidFill>
                  <a:srgbClr val="0000FF"/>
                </a:solidFill>
              </a:rPr>
              <a:t> Esto provocará, a su vez, que los precios de los productos que exportan se incrementen, con lo que se </a:t>
            </a:r>
            <a:r>
              <a:rPr lang="es-ES_tradnl" sz="2400" b="1" dirty="0" smtClean="0">
                <a:solidFill>
                  <a:srgbClr val="FF0000"/>
                </a:solidFill>
              </a:rPr>
              <a:t>llega a un equilibrio internacional de precios en el largo plazo.</a:t>
            </a:r>
          </a:p>
          <a:p>
            <a:pPr algn="just">
              <a:buFontTx/>
              <a:buNone/>
            </a:pPr>
            <a:r>
              <a:rPr lang="es-ES_tradnl" sz="2000" dirty="0" smtClean="0">
                <a:solidFill>
                  <a:srgbClr val="FF0000"/>
                </a:solidFill>
              </a:rPr>
              <a:t> </a:t>
            </a:r>
          </a:p>
          <a:p>
            <a:pPr algn="just">
              <a:buFontTx/>
              <a:buNone/>
            </a:pPr>
            <a:r>
              <a:rPr lang="es-ES_tradnl" sz="2400" b="1" dirty="0" smtClean="0">
                <a:solidFill>
                  <a:srgbClr val="FF0000"/>
                </a:solidFill>
              </a:rPr>
              <a:t>    Es decisión de cada gobierno el poner aranceles o cuotas a los productos que crean que pueden afectar su industria</a:t>
            </a:r>
            <a:r>
              <a:rPr lang="es-ES_tradnl" sz="2400" b="1" dirty="0" smtClean="0">
                <a:solidFill>
                  <a:srgbClr val="0000FF"/>
                </a:solidFill>
              </a:rPr>
              <a:t> o dar subsidios a la producción de productos que para ellos son estratégicos.</a:t>
            </a:r>
          </a:p>
        </p:txBody>
      </p:sp>
      <p:pic>
        <p:nvPicPr>
          <p:cNvPr id="506883" name="Imagen 3"/>
          <p:cNvPicPr>
            <a:picLocks noChangeAspect="1"/>
          </p:cNvPicPr>
          <p:nvPr/>
        </p:nvPicPr>
        <p:blipFill>
          <a:blip r:embed="rId3"/>
          <a:srcRect/>
          <a:stretch>
            <a:fillRect/>
          </a:stretch>
        </p:blipFill>
        <p:spPr bwMode="auto">
          <a:xfrm rot="216432">
            <a:off x="4009394" y="1537803"/>
            <a:ext cx="4064000" cy="2844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06884" name="Imagen 4"/>
          <p:cNvPicPr>
            <a:picLocks noChangeAspect="1"/>
          </p:cNvPicPr>
          <p:nvPr/>
        </p:nvPicPr>
        <p:blipFill>
          <a:blip r:embed="rId4"/>
          <a:srcRect/>
          <a:stretch>
            <a:fillRect/>
          </a:stretch>
        </p:blipFill>
        <p:spPr bwMode="auto">
          <a:xfrm>
            <a:off x="2699792" y="4365104"/>
            <a:ext cx="3892550" cy="231933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06885" name="Imagen 5"/>
          <p:cNvPicPr>
            <a:picLocks noChangeAspect="1"/>
          </p:cNvPicPr>
          <p:nvPr/>
        </p:nvPicPr>
        <p:blipFill>
          <a:blip r:embed="rId5"/>
          <a:srcRect/>
          <a:stretch>
            <a:fillRect/>
          </a:stretch>
        </p:blipFill>
        <p:spPr bwMode="auto">
          <a:xfrm>
            <a:off x="827584" y="1484784"/>
            <a:ext cx="3024336" cy="30243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506882">
                                            <p:txEl>
                                              <p:pRg st="0" end="0"/>
                                            </p:txEl>
                                          </p:spTgt>
                                        </p:tgtEl>
                                        <p:attrNameLst>
                                          <p:attrName>style.visibility</p:attrName>
                                        </p:attrNameLst>
                                      </p:cBhvr>
                                      <p:to>
                                        <p:strVal val="visible"/>
                                      </p:to>
                                    </p:set>
                                    <p:animEffect transition="in" filter="fade">
                                      <p:cBhvr>
                                        <p:cTn id="7" dur="800" decel="100000"/>
                                        <p:tgtEl>
                                          <p:spTgt spid="506882">
                                            <p:txEl>
                                              <p:pRg st="0" end="0"/>
                                            </p:txEl>
                                          </p:spTgt>
                                        </p:tgtEl>
                                      </p:cBhvr>
                                    </p:animEffect>
                                    <p:anim calcmode="lin" valueType="num">
                                      <p:cBhvr>
                                        <p:cTn id="8" dur="800" decel="100000" fill="hold"/>
                                        <p:tgtEl>
                                          <p:spTgt spid="506882">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506882">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506882">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06882">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06882">
                                            <p:txEl>
                                              <p:pRg st="0" end="0"/>
                                            </p:txEl>
                                          </p:spTgt>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06884"/>
                                        </p:tgtEl>
                                        <p:attrNameLst>
                                          <p:attrName>style.visibility</p:attrName>
                                        </p:attrNameLst>
                                      </p:cBhvr>
                                      <p:to>
                                        <p:strVal val="visible"/>
                                      </p:to>
                                    </p:set>
                                    <p:animEffect transition="in" filter="fade">
                                      <p:cBhvr>
                                        <p:cTn id="15" dur="800" decel="100000"/>
                                        <p:tgtEl>
                                          <p:spTgt spid="506884"/>
                                        </p:tgtEl>
                                      </p:cBhvr>
                                    </p:animEffect>
                                    <p:anim calcmode="lin" valueType="num">
                                      <p:cBhvr>
                                        <p:cTn id="16" dur="800" decel="100000" fill="hold"/>
                                        <p:tgtEl>
                                          <p:spTgt spid="506884"/>
                                        </p:tgtEl>
                                        <p:attrNameLst>
                                          <p:attrName>style.rotation</p:attrName>
                                        </p:attrNameLst>
                                      </p:cBhvr>
                                      <p:tavLst>
                                        <p:tav tm="0">
                                          <p:val>
                                            <p:fltVal val="-90"/>
                                          </p:val>
                                        </p:tav>
                                        <p:tav tm="100000">
                                          <p:val>
                                            <p:fltVal val="0"/>
                                          </p:val>
                                        </p:tav>
                                      </p:tavLst>
                                    </p:anim>
                                    <p:anim calcmode="lin" valueType="num">
                                      <p:cBhvr>
                                        <p:cTn id="17" dur="800" decel="100000" fill="hold"/>
                                        <p:tgtEl>
                                          <p:spTgt spid="506884"/>
                                        </p:tgtEl>
                                        <p:attrNameLst>
                                          <p:attrName>ppt_x</p:attrName>
                                        </p:attrNameLst>
                                      </p:cBhvr>
                                      <p:tavLst>
                                        <p:tav tm="0">
                                          <p:val>
                                            <p:strVal val="#ppt_x+0.4"/>
                                          </p:val>
                                        </p:tav>
                                        <p:tav tm="100000">
                                          <p:val>
                                            <p:strVal val="#ppt_x-0.05"/>
                                          </p:val>
                                        </p:tav>
                                      </p:tavLst>
                                    </p:anim>
                                    <p:anim calcmode="lin" valueType="num">
                                      <p:cBhvr>
                                        <p:cTn id="18" dur="800" decel="100000" fill="hold"/>
                                        <p:tgtEl>
                                          <p:spTgt spid="50688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0688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06884"/>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xit" presetSubtype="0" fill="hold" nodeType="clickEffect">
                                  <p:stCondLst>
                                    <p:cond delay="0"/>
                                  </p:stCondLst>
                                  <p:childTnLst>
                                    <p:animEffect transition="out" filter="fade">
                                      <p:cBhvr>
                                        <p:cTn id="24" dur="800" accel="100000">
                                          <p:stCondLst>
                                            <p:cond delay="200"/>
                                          </p:stCondLst>
                                        </p:cTn>
                                        <p:tgtEl>
                                          <p:spTgt spid="506882">
                                            <p:txEl>
                                              <p:pRg st="0" end="0"/>
                                            </p:txEl>
                                          </p:spTgt>
                                        </p:tgtEl>
                                      </p:cBhvr>
                                    </p:animEffect>
                                    <p:anim calcmode="lin" valueType="num">
                                      <p:cBhvr>
                                        <p:cTn id="25" dur="800" accel="100000">
                                          <p:stCondLst>
                                            <p:cond delay="200"/>
                                          </p:stCondLst>
                                        </p:cTn>
                                        <p:tgtEl>
                                          <p:spTgt spid="506882">
                                            <p:txEl>
                                              <p:pRg st="0" end="0"/>
                                            </p:txEl>
                                          </p:spTgt>
                                        </p:tgtEl>
                                        <p:attrNameLst>
                                          <p:attrName>style.rotation</p:attrName>
                                        </p:attrNameLst>
                                      </p:cBhvr>
                                      <p:tavLst>
                                        <p:tav tm="0">
                                          <p:val>
                                            <p:fltVal val="0"/>
                                          </p:val>
                                        </p:tav>
                                        <p:tav tm="100000">
                                          <p:val>
                                            <p:fltVal val="-90"/>
                                          </p:val>
                                        </p:tav>
                                      </p:tavLst>
                                    </p:anim>
                                    <p:anim calcmode="lin" valueType="num">
                                      <p:cBhvr>
                                        <p:cTn id="26" dur="200" decel="100000"/>
                                        <p:tgtEl>
                                          <p:spTgt spid="506882">
                                            <p:txEl>
                                              <p:pRg st="0" end="0"/>
                                            </p:txEl>
                                          </p:spTgt>
                                        </p:tgtEl>
                                        <p:attrNameLst>
                                          <p:attrName>ppt_x</p:attrName>
                                        </p:attrNameLst>
                                      </p:cBhvr>
                                      <p:tavLst>
                                        <p:tav tm="0">
                                          <p:val>
                                            <p:strVal val="ppt_x"/>
                                          </p:val>
                                        </p:tav>
                                        <p:tav tm="100000">
                                          <p:val>
                                            <p:strVal val="ppt_x-0.05"/>
                                          </p:val>
                                        </p:tav>
                                      </p:tavLst>
                                    </p:anim>
                                    <p:anim calcmode="lin" valueType="num">
                                      <p:cBhvr>
                                        <p:cTn id="27" dur="200" decel="100000"/>
                                        <p:tgtEl>
                                          <p:spTgt spid="506882">
                                            <p:txEl>
                                              <p:pRg st="0" end="0"/>
                                            </p:txEl>
                                          </p:spTgt>
                                        </p:tgtEl>
                                        <p:attrNameLst>
                                          <p:attrName>ppt_y</p:attrName>
                                        </p:attrNameLst>
                                      </p:cBhvr>
                                      <p:tavLst>
                                        <p:tav tm="0">
                                          <p:val>
                                            <p:strVal val="ppt_y"/>
                                          </p:val>
                                        </p:tav>
                                        <p:tav tm="100000">
                                          <p:val>
                                            <p:strVal val="ppt_y+0.1"/>
                                          </p:val>
                                        </p:tav>
                                      </p:tavLst>
                                    </p:anim>
                                    <p:anim calcmode="lin" valueType="num">
                                      <p:cBhvr>
                                        <p:cTn id="28" dur="800" accel="100000">
                                          <p:stCondLst>
                                            <p:cond delay="200"/>
                                          </p:stCondLst>
                                        </p:cTn>
                                        <p:tgtEl>
                                          <p:spTgt spid="506882">
                                            <p:txEl>
                                              <p:pRg st="0" end="0"/>
                                            </p:txEl>
                                          </p:spTgt>
                                        </p:tgtEl>
                                        <p:attrNameLst>
                                          <p:attrName>ppt_x</p:attrName>
                                        </p:attrNameLst>
                                      </p:cBhvr>
                                      <p:tavLst>
                                        <p:tav tm="0">
                                          <p:val>
                                            <p:strVal val="ppt_x"/>
                                          </p:val>
                                        </p:tav>
                                        <p:tav tm="100000">
                                          <p:val>
                                            <p:strVal val="ppt_x+0.4+0.05"/>
                                          </p:val>
                                        </p:tav>
                                      </p:tavLst>
                                    </p:anim>
                                    <p:anim calcmode="lin" valueType="num">
                                      <p:cBhvr>
                                        <p:cTn id="29" dur="800" accel="100000">
                                          <p:stCondLst>
                                            <p:cond delay="200"/>
                                          </p:stCondLst>
                                        </p:cTn>
                                        <p:tgtEl>
                                          <p:spTgt spid="506882">
                                            <p:txEl>
                                              <p:pRg st="0" end="0"/>
                                            </p:txEl>
                                          </p:spTgt>
                                        </p:tgtEl>
                                        <p:attrNameLst>
                                          <p:attrName>ppt_y</p:attrName>
                                        </p:attrNameLst>
                                      </p:cBhvr>
                                      <p:tavLst>
                                        <p:tav tm="0">
                                          <p:val>
                                            <p:strVal val="ppt_y"/>
                                          </p:val>
                                        </p:tav>
                                        <p:tav tm="100000">
                                          <p:val>
                                            <p:strVal val="ppt_y-0.4-0.1"/>
                                          </p:val>
                                        </p:tav>
                                      </p:tavLst>
                                    </p:anim>
                                    <p:set>
                                      <p:cBhvr>
                                        <p:cTn id="30" dur="1" fill="hold">
                                          <p:stCondLst>
                                            <p:cond delay="999"/>
                                          </p:stCondLst>
                                        </p:cTn>
                                        <p:tgtEl>
                                          <p:spTgt spid="506882">
                                            <p:txEl>
                                              <p:pRg st="0" end="0"/>
                                            </p:txEl>
                                          </p:spTgt>
                                        </p:tgtEl>
                                        <p:attrNameLst>
                                          <p:attrName>style.visibility</p:attrName>
                                        </p:attrNameLst>
                                      </p:cBhvr>
                                      <p:to>
                                        <p:strVal val="hidden"/>
                                      </p:to>
                                    </p:set>
                                  </p:childTnLst>
                                </p:cTn>
                              </p:par>
                              <p:par>
                                <p:cTn id="31" presetID="30" presetClass="exit" presetSubtype="0" fill="hold" nodeType="withEffect">
                                  <p:stCondLst>
                                    <p:cond delay="0"/>
                                  </p:stCondLst>
                                  <p:childTnLst>
                                    <p:animEffect transition="out" filter="fade">
                                      <p:cBhvr>
                                        <p:cTn id="32" dur="800" accel="100000">
                                          <p:stCondLst>
                                            <p:cond delay="200"/>
                                          </p:stCondLst>
                                        </p:cTn>
                                        <p:tgtEl>
                                          <p:spTgt spid="506884"/>
                                        </p:tgtEl>
                                      </p:cBhvr>
                                    </p:animEffect>
                                    <p:anim calcmode="lin" valueType="num">
                                      <p:cBhvr>
                                        <p:cTn id="33" dur="800" accel="100000">
                                          <p:stCondLst>
                                            <p:cond delay="200"/>
                                          </p:stCondLst>
                                        </p:cTn>
                                        <p:tgtEl>
                                          <p:spTgt spid="506884"/>
                                        </p:tgtEl>
                                        <p:attrNameLst>
                                          <p:attrName>style.rotation</p:attrName>
                                        </p:attrNameLst>
                                      </p:cBhvr>
                                      <p:tavLst>
                                        <p:tav tm="0">
                                          <p:val>
                                            <p:fltVal val="0"/>
                                          </p:val>
                                        </p:tav>
                                        <p:tav tm="100000">
                                          <p:val>
                                            <p:fltVal val="-90"/>
                                          </p:val>
                                        </p:tav>
                                      </p:tavLst>
                                    </p:anim>
                                    <p:anim calcmode="lin" valueType="num">
                                      <p:cBhvr>
                                        <p:cTn id="34" dur="200" decel="100000"/>
                                        <p:tgtEl>
                                          <p:spTgt spid="506884"/>
                                        </p:tgtEl>
                                        <p:attrNameLst>
                                          <p:attrName>ppt_x</p:attrName>
                                        </p:attrNameLst>
                                      </p:cBhvr>
                                      <p:tavLst>
                                        <p:tav tm="0">
                                          <p:val>
                                            <p:strVal val="ppt_x"/>
                                          </p:val>
                                        </p:tav>
                                        <p:tav tm="100000">
                                          <p:val>
                                            <p:strVal val="ppt_x-0.05"/>
                                          </p:val>
                                        </p:tav>
                                      </p:tavLst>
                                    </p:anim>
                                    <p:anim calcmode="lin" valueType="num">
                                      <p:cBhvr>
                                        <p:cTn id="35" dur="200" decel="100000"/>
                                        <p:tgtEl>
                                          <p:spTgt spid="506884"/>
                                        </p:tgtEl>
                                        <p:attrNameLst>
                                          <p:attrName>ppt_y</p:attrName>
                                        </p:attrNameLst>
                                      </p:cBhvr>
                                      <p:tavLst>
                                        <p:tav tm="0">
                                          <p:val>
                                            <p:strVal val="ppt_y"/>
                                          </p:val>
                                        </p:tav>
                                        <p:tav tm="100000">
                                          <p:val>
                                            <p:strVal val="ppt_y+0.1"/>
                                          </p:val>
                                        </p:tav>
                                      </p:tavLst>
                                    </p:anim>
                                    <p:anim calcmode="lin" valueType="num">
                                      <p:cBhvr>
                                        <p:cTn id="36" dur="800" accel="100000">
                                          <p:stCondLst>
                                            <p:cond delay="200"/>
                                          </p:stCondLst>
                                        </p:cTn>
                                        <p:tgtEl>
                                          <p:spTgt spid="506884"/>
                                        </p:tgtEl>
                                        <p:attrNameLst>
                                          <p:attrName>ppt_x</p:attrName>
                                        </p:attrNameLst>
                                      </p:cBhvr>
                                      <p:tavLst>
                                        <p:tav tm="0">
                                          <p:val>
                                            <p:strVal val="ppt_x"/>
                                          </p:val>
                                        </p:tav>
                                        <p:tav tm="100000">
                                          <p:val>
                                            <p:strVal val="ppt_x+0.4+0.05"/>
                                          </p:val>
                                        </p:tav>
                                      </p:tavLst>
                                    </p:anim>
                                    <p:anim calcmode="lin" valueType="num">
                                      <p:cBhvr>
                                        <p:cTn id="37" dur="800" accel="100000">
                                          <p:stCondLst>
                                            <p:cond delay="200"/>
                                          </p:stCondLst>
                                        </p:cTn>
                                        <p:tgtEl>
                                          <p:spTgt spid="506884"/>
                                        </p:tgtEl>
                                        <p:attrNameLst>
                                          <p:attrName>ppt_y</p:attrName>
                                        </p:attrNameLst>
                                      </p:cBhvr>
                                      <p:tavLst>
                                        <p:tav tm="0">
                                          <p:val>
                                            <p:strVal val="ppt_y"/>
                                          </p:val>
                                        </p:tav>
                                        <p:tav tm="100000">
                                          <p:val>
                                            <p:strVal val="ppt_y-0.4-0.1"/>
                                          </p:val>
                                        </p:tav>
                                      </p:tavLst>
                                    </p:anim>
                                    <p:set>
                                      <p:cBhvr>
                                        <p:cTn id="38" dur="1" fill="hold">
                                          <p:stCondLst>
                                            <p:cond delay="999"/>
                                          </p:stCondLst>
                                        </p:cTn>
                                        <p:tgtEl>
                                          <p:spTgt spid="506884"/>
                                        </p:tgtEl>
                                        <p:attrNameLst>
                                          <p:attrName>style.visibility</p:attrName>
                                        </p:attrNameLst>
                                      </p:cBhvr>
                                      <p:to>
                                        <p:strVal val="hidden"/>
                                      </p:to>
                                    </p:set>
                                  </p:childTnLst>
                                </p:cTn>
                              </p:par>
                              <p:par>
                                <p:cTn id="39" presetID="30" presetClass="entr" presetSubtype="0" fill="hold" nodeType="withEffect">
                                  <p:stCondLst>
                                    <p:cond delay="0"/>
                                  </p:stCondLst>
                                  <p:childTnLst>
                                    <p:set>
                                      <p:cBhvr>
                                        <p:cTn id="40" dur="1" fill="hold">
                                          <p:stCondLst>
                                            <p:cond delay="0"/>
                                          </p:stCondLst>
                                        </p:cTn>
                                        <p:tgtEl>
                                          <p:spTgt spid="506882">
                                            <p:txEl>
                                              <p:pRg st="2" end="2"/>
                                            </p:txEl>
                                          </p:spTgt>
                                        </p:tgtEl>
                                        <p:attrNameLst>
                                          <p:attrName>style.visibility</p:attrName>
                                        </p:attrNameLst>
                                      </p:cBhvr>
                                      <p:to>
                                        <p:strVal val="visible"/>
                                      </p:to>
                                    </p:set>
                                    <p:animEffect transition="in" filter="fade">
                                      <p:cBhvr>
                                        <p:cTn id="41" dur="800" decel="100000"/>
                                        <p:tgtEl>
                                          <p:spTgt spid="506882">
                                            <p:txEl>
                                              <p:pRg st="2" end="2"/>
                                            </p:txEl>
                                          </p:spTgt>
                                        </p:tgtEl>
                                      </p:cBhvr>
                                    </p:animEffect>
                                    <p:anim calcmode="lin" valueType="num">
                                      <p:cBhvr>
                                        <p:cTn id="42" dur="800" decel="100000" fill="hold"/>
                                        <p:tgtEl>
                                          <p:spTgt spid="506882">
                                            <p:txEl>
                                              <p:pRg st="2" end="2"/>
                                            </p:txEl>
                                          </p:spTgt>
                                        </p:tgtEl>
                                        <p:attrNameLst>
                                          <p:attrName>style.rotation</p:attrName>
                                        </p:attrNameLst>
                                      </p:cBhvr>
                                      <p:tavLst>
                                        <p:tav tm="0">
                                          <p:val>
                                            <p:fltVal val="-90"/>
                                          </p:val>
                                        </p:tav>
                                        <p:tav tm="100000">
                                          <p:val>
                                            <p:fltVal val="0"/>
                                          </p:val>
                                        </p:tav>
                                      </p:tavLst>
                                    </p:anim>
                                    <p:anim calcmode="lin" valueType="num">
                                      <p:cBhvr>
                                        <p:cTn id="43" dur="800" decel="100000" fill="hold"/>
                                        <p:tgtEl>
                                          <p:spTgt spid="506882">
                                            <p:txEl>
                                              <p:pRg st="2" end="2"/>
                                            </p:txEl>
                                          </p:spTgt>
                                        </p:tgtEl>
                                        <p:attrNameLst>
                                          <p:attrName>ppt_x</p:attrName>
                                        </p:attrNameLst>
                                      </p:cBhvr>
                                      <p:tavLst>
                                        <p:tav tm="0">
                                          <p:val>
                                            <p:strVal val="#ppt_x+0.4"/>
                                          </p:val>
                                        </p:tav>
                                        <p:tav tm="100000">
                                          <p:val>
                                            <p:strVal val="#ppt_x-0.05"/>
                                          </p:val>
                                        </p:tav>
                                      </p:tavLst>
                                    </p:anim>
                                    <p:anim calcmode="lin" valueType="num">
                                      <p:cBhvr>
                                        <p:cTn id="44" dur="800" decel="100000" fill="hold"/>
                                        <p:tgtEl>
                                          <p:spTgt spid="506882">
                                            <p:txEl>
                                              <p:pRg st="2" end="2"/>
                                            </p:txEl>
                                          </p:spTgt>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506882">
                                            <p:txEl>
                                              <p:pRg st="2" end="2"/>
                                            </p:txEl>
                                          </p:spTgt>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506882">
                                            <p:txEl>
                                              <p:pRg st="2" end="2"/>
                                            </p:txEl>
                                          </p:spTgt>
                                        </p:tgtEl>
                                        <p:attrNameLst>
                                          <p:attrName>ppt_y</p:attrName>
                                        </p:attrNameLst>
                                      </p:cBhvr>
                                      <p:tavLst>
                                        <p:tav tm="0">
                                          <p:val>
                                            <p:strVal val="#ppt_y+0.1"/>
                                          </p:val>
                                        </p:tav>
                                        <p:tav tm="100000">
                                          <p:val>
                                            <p:strVal val="#ppt_y"/>
                                          </p:val>
                                        </p:tav>
                                      </p:tavLst>
                                    </p:anim>
                                  </p:childTnLst>
                                </p:cTn>
                              </p:par>
                              <p:par>
                                <p:cTn id="47" presetID="30" presetClass="entr" presetSubtype="0" fill="hold" nodeType="withEffect">
                                  <p:stCondLst>
                                    <p:cond delay="0"/>
                                  </p:stCondLst>
                                  <p:childTnLst>
                                    <p:set>
                                      <p:cBhvr>
                                        <p:cTn id="48" dur="1" fill="hold">
                                          <p:stCondLst>
                                            <p:cond delay="0"/>
                                          </p:stCondLst>
                                        </p:cTn>
                                        <p:tgtEl>
                                          <p:spTgt spid="506885"/>
                                        </p:tgtEl>
                                        <p:attrNameLst>
                                          <p:attrName>style.visibility</p:attrName>
                                        </p:attrNameLst>
                                      </p:cBhvr>
                                      <p:to>
                                        <p:strVal val="visible"/>
                                      </p:to>
                                    </p:set>
                                    <p:animEffect transition="in" filter="fade">
                                      <p:cBhvr>
                                        <p:cTn id="49" dur="800" decel="100000"/>
                                        <p:tgtEl>
                                          <p:spTgt spid="506885"/>
                                        </p:tgtEl>
                                      </p:cBhvr>
                                    </p:animEffect>
                                    <p:anim calcmode="lin" valueType="num">
                                      <p:cBhvr>
                                        <p:cTn id="50" dur="800" decel="100000" fill="hold"/>
                                        <p:tgtEl>
                                          <p:spTgt spid="506885"/>
                                        </p:tgtEl>
                                        <p:attrNameLst>
                                          <p:attrName>style.rotation</p:attrName>
                                        </p:attrNameLst>
                                      </p:cBhvr>
                                      <p:tavLst>
                                        <p:tav tm="0">
                                          <p:val>
                                            <p:fltVal val="-90"/>
                                          </p:val>
                                        </p:tav>
                                        <p:tav tm="100000">
                                          <p:val>
                                            <p:fltVal val="0"/>
                                          </p:val>
                                        </p:tav>
                                      </p:tavLst>
                                    </p:anim>
                                    <p:anim calcmode="lin" valueType="num">
                                      <p:cBhvr>
                                        <p:cTn id="51" dur="800" decel="100000" fill="hold"/>
                                        <p:tgtEl>
                                          <p:spTgt spid="506885"/>
                                        </p:tgtEl>
                                        <p:attrNameLst>
                                          <p:attrName>ppt_x</p:attrName>
                                        </p:attrNameLst>
                                      </p:cBhvr>
                                      <p:tavLst>
                                        <p:tav tm="0">
                                          <p:val>
                                            <p:strVal val="#ppt_x+0.4"/>
                                          </p:val>
                                        </p:tav>
                                        <p:tav tm="100000">
                                          <p:val>
                                            <p:strVal val="#ppt_x-0.05"/>
                                          </p:val>
                                        </p:tav>
                                      </p:tavLst>
                                    </p:anim>
                                    <p:anim calcmode="lin" valueType="num">
                                      <p:cBhvr>
                                        <p:cTn id="52" dur="800" decel="100000" fill="hold"/>
                                        <p:tgtEl>
                                          <p:spTgt spid="506885"/>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506885"/>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506885"/>
                                        </p:tgtEl>
                                        <p:attrNameLst>
                                          <p:attrName>ppt_y</p:attrName>
                                        </p:attrNameLst>
                                      </p:cBhvr>
                                      <p:tavLst>
                                        <p:tav tm="0">
                                          <p:val>
                                            <p:strVal val="#ppt_y+0.1"/>
                                          </p:val>
                                        </p:tav>
                                        <p:tav tm="100000">
                                          <p:val>
                                            <p:strVal val="#ppt_y"/>
                                          </p:val>
                                        </p:tav>
                                      </p:tavLst>
                                    </p:anim>
                                  </p:childTnLst>
                                </p:cTn>
                              </p:par>
                              <p:par>
                                <p:cTn id="55" presetID="30" presetClass="entr" presetSubtype="0" fill="hold" nodeType="withEffect">
                                  <p:stCondLst>
                                    <p:cond delay="0"/>
                                  </p:stCondLst>
                                  <p:childTnLst>
                                    <p:set>
                                      <p:cBhvr>
                                        <p:cTn id="56" dur="1" fill="hold">
                                          <p:stCondLst>
                                            <p:cond delay="0"/>
                                          </p:stCondLst>
                                        </p:cTn>
                                        <p:tgtEl>
                                          <p:spTgt spid="506883"/>
                                        </p:tgtEl>
                                        <p:attrNameLst>
                                          <p:attrName>style.visibility</p:attrName>
                                        </p:attrNameLst>
                                      </p:cBhvr>
                                      <p:to>
                                        <p:strVal val="visible"/>
                                      </p:to>
                                    </p:set>
                                    <p:animEffect transition="in" filter="fade">
                                      <p:cBhvr>
                                        <p:cTn id="57" dur="800" decel="100000"/>
                                        <p:tgtEl>
                                          <p:spTgt spid="506883"/>
                                        </p:tgtEl>
                                      </p:cBhvr>
                                    </p:animEffect>
                                    <p:anim calcmode="lin" valueType="num">
                                      <p:cBhvr>
                                        <p:cTn id="58" dur="800" decel="100000" fill="hold"/>
                                        <p:tgtEl>
                                          <p:spTgt spid="506883"/>
                                        </p:tgtEl>
                                        <p:attrNameLst>
                                          <p:attrName>style.rotation</p:attrName>
                                        </p:attrNameLst>
                                      </p:cBhvr>
                                      <p:tavLst>
                                        <p:tav tm="0">
                                          <p:val>
                                            <p:fltVal val="-90"/>
                                          </p:val>
                                        </p:tav>
                                        <p:tav tm="100000">
                                          <p:val>
                                            <p:fltVal val="0"/>
                                          </p:val>
                                        </p:tav>
                                      </p:tavLst>
                                    </p:anim>
                                    <p:anim calcmode="lin" valueType="num">
                                      <p:cBhvr>
                                        <p:cTn id="59" dur="800" decel="100000" fill="hold"/>
                                        <p:tgtEl>
                                          <p:spTgt spid="506883"/>
                                        </p:tgtEl>
                                        <p:attrNameLst>
                                          <p:attrName>ppt_x</p:attrName>
                                        </p:attrNameLst>
                                      </p:cBhvr>
                                      <p:tavLst>
                                        <p:tav tm="0">
                                          <p:val>
                                            <p:strVal val="#ppt_x+0.4"/>
                                          </p:val>
                                        </p:tav>
                                        <p:tav tm="100000">
                                          <p:val>
                                            <p:strVal val="#ppt_x-0.05"/>
                                          </p:val>
                                        </p:tav>
                                      </p:tavLst>
                                    </p:anim>
                                    <p:anim calcmode="lin" valueType="num">
                                      <p:cBhvr>
                                        <p:cTn id="60" dur="800" decel="100000" fill="hold"/>
                                        <p:tgtEl>
                                          <p:spTgt spid="506883"/>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506883"/>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50688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ítulo 1"/>
          <p:cNvPicPr>
            <a:picLocks noGrp="1" noChangeArrowheads="1"/>
          </p:cNvPicPr>
          <p:nvPr>
            <p:ph type="title"/>
          </p:nvPr>
        </p:nvPicPr>
        <p:blipFill>
          <a:blip r:embed="rId3"/>
          <a:srcRect/>
          <a:stretch>
            <a:fillRect/>
          </a:stretch>
        </p:blipFill>
        <p:spPr>
          <a:xfrm>
            <a:off x="407988" y="225425"/>
            <a:ext cx="8375650" cy="1292225"/>
          </a:xfrm>
        </p:spPr>
      </p:pic>
      <p:sp>
        <p:nvSpPr>
          <p:cNvPr id="507906" name="Marcador de contenido 2"/>
          <p:cNvSpPr>
            <a:spLocks noGrp="1"/>
          </p:cNvSpPr>
          <p:nvPr>
            <p:ph idx="1"/>
          </p:nvPr>
        </p:nvSpPr>
        <p:spPr/>
        <p:txBody>
          <a:bodyPr/>
          <a:lstStyle/>
          <a:p>
            <a:r>
              <a:rPr lang="es-ES_tradnl" smtClean="0">
                <a:solidFill>
                  <a:srgbClr val="0000FF"/>
                </a:solidFill>
              </a:rPr>
              <a:t>Explica la diferencia entra ventaja absoluta y ventaja comparativa.</a:t>
            </a:r>
          </a:p>
          <a:p>
            <a:endParaRPr lang="es-ES_tradnl" smtClean="0">
              <a:solidFill>
                <a:srgbClr val="0000FF"/>
              </a:solidFill>
            </a:endParaRPr>
          </a:p>
          <a:p>
            <a:r>
              <a:rPr lang="es-ES_tradnl" smtClean="0">
                <a:solidFill>
                  <a:srgbClr val="FF0000"/>
                </a:solidFill>
              </a:rPr>
              <a:t>¿Cuándo se dice que la balanza comercial es deficitaria?</a:t>
            </a:r>
          </a:p>
          <a:p>
            <a:endParaRPr lang="es-ES_tradnl" smtClean="0"/>
          </a:p>
          <a:p>
            <a:r>
              <a:rPr lang="es-ES_tradnl" b="1" smtClean="0">
                <a:solidFill>
                  <a:srgbClr val="0000FF"/>
                </a:solidFill>
              </a:rPr>
              <a:t>¿</a:t>
            </a:r>
            <a:r>
              <a:rPr lang="es-ES_tradnl" smtClean="0">
                <a:solidFill>
                  <a:srgbClr val="0000FF"/>
                </a:solidFill>
              </a:rPr>
              <a:t>Cuándo se dice que la balanza comercial es superavitaria?</a:t>
            </a:r>
          </a:p>
          <a:p>
            <a:endParaRPr lang="es-MX"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es-MX"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Cuestionario</a:t>
            </a:r>
            <a:endParaRPr lang="es-MX"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508930" name="Marcador de contenido 2"/>
          <p:cNvSpPr>
            <a:spLocks noGrp="1"/>
          </p:cNvSpPr>
          <p:nvPr>
            <p:ph idx="1"/>
          </p:nvPr>
        </p:nvSpPr>
        <p:spPr>
          <a:xfrm>
            <a:off x="457200" y="1600200"/>
            <a:ext cx="8229600" cy="5257800"/>
          </a:xfrm>
        </p:spPr>
        <p:txBody>
          <a:bodyPr/>
          <a:lstStyle/>
          <a:p>
            <a:r>
              <a:rPr lang="es-ES_tradnl" smtClean="0">
                <a:solidFill>
                  <a:srgbClr val="0000FF"/>
                </a:solidFill>
              </a:rPr>
              <a:t>Menciona las cuatro subcuentas de la balanza de pagos.</a:t>
            </a:r>
          </a:p>
          <a:p>
            <a:endParaRPr lang="es-ES_tradnl" smtClean="0"/>
          </a:p>
          <a:p>
            <a:r>
              <a:rPr lang="es-ES_tradnl" smtClean="0">
                <a:solidFill>
                  <a:srgbClr val="FF0000"/>
                </a:solidFill>
              </a:rPr>
              <a:t>¿En qué cuenta de la balanza de pagos se registran las actividades turísticas?</a:t>
            </a:r>
          </a:p>
          <a:p>
            <a:endParaRPr lang="es-ES_tradnl" smtClean="0"/>
          </a:p>
          <a:p>
            <a:r>
              <a:rPr lang="es-ES_tradnl" smtClean="0">
                <a:solidFill>
                  <a:srgbClr val="0000FF"/>
                </a:solidFill>
              </a:rPr>
              <a:t>Explica cómo el tipo de cambio real es un determinante de las exportaciones/importaciones.</a:t>
            </a:r>
          </a:p>
          <a:p>
            <a:endParaRPr lang="es-MX"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es-MX"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Cuestionario</a:t>
            </a:r>
            <a:endParaRPr lang="es-MX"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509954" name="Marcador de contenido 2"/>
          <p:cNvSpPr>
            <a:spLocks noGrp="1"/>
          </p:cNvSpPr>
          <p:nvPr>
            <p:ph idx="1"/>
          </p:nvPr>
        </p:nvSpPr>
        <p:spPr>
          <a:xfrm>
            <a:off x="533400" y="1295400"/>
            <a:ext cx="8229600" cy="4525963"/>
          </a:xfrm>
        </p:spPr>
        <p:txBody>
          <a:bodyPr/>
          <a:lstStyle/>
          <a:p>
            <a:r>
              <a:rPr lang="es-ES_tradnl" sz="3600" smtClean="0">
                <a:solidFill>
                  <a:srgbClr val="3366FF"/>
                </a:solidFill>
              </a:rPr>
              <a:t>Explica qué son </a:t>
            </a:r>
            <a:r>
              <a:rPr lang="es-ES_tradnl" sz="3600" smtClean="0">
                <a:solidFill>
                  <a:srgbClr val="FF0000"/>
                </a:solidFill>
              </a:rPr>
              <a:t>los aranceles </a:t>
            </a:r>
            <a:r>
              <a:rPr lang="es-ES_tradnl" sz="3600" smtClean="0">
                <a:solidFill>
                  <a:srgbClr val="3366FF"/>
                </a:solidFill>
              </a:rPr>
              <a:t>y qué impacto tienen </a:t>
            </a:r>
            <a:r>
              <a:rPr lang="es-ES_tradnl" sz="3600" smtClean="0">
                <a:solidFill>
                  <a:srgbClr val="FF0000"/>
                </a:solidFill>
              </a:rPr>
              <a:t>sobre el comercio</a:t>
            </a:r>
            <a:r>
              <a:rPr lang="es-ES_tradnl" sz="3600" smtClean="0">
                <a:solidFill>
                  <a:srgbClr val="3366FF"/>
                </a:solidFill>
              </a:rPr>
              <a:t>.</a:t>
            </a:r>
          </a:p>
          <a:p>
            <a:endParaRPr lang="es-ES_tradnl" sz="3600" smtClean="0">
              <a:solidFill>
                <a:srgbClr val="3366FF"/>
              </a:solidFill>
            </a:endParaRPr>
          </a:p>
          <a:p>
            <a:pPr>
              <a:buFontTx/>
              <a:buNone/>
            </a:pPr>
            <a:endParaRPr lang="es-ES_tradnl" sz="3600" smtClean="0">
              <a:solidFill>
                <a:srgbClr val="3366FF"/>
              </a:solidFill>
            </a:endParaRPr>
          </a:p>
          <a:p>
            <a:r>
              <a:rPr lang="es-ES_tradnl" sz="3600" smtClean="0">
                <a:solidFill>
                  <a:srgbClr val="3366FF"/>
                </a:solidFill>
              </a:rPr>
              <a:t>Explica </a:t>
            </a:r>
            <a:r>
              <a:rPr lang="es-ES_tradnl" sz="3600" smtClean="0">
                <a:solidFill>
                  <a:srgbClr val="FF0000"/>
                </a:solidFill>
              </a:rPr>
              <a:t>qué son los subsidios a las exportaciones</a:t>
            </a:r>
            <a:r>
              <a:rPr lang="es-ES_tradnl" sz="3600" smtClean="0">
                <a:solidFill>
                  <a:srgbClr val="3366FF"/>
                </a:solidFill>
              </a:rPr>
              <a:t>, y qué impacto tienen sobre el comercio.</a:t>
            </a:r>
          </a:p>
          <a:p>
            <a:endParaRPr lang="es-MX"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endParaRPr lang="es-MX"/>
          </a:p>
        </p:txBody>
      </p:sp>
      <p:sp>
        <p:nvSpPr>
          <p:cNvPr id="510978" name="Marcador de contenido 2"/>
          <p:cNvSpPr>
            <a:spLocks noGrp="1"/>
          </p:cNvSpPr>
          <p:nvPr>
            <p:ph idx="1"/>
          </p:nvPr>
        </p:nvSpPr>
        <p:spPr>
          <a:xfrm>
            <a:off x="457200" y="1600200"/>
            <a:ext cx="8686800" cy="4525963"/>
          </a:xfrm>
        </p:spPr>
        <p:txBody>
          <a:bodyPr/>
          <a:lstStyle/>
          <a:p>
            <a:r>
              <a:rPr lang="es-ES_tradnl" sz="3600" dirty="0" smtClean="0">
                <a:solidFill>
                  <a:srgbClr val="0000FF"/>
                </a:solidFill>
              </a:rPr>
              <a:t>Explica qué es </a:t>
            </a:r>
            <a:r>
              <a:rPr lang="es-ES_tradnl" sz="3600" dirty="0" smtClean="0">
                <a:solidFill>
                  <a:srgbClr val="FF0000"/>
                </a:solidFill>
              </a:rPr>
              <a:t>el dumping </a:t>
            </a:r>
            <a:r>
              <a:rPr lang="es-ES_tradnl" sz="3600" dirty="0" smtClean="0">
                <a:solidFill>
                  <a:srgbClr val="0000FF"/>
                </a:solidFill>
              </a:rPr>
              <a:t>e investiga un caso que se haya presentado en </a:t>
            </a:r>
            <a:r>
              <a:rPr lang="es-ES_tradnl" sz="3600" dirty="0" smtClean="0">
                <a:solidFill>
                  <a:srgbClr val="0000FF"/>
                </a:solidFill>
              </a:rPr>
              <a:t>tu</a:t>
            </a:r>
            <a:r>
              <a:rPr lang="es-ES_tradnl" sz="3600" dirty="0" smtClean="0">
                <a:solidFill>
                  <a:srgbClr val="0000FF"/>
                </a:solidFill>
              </a:rPr>
              <a:t> </a:t>
            </a:r>
            <a:r>
              <a:rPr lang="es-ES_tradnl" sz="3600" dirty="0" smtClean="0">
                <a:solidFill>
                  <a:srgbClr val="0000FF"/>
                </a:solidFill>
              </a:rPr>
              <a:t>país.</a:t>
            </a:r>
          </a:p>
          <a:p>
            <a:pPr>
              <a:buFontTx/>
              <a:buNone/>
            </a:pPr>
            <a:endParaRPr lang="es-ES_tradnl" sz="3600" dirty="0" smtClean="0">
              <a:solidFill>
                <a:srgbClr val="0000FF"/>
              </a:solidFill>
            </a:endParaRPr>
          </a:p>
          <a:p>
            <a:r>
              <a:rPr lang="es-ES_tradnl" sz="3600" dirty="0" smtClean="0">
                <a:solidFill>
                  <a:srgbClr val="0000FF"/>
                </a:solidFill>
              </a:rPr>
              <a:t>Discutan en clase</a:t>
            </a:r>
            <a:r>
              <a:rPr lang="es-ES_tradnl" sz="3600" b="1" dirty="0" smtClean="0">
                <a:solidFill>
                  <a:srgbClr val="FF0000"/>
                </a:solidFill>
              </a:rPr>
              <a:t> si  </a:t>
            </a:r>
            <a:r>
              <a:rPr lang="es-ES_tradnl" sz="3600" dirty="0" smtClean="0">
                <a:solidFill>
                  <a:srgbClr val="FF0000"/>
                </a:solidFill>
              </a:rPr>
              <a:t>el proteccionismo es o no benéfico </a:t>
            </a:r>
            <a:r>
              <a:rPr lang="es-ES_tradnl" sz="3600" dirty="0" smtClean="0">
                <a:solidFill>
                  <a:srgbClr val="0000FF"/>
                </a:solidFill>
              </a:rPr>
              <a:t>para las naciones.</a:t>
            </a:r>
          </a:p>
          <a:p>
            <a:pPr>
              <a:buFontTx/>
              <a:buNone/>
            </a:pPr>
            <a:endParaRPr lang="es-ES_tradnl" dirty="0" smtClean="0"/>
          </a:p>
          <a:p>
            <a:endParaRPr lang="es-MX"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Marcador de contenido 2"/>
          <p:cNvSpPr>
            <a:spLocks noGrp="1"/>
          </p:cNvSpPr>
          <p:nvPr>
            <p:ph idx="1"/>
          </p:nvPr>
        </p:nvSpPr>
        <p:spPr>
          <a:xfrm>
            <a:off x="395536" y="1772816"/>
            <a:ext cx="8352928" cy="5001344"/>
          </a:xfrm>
        </p:spPr>
        <p:txBody>
          <a:bodyPr/>
          <a:lstStyle/>
          <a:p>
            <a:pPr eaLnBrk="1" hangingPunct="1">
              <a:buFontTx/>
              <a:buNone/>
            </a:pPr>
            <a:r>
              <a:rPr lang="es-ES_tradnl" sz="2400" b="1" dirty="0">
                <a:solidFill>
                  <a:srgbClr val="000090"/>
                </a:solidFill>
                <a:ea typeface="ＭＳ Ｐゴシック" pitchFamily="34" charset="-128"/>
              </a:rPr>
              <a:t>Un país puede tener </a:t>
            </a:r>
            <a:r>
              <a:rPr lang="es-ES_tradnl" sz="2400" b="1" dirty="0">
                <a:solidFill>
                  <a:srgbClr val="FF0000"/>
                </a:solidFill>
                <a:ea typeface="ＭＳ Ｐゴシック" pitchFamily="34" charset="-128"/>
              </a:rPr>
              <a:t>ventaja absoluta en la </a:t>
            </a:r>
            <a:r>
              <a:rPr lang="es-ES_tradnl" sz="2400" b="1" dirty="0" smtClean="0">
                <a:solidFill>
                  <a:srgbClr val="FF0000"/>
                </a:solidFill>
                <a:ea typeface="ＭＳ Ｐゴシック" pitchFamily="34" charset="-128"/>
              </a:rPr>
              <a:t>producción</a:t>
            </a:r>
          </a:p>
          <a:p>
            <a:pPr eaLnBrk="1" hangingPunct="1">
              <a:buFontTx/>
              <a:buNone/>
            </a:pPr>
            <a:r>
              <a:rPr lang="es-ES_tradnl" sz="2400" b="1" dirty="0" smtClean="0">
                <a:solidFill>
                  <a:srgbClr val="FF0000"/>
                </a:solidFill>
                <a:ea typeface="ＭＳ Ｐゴシック" pitchFamily="34" charset="-128"/>
              </a:rPr>
              <a:t>de todos </a:t>
            </a:r>
            <a:r>
              <a:rPr lang="es-ES_tradnl" sz="2400" b="1" dirty="0">
                <a:solidFill>
                  <a:srgbClr val="FF0000"/>
                </a:solidFill>
                <a:ea typeface="ＭＳ Ｐゴシック" pitchFamily="34" charset="-128"/>
              </a:rPr>
              <a:t>los bienes</a:t>
            </a:r>
            <a:r>
              <a:rPr lang="es-ES_tradnl" sz="2400" dirty="0" smtClean="0">
                <a:solidFill>
                  <a:srgbClr val="FF0000"/>
                </a:solidFill>
                <a:ea typeface="ＭＳ Ｐゴシック" pitchFamily="34" charset="-128"/>
              </a:rPr>
              <a:t>,</a:t>
            </a:r>
            <a:r>
              <a:rPr lang="es-ES_tradnl" sz="2400" dirty="0" smtClean="0">
                <a:solidFill>
                  <a:srgbClr val="0000FF"/>
                </a:solidFill>
                <a:ea typeface="ＭＳ Ｐゴシック" pitchFamily="34" charset="-128"/>
              </a:rPr>
              <a:t> </a:t>
            </a:r>
            <a:r>
              <a:rPr lang="es-ES_tradnl" sz="2400" b="1" dirty="0">
                <a:solidFill>
                  <a:srgbClr val="000090"/>
                </a:solidFill>
                <a:ea typeface="ＭＳ Ｐゴシック" pitchFamily="34" charset="-128"/>
              </a:rPr>
              <a:t>desde los agrícolas hasta los </a:t>
            </a:r>
            <a:r>
              <a:rPr lang="es-ES_tradnl" sz="2400" b="1" dirty="0" smtClean="0">
                <a:solidFill>
                  <a:srgbClr val="000090"/>
                </a:solidFill>
                <a:ea typeface="ＭＳ Ｐゴシック" pitchFamily="34" charset="-128"/>
              </a:rPr>
              <a:t>de</a:t>
            </a:r>
          </a:p>
          <a:p>
            <a:pPr eaLnBrk="1" hangingPunct="1">
              <a:buFontTx/>
              <a:buNone/>
            </a:pPr>
            <a:r>
              <a:rPr lang="en-US" sz="2400" b="1" dirty="0" smtClean="0">
                <a:solidFill>
                  <a:srgbClr val="000090"/>
                </a:solidFill>
                <a:ea typeface="ＭＳ Ｐゴシック" pitchFamily="34" charset="-128"/>
              </a:rPr>
              <a:t>t</a:t>
            </a:r>
            <a:r>
              <a:rPr lang="es-ES_tradnl" sz="2400" b="1" dirty="0" smtClean="0">
                <a:solidFill>
                  <a:srgbClr val="000090"/>
                </a:solidFill>
                <a:ea typeface="ＭＳ Ｐゴシック" pitchFamily="34" charset="-128"/>
              </a:rPr>
              <a:t>ecnología de </a:t>
            </a:r>
            <a:r>
              <a:rPr lang="es-ES_tradnl" sz="2400" b="1" dirty="0">
                <a:solidFill>
                  <a:srgbClr val="000090"/>
                </a:solidFill>
                <a:ea typeface="ＭＳ Ｐゴシック" pitchFamily="34" charset="-128"/>
              </a:rPr>
              <a:t>punta, y resultarle </a:t>
            </a:r>
            <a:r>
              <a:rPr lang="es-ES_tradnl" sz="2400" b="1" dirty="0">
                <a:solidFill>
                  <a:srgbClr val="FF0000"/>
                </a:solidFill>
                <a:ea typeface="ＭＳ Ｐゴシック" pitchFamily="34" charset="-128"/>
              </a:rPr>
              <a:t>benéfico el comercio </a:t>
            </a:r>
            <a:r>
              <a:rPr lang="es-ES_tradnl" sz="2400" b="1" dirty="0" smtClean="0">
                <a:solidFill>
                  <a:srgbClr val="000090"/>
                </a:solidFill>
                <a:ea typeface="ＭＳ Ｐゴシック" pitchFamily="34" charset="-128"/>
              </a:rPr>
              <a:t>si</a:t>
            </a:r>
          </a:p>
          <a:p>
            <a:pPr eaLnBrk="1" hangingPunct="1">
              <a:buFontTx/>
              <a:buNone/>
            </a:pPr>
            <a:r>
              <a:rPr lang="es-ES_tradnl" sz="2400" b="1" dirty="0" smtClean="0">
                <a:solidFill>
                  <a:srgbClr val="000090"/>
                </a:solidFill>
                <a:ea typeface="ＭＳ Ｐゴシック" pitchFamily="34" charset="-128"/>
              </a:rPr>
              <a:t>se especializa en </a:t>
            </a:r>
            <a:r>
              <a:rPr lang="es-ES_tradnl" sz="2400" b="1" dirty="0">
                <a:solidFill>
                  <a:srgbClr val="000090"/>
                </a:solidFill>
                <a:ea typeface="ＭＳ Ｐゴシック" pitchFamily="34" charset="-128"/>
              </a:rPr>
              <a:t>bienes en los cuales pueda tener </a:t>
            </a:r>
            <a:r>
              <a:rPr lang="es-ES_tradnl" sz="2400" b="1" dirty="0" smtClean="0">
                <a:solidFill>
                  <a:srgbClr val="000090"/>
                </a:solidFill>
                <a:ea typeface="ＭＳ Ｐゴシック" pitchFamily="34" charset="-128"/>
              </a:rPr>
              <a:t>una</a:t>
            </a:r>
          </a:p>
          <a:p>
            <a:pPr eaLnBrk="1" hangingPunct="1">
              <a:buFontTx/>
              <a:buNone/>
            </a:pPr>
            <a:r>
              <a:rPr lang="es-ES_tradnl" sz="2400" b="1" dirty="0" smtClean="0">
                <a:solidFill>
                  <a:srgbClr val="000090"/>
                </a:solidFill>
                <a:ea typeface="ＭＳ Ｐゴシック" pitchFamily="34" charset="-128"/>
              </a:rPr>
              <a:t>ventaja </a:t>
            </a:r>
            <a:r>
              <a:rPr lang="es-ES_tradnl" sz="2400" b="1" dirty="0">
                <a:solidFill>
                  <a:srgbClr val="000090"/>
                </a:solidFill>
                <a:ea typeface="ＭＳ Ｐゴシック" pitchFamily="34" charset="-128"/>
              </a:rPr>
              <a:t>comparativa</a:t>
            </a:r>
            <a:r>
              <a:rPr lang="es-ES_tradnl" sz="2400" b="1" dirty="0" smtClean="0">
                <a:solidFill>
                  <a:srgbClr val="000090"/>
                </a:solidFill>
                <a:ea typeface="ＭＳ Ｐゴシック" pitchFamily="34" charset="-128"/>
              </a:rPr>
              <a:t>.</a:t>
            </a:r>
          </a:p>
          <a:p>
            <a:pPr eaLnBrk="1" hangingPunct="1">
              <a:buFontTx/>
              <a:buNone/>
            </a:pPr>
            <a:endParaRPr lang="es-ES_tradnl" sz="2400" b="1" dirty="0">
              <a:solidFill>
                <a:srgbClr val="000090"/>
              </a:solidFill>
              <a:ea typeface="ＭＳ Ｐゴシック" pitchFamily="34" charset="-128"/>
            </a:endParaRPr>
          </a:p>
          <a:p>
            <a:pPr eaLnBrk="1" hangingPunct="1">
              <a:buFontTx/>
              <a:buNone/>
            </a:pPr>
            <a:endParaRPr lang="es-ES_tradnl" sz="2400" b="1" dirty="0">
              <a:solidFill>
                <a:srgbClr val="000090"/>
              </a:solidFill>
              <a:ea typeface="ＭＳ Ｐゴシック" pitchFamily="34" charset="-128"/>
            </a:endParaRPr>
          </a:p>
          <a:p>
            <a:pPr eaLnBrk="1" hangingPunct="1">
              <a:buFontTx/>
              <a:buNone/>
            </a:pPr>
            <a:r>
              <a:rPr lang="es-ES_tradnl" sz="2400" b="1" dirty="0">
                <a:solidFill>
                  <a:srgbClr val="FF0000"/>
                </a:solidFill>
                <a:ea typeface="ＭＳ Ｐゴシック" pitchFamily="34" charset="-128"/>
              </a:rPr>
              <a:t>Dejando que otros países produzcan otros bienes </a:t>
            </a:r>
            <a:r>
              <a:rPr lang="es-ES_tradnl" sz="2400" b="1" dirty="0" smtClean="0">
                <a:solidFill>
                  <a:srgbClr val="000090"/>
                </a:solidFill>
                <a:ea typeface="ＭＳ Ｐゴシック" pitchFamily="34" charset="-128"/>
              </a:rPr>
              <a:t>y</a:t>
            </a:r>
          </a:p>
          <a:p>
            <a:pPr eaLnBrk="1" hangingPunct="1">
              <a:buFontTx/>
              <a:buNone/>
            </a:pPr>
            <a:r>
              <a:rPr lang="es-ES_tradnl" sz="2400" b="1" dirty="0" smtClean="0">
                <a:solidFill>
                  <a:srgbClr val="000090"/>
                </a:solidFill>
                <a:ea typeface="ＭＳ Ｐゴシック" pitchFamily="34" charset="-128"/>
              </a:rPr>
              <a:t>fomentando </a:t>
            </a:r>
            <a:r>
              <a:rPr lang="es-ES_tradnl" sz="2400" b="1" dirty="0">
                <a:solidFill>
                  <a:srgbClr val="000090"/>
                </a:solidFill>
                <a:ea typeface="ＭＳ Ｐゴシック" pitchFamily="34" charset="-128"/>
              </a:rPr>
              <a:t>el comercio entre naciones.</a:t>
            </a:r>
          </a:p>
          <a:p>
            <a:pPr eaLnBrk="1" hangingPunct="1">
              <a:buFontTx/>
              <a:buNone/>
            </a:pPr>
            <a:endParaRPr lang="es-MX" sz="2400" dirty="0" smtClean="0">
              <a:ea typeface="ＭＳ Ｐゴシック" pitchFamily="34" charset="-128"/>
            </a:endParaRPr>
          </a:p>
        </p:txBody>
      </p:sp>
      <p:pic>
        <p:nvPicPr>
          <p:cNvPr id="439300" name="Imagen 4"/>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829274" y="4077072"/>
            <a:ext cx="3387520" cy="2400300"/>
          </a:xfrm>
          <a:prstGeom prst="rect">
            <a:avLst/>
          </a:prstGeom>
          <a:noFill/>
          <a:ln w="9525">
            <a:noFill/>
            <a:miter lim="800000"/>
            <a:headEnd/>
            <a:tailEnd/>
          </a:ln>
        </p:spPr>
      </p:pic>
      <p:pic>
        <p:nvPicPr>
          <p:cNvPr id="439303" name="Imagen 7"/>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5220072" y="4365104"/>
            <a:ext cx="3429000" cy="2057400"/>
          </a:xfrm>
          <a:prstGeom prst="rect">
            <a:avLst/>
          </a:prstGeom>
          <a:noFill/>
          <a:ln w="9525">
            <a:noFill/>
            <a:miter lim="800000"/>
            <a:headEnd/>
            <a:tailEnd/>
          </a:ln>
        </p:spPr>
      </p:pic>
      <p:sp>
        <p:nvSpPr>
          <p:cNvPr id="3" name="Title 2"/>
          <p:cNvSpPr>
            <a:spLocks noGrp="1"/>
          </p:cNvSpPr>
          <p:nvPr>
            <p:ph type="title"/>
          </p:nvPr>
        </p:nvSpPr>
        <p:spPr>
          <a:xfrm>
            <a:off x="467544" y="116632"/>
            <a:ext cx="8229600" cy="1143000"/>
          </a:xfrm>
        </p:spPr>
        <p:txBody>
          <a:bodyPr/>
          <a:lstStyle/>
          <a:p>
            <a:r>
              <a:rPr lang="en-US" sz="5400" kern="1200" dirty="0">
                <a:ln w="3175" cmpd="sng">
                  <a:solidFill>
                    <a:schemeClr val="accent6">
                      <a:lumMod val="50000"/>
                    </a:schemeClr>
                  </a:solidFill>
                  <a:prstDash val="solid"/>
                </a:ln>
                <a:solidFill>
                  <a:srgbClr val="FFFFFF"/>
                </a:solidFill>
                <a:effectLst>
                  <a:outerShdw blurRad="50800" dist="40000" dir="5400000" algn="tl" rotWithShape="0">
                    <a:srgbClr val="000000">
                      <a:shade val="5000"/>
                      <a:satMod val="120000"/>
                      <a:alpha val="33000"/>
                    </a:srgbClr>
                  </a:outerShdw>
                </a:effectLst>
              </a:rPr>
              <a:t>Ventaja Comparativa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9298">
                                            <p:txEl>
                                              <p:pRg st="0" end="0"/>
                                            </p:txEl>
                                          </p:spTgt>
                                        </p:tgtEl>
                                        <p:attrNameLst>
                                          <p:attrName>style.visibility</p:attrName>
                                        </p:attrNameLst>
                                      </p:cBhvr>
                                      <p:to>
                                        <p:strVal val="visible"/>
                                      </p:to>
                                    </p:set>
                                    <p:animEffect transition="in" filter="fade">
                                      <p:cBhvr>
                                        <p:cTn id="15" dur="500"/>
                                        <p:tgtEl>
                                          <p:spTgt spid="439298">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39298">
                                            <p:txEl>
                                              <p:pRg st="1" end="1"/>
                                            </p:txEl>
                                          </p:spTgt>
                                        </p:tgtEl>
                                        <p:attrNameLst>
                                          <p:attrName>style.visibility</p:attrName>
                                        </p:attrNameLst>
                                      </p:cBhvr>
                                      <p:to>
                                        <p:strVal val="visible"/>
                                      </p:to>
                                    </p:set>
                                    <p:animEffect transition="in" filter="fade">
                                      <p:cBhvr>
                                        <p:cTn id="18" dur="500"/>
                                        <p:tgtEl>
                                          <p:spTgt spid="439298">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39298">
                                            <p:txEl>
                                              <p:pRg st="2" end="2"/>
                                            </p:txEl>
                                          </p:spTgt>
                                        </p:tgtEl>
                                        <p:attrNameLst>
                                          <p:attrName>style.visibility</p:attrName>
                                        </p:attrNameLst>
                                      </p:cBhvr>
                                      <p:to>
                                        <p:strVal val="visible"/>
                                      </p:to>
                                    </p:set>
                                    <p:animEffect transition="in" filter="fade">
                                      <p:cBhvr>
                                        <p:cTn id="21" dur="500"/>
                                        <p:tgtEl>
                                          <p:spTgt spid="439298">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39298">
                                            <p:txEl>
                                              <p:pRg st="3" end="3"/>
                                            </p:txEl>
                                          </p:spTgt>
                                        </p:tgtEl>
                                        <p:attrNameLst>
                                          <p:attrName>style.visibility</p:attrName>
                                        </p:attrNameLst>
                                      </p:cBhvr>
                                      <p:to>
                                        <p:strVal val="visible"/>
                                      </p:to>
                                    </p:set>
                                    <p:animEffect transition="in" filter="fade">
                                      <p:cBhvr>
                                        <p:cTn id="24" dur="500"/>
                                        <p:tgtEl>
                                          <p:spTgt spid="439298">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39298">
                                            <p:txEl>
                                              <p:pRg st="4" end="4"/>
                                            </p:txEl>
                                          </p:spTgt>
                                        </p:tgtEl>
                                        <p:attrNameLst>
                                          <p:attrName>style.visibility</p:attrName>
                                        </p:attrNameLst>
                                      </p:cBhvr>
                                      <p:to>
                                        <p:strVal val="visible"/>
                                      </p:to>
                                    </p:set>
                                    <p:animEffect transition="in" filter="fade">
                                      <p:cBhvr>
                                        <p:cTn id="27" dur="500"/>
                                        <p:tgtEl>
                                          <p:spTgt spid="439298">
                                            <p:txEl>
                                              <p:pRg st="4" end="4"/>
                                            </p:txEl>
                                          </p:spTgt>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439300"/>
                                        </p:tgtEl>
                                        <p:attrNameLst>
                                          <p:attrName>style.visibility</p:attrName>
                                        </p:attrNameLst>
                                      </p:cBhvr>
                                      <p:to>
                                        <p:strVal val="visible"/>
                                      </p:to>
                                    </p:set>
                                    <p:animEffect transition="in" filter="fade">
                                      <p:cBhvr>
                                        <p:cTn id="31" dur="1000"/>
                                        <p:tgtEl>
                                          <p:spTgt spid="439300"/>
                                        </p:tgtEl>
                                      </p:cBhvr>
                                    </p:animEffect>
                                    <p:anim calcmode="lin" valueType="num">
                                      <p:cBhvr>
                                        <p:cTn id="32" dur="1000" fill="hold"/>
                                        <p:tgtEl>
                                          <p:spTgt spid="439300"/>
                                        </p:tgtEl>
                                        <p:attrNameLst>
                                          <p:attrName>ppt_x</p:attrName>
                                        </p:attrNameLst>
                                      </p:cBhvr>
                                      <p:tavLst>
                                        <p:tav tm="0">
                                          <p:val>
                                            <p:strVal val="#ppt_x"/>
                                          </p:val>
                                        </p:tav>
                                        <p:tav tm="100000">
                                          <p:val>
                                            <p:strVal val="#ppt_x"/>
                                          </p:val>
                                        </p:tav>
                                      </p:tavLst>
                                    </p:anim>
                                    <p:anim calcmode="lin" valueType="num">
                                      <p:cBhvr>
                                        <p:cTn id="33" dur="1000" fill="hold"/>
                                        <p:tgtEl>
                                          <p:spTgt spid="43930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39303"/>
                                        </p:tgtEl>
                                        <p:attrNameLst>
                                          <p:attrName>style.visibility</p:attrName>
                                        </p:attrNameLst>
                                      </p:cBhvr>
                                      <p:to>
                                        <p:strVal val="visible"/>
                                      </p:to>
                                    </p:set>
                                    <p:animEffect transition="in" filter="fade">
                                      <p:cBhvr>
                                        <p:cTn id="36" dur="1000"/>
                                        <p:tgtEl>
                                          <p:spTgt spid="439303"/>
                                        </p:tgtEl>
                                      </p:cBhvr>
                                    </p:animEffect>
                                    <p:anim calcmode="lin" valueType="num">
                                      <p:cBhvr>
                                        <p:cTn id="37" dur="1000" fill="hold"/>
                                        <p:tgtEl>
                                          <p:spTgt spid="439303"/>
                                        </p:tgtEl>
                                        <p:attrNameLst>
                                          <p:attrName>ppt_x</p:attrName>
                                        </p:attrNameLst>
                                      </p:cBhvr>
                                      <p:tavLst>
                                        <p:tav tm="0">
                                          <p:val>
                                            <p:strVal val="#ppt_x"/>
                                          </p:val>
                                        </p:tav>
                                        <p:tav tm="100000">
                                          <p:val>
                                            <p:strVal val="#ppt_x"/>
                                          </p:val>
                                        </p:tav>
                                      </p:tavLst>
                                    </p:anim>
                                    <p:anim calcmode="lin" valueType="num">
                                      <p:cBhvr>
                                        <p:cTn id="38" dur="1000" fill="hold"/>
                                        <p:tgtEl>
                                          <p:spTgt spid="43930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439300"/>
                                        </p:tgtEl>
                                      </p:cBhvr>
                                    </p:animEffect>
                                    <p:set>
                                      <p:cBhvr>
                                        <p:cTn id="43" dur="1" fill="hold">
                                          <p:stCondLst>
                                            <p:cond delay="499"/>
                                          </p:stCondLst>
                                        </p:cTn>
                                        <p:tgtEl>
                                          <p:spTgt spid="439300"/>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500"/>
                                        <p:tgtEl>
                                          <p:spTgt spid="439303"/>
                                        </p:tgtEl>
                                      </p:cBhvr>
                                    </p:animEffect>
                                    <p:set>
                                      <p:cBhvr>
                                        <p:cTn id="46" dur="1" fill="hold">
                                          <p:stCondLst>
                                            <p:cond delay="499"/>
                                          </p:stCondLst>
                                        </p:cTn>
                                        <p:tgtEl>
                                          <p:spTgt spid="439303"/>
                                        </p:tgtEl>
                                        <p:attrNameLst>
                                          <p:attrName>style.visibility</p:attrName>
                                        </p:attrNameLst>
                                      </p:cBhvr>
                                      <p:to>
                                        <p:strVal val="hidden"/>
                                      </p:to>
                                    </p:set>
                                  </p:childTnLst>
                                </p:cTn>
                              </p:par>
                            </p:childTnLst>
                          </p:cTn>
                        </p:par>
                        <p:par>
                          <p:cTn id="47" fill="hold">
                            <p:stCondLst>
                              <p:cond delay="500"/>
                            </p:stCondLst>
                            <p:childTnLst>
                              <p:par>
                                <p:cTn id="48" presetID="37" presetClass="entr" presetSubtype="0" fill="hold" nodeType="afterEffect">
                                  <p:stCondLst>
                                    <p:cond delay="0"/>
                                  </p:stCondLst>
                                  <p:childTnLst>
                                    <p:set>
                                      <p:cBhvr>
                                        <p:cTn id="49" dur="1" fill="hold">
                                          <p:stCondLst>
                                            <p:cond delay="0"/>
                                          </p:stCondLst>
                                        </p:cTn>
                                        <p:tgtEl>
                                          <p:spTgt spid="439298">
                                            <p:txEl>
                                              <p:pRg st="7" end="7"/>
                                            </p:txEl>
                                          </p:spTgt>
                                        </p:tgtEl>
                                        <p:attrNameLst>
                                          <p:attrName>style.visibility</p:attrName>
                                        </p:attrNameLst>
                                      </p:cBhvr>
                                      <p:to>
                                        <p:strVal val="visible"/>
                                      </p:to>
                                    </p:set>
                                    <p:animEffect transition="in" filter="fade">
                                      <p:cBhvr>
                                        <p:cTn id="50" dur="1000"/>
                                        <p:tgtEl>
                                          <p:spTgt spid="439298">
                                            <p:txEl>
                                              <p:pRg st="7" end="7"/>
                                            </p:txEl>
                                          </p:spTgt>
                                        </p:tgtEl>
                                      </p:cBhvr>
                                    </p:animEffect>
                                    <p:anim calcmode="lin" valueType="num">
                                      <p:cBhvr>
                                        <p:cTn id="51" dur="1000" fill="hold"/>
                                        <p:tgtEl>
                                          <p:spTgt spid="439298">
                                            <p:txEl>
                                              <p:pRg st="7" end="7"/>
                                            </p:txEl>
                                          </p:spTgt>
                                        </p:tgtEl>
                                        <p:attrNameLst>
                                          <p:attrName>ppt_x</p:attrName>
                                        </p:attrNameLst>
                                      </p:cBhvr>
                                      <p:tavLst>
                                        <p:tav tm="0">
                                          <p:val>
                                            <p:strVal val="#ppt_x"/>
                                          </p:val>
                                        </p:tav>
                                        <p:tav tm="100000">
                                          <p:val>
                                            <p:strVal val="#ppt_x"/>
                                          </p:val>
                                        </p:tav>
                                      </p:tavLst>
                                    </p:anim>
                                    <p:anim calcmode="lin" valueType="num">
                                      <p:cBhvr>
                                        <p:cTn id="52" dur="900" decel="100000" fill="hold"/>
                                        <p:tgtEl>
                                          <p:spTgt spid="439298">
                                            <p:txEl>
                                              <p:pRg st="7" end="7"/>
                                            </p:txEl>
                                          </p:spTgt>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439298">
                                            <p:txEl>
                                              <p:pRg st="7" end="7"/>
                                            </p:txEl>
                                          </p:spTgt>
                                        </p:tgtEl>
                                        <p:attrNameLst>
                                          <p:attrName>ppt_y</p:attrName>
                                        </p:attrNameLst>
                                      </p:cBhvr>
                                      <p:tavLst>
                                        <p:tav tm="0">
                                          <p:val>
                                            <p:strVal val="#ppt_y-.03"/>
                                          </p:val>
                                        </p:tav>
                                        <p:tav tm="100000">
                                          <p:val>
                                            <p:strVal val="#ppt_y"/>
                                          </p:val>
                                        </p:tav>
                                      </p:tavLst>
                                    </p:anim>
                                  </p:childTnLst>
                                </p:cTn>
                              </p:par>
                              <p:par>
                                <p:cTn id="54" presetID="37" presetClass="entr" presetSubtype="0" fill="hold" nodeType="withEffect">
                                  <p:stCondLst>
                                    <p:cond delay="0"/>
                                  </p:stCondLst>
                                  <p:childTnLst>
                                    <p:set>
                                      <p:cBhvr>
                                        <p:cTn id="55" dur="1" fill="hold">
                                          <p:stCondLst>
                                            <p:cond delay="0"/>
                                          </p:stCondLst>
                                        </p:cTn>
                                        <p:tgtEl>
                                          <p:spTgt spid="439298">
                                            <p:txEl>
                                              <p:pRg st="8" end="8"/>
                                            </p:txEl>
                                          </p:spTgt>
                                        </p:tgtEl>
                                        <p:attrNameLst>
                                          <p:attrName>style.visibility</p:attrName>
                                        </p:attrNameLst>
                                      </p:cBhvr>
                                      <p:to>
                                        <p:strVal val="visible"/>
                                      </p:to>
                                    </p:set>
                                    <p:animEffect transition="in" filter="fade">
                                      <p:cBhvr>
                                        <p:cTn id="56" dur="1000"/>
                                        <p:tgtEl>
                                          <p:spTgt spid="439298">
                                            <p:txEl>
                                              <p:pRg st="8" end="8"/>
                                            </p:txEl>
                                          </p:spTgt>
                                        </p:tgtEl>
                                      </p:cBhvr>
                                    </p:animEffect>
                                    <p:anim calcmode="lin" valueType="num">
                                      <p:cBhvr>
                                        <p:cTn id="57" dur="1000" fill="hold"/>
                                        <p:tgtEl>
                                          <p:spTgt spid="439298">
                                            <p:txEl>
                                              <p:pRg st="8" end="8"/>
                                            </p:txEl>
                                          </p:spTgt>
                                        </p:tgtEl>
                                        <p:attrNameLst>
                                          <p:attrName>ppt_x</p:attrName>
                                        </p:attrNameLst>
                                      </p:cBhvr>
                                      <p:tavLst>
                                        <p:tav tm="0">
                                          <p:val>
                                            <p:strVal val="#ppt_x"/>
                                          </p:val>
                                        </p:tav>
                                        <p:tav tm="100000">
                                          <p:val>
                                            <p:strVal val="#ppt_x"/>
                                          </p:val>
                                        </p:tav>
                                      </p:tavLst>
                                    </p:anim>
                                    <p:anim calcmode="lin" valueType="num">
                                      <p:cBhvr>
                                        <p:cTn id="58" dur="900" decel="100000" fill="hold"/>
                                        <p:tgtEl>
                                          <p:spTgt spid="439298">
                                            <p:txEl>
                                              <p:pRg st="8" end="8"/>
                                            </p:txEl>
                                          </p:spTgt>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439298">
                                            <p:txEl>
                                              <p:pRg st="8" end="8"/>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ítulo 3"/>
          <p:cNvPicPr>
            <a:picLocks noGrp="1" noChangeArrowheads="1"/>
          </p:cNvPicPr>
          <p:nvPr>
            <p:ph type="ctrTitle"/>
          </p:nvPr>
        </p:nvPicPr>
        <p:blipFill>
          <a:blip r:embed="rId3"/>
          <a:srcRect/>
          <a:stretch>
            <a:fillRect/>
          </a:stretch>
        </p:blipFill>
        <p:spPr>
          <a:xfrm>
            <a:off x="1187624" y="3501008"/>
            <a:ext cx="7023100" cy="1584325"/>
          </a:xfrm>
        </p:spPr>
      </p:pic>
      <p:pic>
        <p:nvPicPr>
          <p:cNvPr id="5" name="Subtítulo 4"/>
          <p:cNvPicPr>
            <a:picLocks noGrp="1" noChangeArrowheads="1"/>
          </p:cNvPicPr>
          <p:nvPr>
            <p:ph type="subTitle" idx="1"/>
          </p:nvPr>
        </p:nvPicPr>
        <p:blipFill>
          <a:blip r:embed="rId4"/>
          <a:srcRect/>
          <a:stretch>
            <a:fillRect/>
          </a:stretch>
        </p:blipFill>
        <p:spPr>
          <a:xfrm>
            <a:off x="1444625" y="5718175"/>
            <a:ext cx="6413500" cy="615950"/>
          </a:xfrm>
        </p:spPr>
      </p:pic>
      <p:pic>
        <p:nvPicPr>
          <p:cNvPr id="6" name="Rectángulo redondeado 5">
            <a:hlinkClick r:id="rId5" action="ppaction://hlinksldjump"/>
          </p:cNvPr>
          <p:cNvPicPr>
            <a:picLocks noChangeArrowheads="1"/>
          </p:cNvPicPr>
          <p:nvPr/>
        </p:nvPicPr>
        <p:blipFill>
          <a:blip r:embed="rId6"/>
          <a:srcRect/>
          <a:stretch>
            <a:fillRect/>
          </a:stretch>
        </p:blipFill>
        <p:spPr bwMode="auto">
          <a:xfrm>
            <a:off x="7034213" y="5376863"/>
            <a:ext cx="1481137" cy="10239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44624"/>
            <a:ext cx="3826768" cy="1192560"/>
          </a:xfrm>
        </p:spPr>
        <p:txBody>
          <a:bodyPr/>
          <a:lstStyle/>
          <a:p>
            <a:pPr algn="l" eaLnBrk="1" hangingPunct="1">
              <a:defRPr/>
            </a:pPr>
            <a:r>
              <a:rPr lang="es-ES_tradnl" sz="3600" spc="50" dirty="0" smtClean="0">
                <a:ln w="12700" cmpd="sng">
                  <a:solidFill>
                    <a:schemeClr val="accent6">
                      <a:satMod val="120000"/>
                      <a:shade val="80000"/>
                    </a:schemeClr>
                  </a:solidFill>
                  <a:prstDash val="solid"/>
                </a:ln>
                <a:solidFill>
                  <a:srgbClr val="FFFFFF"/>
                </a:solidFill>
                <a:effectLst>
                  <a:glow rad="53100">
                    <a:schemeClr val="accent6">
                      <a:satMod val="180000"/>
                      <a:alpha val="30000"/>
                    </a:schemeClr>
                  </a:glow>
                </a:effectLst>
                <a:ea typeface="+mj-ea"/>
                <a:cs typeface="+mj-cs"/>
              </a:rPr>
              <a:t>Estados Unidos</a:t>
            </a:r>
            <a:endParaRPr lang="es-MX" sz="3600" spc="50" dirty="0" smtClean="0">
              <a:ln w="12700" cmpd="sng">
                <a:solidFill>
                  <a:schemeClr val="accent6">
                    <a:satMod val="120000"/>
                    <a:shade val="80000"/>
                  </a:schemeClr>
                </a:solidFill>
                <a:prstDash val="solid"/>
              </a:ln>
              <a:solidFill>
                <a:srgbClr val="FFFFFF"/>
              </a:solidFill>
              <a:effectLst>
                <a:glow rad="53100">
                  <a:schemeClr val="accent6">
                    <a:satMod val="180000"/>
                    <a:alpha val="30000"/>
                  </a:schemeClr>
                </a:glow>
              </a:effectLst>
              <a:ea typeface="+mj-ea"/>
              <a:cs typeface="+mj-cs"/>
            </a:endParaRPr>
          </a:p>
        </p:txBody>
      </p:sp>
      <p:sp>
        <p:nvSpPr>
          <p:cNvPr id="440322" name="Marcador de contenido 2"/>
          <p:cNvSpPr>
            <a:spLocks noGrp="1"/>
          </p:cNvSpPr>
          <p:nvPr>
            <p:ph sz="half" idx="1"/>
          </p:nvPr>
        </p:nvSpPr>
        <p:spPr>
          <a:xfrm>
            <a:off x="-148208" y="1551384"/>
            <a:ext cx="4648200" cy="5334000"/>
          </a:xfrm>
        </p:spPr>
        <p:txBody>
          <a:bodyPr/>
          <a:lstStyle/>
          <a:p>
            <a:pPr eaLnBrk="1" hangingPunct="1">
              <a:buFontTx/>
              <a:buNone/>
            </a:pPr>
            <a:r>
              <a:rPr lang="es-ES_tradnl" sz="2400" b="1" dirty="0" smtClean="0">
                <a:solidFill>
                  <a:srgbClr val="0000FF"/>
                </a:solidFill>
                <a:ea typeface="ＭＳ Ｐゴシック" pitchFamily="34" charset="-128"/>
              </a:rPr>
              <a:t>    Una  unidad de capital empleada en la  producción de </a:t>
            </a:r>
            <a:r>
              <a:rPr lang="es-ES_tradnl" sz="2400" b="1" dirty="0" smtClean="0">
                <a:solidFill>
                  <a:srgbClr val="800000"/>
                </a:solidFill>
                <a:ea typeface="ＭＳ Ｐゴシック" pitchFamily="34" charset="-128"/>
              </a:rPr>
              <a:t>bienes tecnológicos</a:t>
            </a:r>
            <a:r>
              <a:rPr lang="es-ES_tradnl" sz="2400" b="1" dirty="0" smtClean="0">
                <a:solidFill>
                  <a:srgbClr val="0000FF"/>
                </a:solidFill>
                <a:ea typeface="ＭＳ Ｐゴシック" pitchFamily="34" charset="-128"/>
              </a:rPr>
              <a:t> produce el equivalente a </a:t>
            </a:r>
            <a:r>
              <a:rPr lang="es-ES_tradnl" sz="2400" b="1" dirty="0" smtClean="0">
                <a:solidFill>
                  <a:srgbClr val="800000"/>
                </a:solidFill>
                <a:ea typeface="ＭＳ Ｐゴシック" pitchFamily="34" charset="-128"/>
              </a:rPr>
              <a:t>1,000 dólares.</a:t>
            </a:r>
          </a:p>
          <a:p>
            <a:pPr eaLnBrk="1" hangingPunct="1">
              <a:buFontTx/>
              <a:buNone/>
            </a:pPr>
            <a:endParaRPr lang="es-ES_tradnl" sz="2400" b="1" dirty="0" smtClean="0">
              <a:solidFill>
                <a:srgbClr val="800000"/>
              </a:solidFill>
              <a:ea typeface="ＭＳ Ｐゴシック" pitchFamily="34" charset="-128"/>
            </a:endParaRPr>
          </a:p>
          <a:p>
            <a:pPr eaLnBrk="1" hangingPunct="1">
              <a:buFontTx/>
              <a:buNone/>
            </a:pPr>
            <a:r>
              <a:rPr lang="es-ES_tradnl" sz="2400" b="1" dirty="0" smtClean="0">
                <a:solidFill>
                  <a:srgbClr val="0000FF"/>
                </a:solidFill>
                <a:ea typeface="ＭＳ Ｐゴシック" pitchFamily="34" charset="-128"/>
              </a:rPr>
              <a:t>    Se emplea los recursos en tecnología obteniendo $1000 y le </a:t>
            </a:r>
            <a:r>
              <a:rPr lang="es-ES_tradnl" sz="2400" b="1" dirty="0" smtClean="0">
                <a:solidFill>
                  <a:srgbClr val="800000"/>
                </a:solidFill>
                <a:ea typeface="ＭＳ Ｐゴシック" pitchFamily="34" charset="-128"/>
              </a:rPr>
              <a:t>paga a AL. $200 </a:t>
            </a:r>
            <a:r>
              <a:rPr lang="es-ES_tradnl" sz="2400" b="1" dirty="0" smtClean="0">
                <a:solidFill>
                  <a:srgbClr val="0000FF"/>
                </a:solidFill>
                <a:ea typeface="ＭＳ Ｐゴシック" pitchFamily="34" charset="-128"/>
              </a:rPr>
              <a:t>por productos agrícolas.</a:t>
            </a:r>
          </a:p>
          <a:p>
            <a:pPr eaLnBrk="1" hangingPunct="1">
              <a:buFontTx/>
              <a:buNone/>
            </a:pPr>
            <a:r>
              <a:rPr lang="es-ES_tradnl" sz="2400" b="1" dirty="0" smtClean="0">
                <a:solidFill>
                  <a:srgbClr val="800000"/>
                </a:solidFill>
                <a:ea typeface="ＭＳ Ｐゴシック" pitchFamily="34" charset="-128"/>
              </a:rPr>
              <a:t>   Utilidad neta $800.00 </a:t>
            </a:r>
            <a:endParaRPr lang="es-MX" sz="2400" b="1" dirty="0" smtClean="0">
              <a:solidFill>
                <a:srgbClr val="800000"/>
              </a:solidFill>
              <a:ea typeface="ＭＳ Ｐゴシック" pitchFamily="34" charset="-128"/>
            </a:endParaRPr>
          </a:p>
        </p:txBody>
      </p:sp>
      <p:sp>
        <p:nvSpPr>
          <p:cNvPr id="440323" name="Marcador de contenido 3"/>
          <p:cNvSpPr>
            <a:spLocks noGrp="1"/>
          </p:cNvSpPr>
          <p:nvPr>
            <p:ph sz="half" idx="2"/>
          </p:nvPr>
        </p:nvSpPr>
        <p:spPr>
          <a:xfrm>
            <a:off x="4684712" y="1551384"/>
            <a:ext cx="4495800" cy="5334000"/>
          </a:xfrm>
        </p:spPr>
        <p:txBody>
          <a:bodyPr/>
          <a:lstStyle/>
          <a:p>
            <a:pPr eaLnBrk="1" hangingPunct="1">
              <a:buFontTx/>
              <a:buNone/>
            </a:pPr>
            <a:r>
              <a:rPr lang="es-ES_tradnl" sz="2400" b="1" dirty="0" smtClean="0">
                <a:solidFill>
                  <a:srgbClr val="FF0000"/>
                </a:solidFill>
                <a:ea typeface="ＭＳ Ｐゴシック" pitchFamily="34" charset="-128"/>
              </a:rPr>
              <a:t>    Una unidad de capital empleada en la producción de </a:t>
            </a:r>
            <a:r>
              <a:rPr lang="es-ES_tradnl" sz="2400" b="1" dirty="0" smtClean="0">
                <a:solidFill>
                  <a:srgbClr val="0000FF"/>
                </a:solidFill>
                <a:ea typeface="ＭＳ Ｐゴシック" pitchFamily="34" charset="-128"/>
              </a:rPr>
              <a:t>bienes agrícolas produce </a:t>
            </a:r>
            <a:r>
              <a:rPr lang="es-ES_tradnl" sz="2400" b="1" dirty="0" smtClean="0">
                <a:solidFill>
                  <a:srgbClr val="FF0000"/>
                </a:solidFill>
                <a:ea typeface="ＭＳ Ｐゴシック" pitchFamily="34" charset="-128"/>
              </a:rPr>
              <a:t>el equivalente </a:t>
            </a:r>
            <a:r>
              <a:rPr lang="es-ES_tradnl" sz="2400" b="1" dirty="0" smtClean="0">
                <a:solidFill>
                  <a:srgbClr val="0000FF"/>
                </a:solidFill>
                <a:ea typeface="ＭＳ Ｐゴシック" pitchFamily="34" charset="-128"/>
              </a:rPr>
              <a:t>a $200.00</a:t>
            </a:r>
          </a:p>
          <a:p>
            <a:pPr eaLnBrk="1" hangingPunct="1">
              <a:buFontTx/>
              <a:buNone/>
            </a:pPr>
            <a:endParaRPr lang="es-ES_tradnl" sz="2400" b="1" dirty="0" smtClean="0">
              <a:solidFill>
                <a:srgbClr val="0000FF"/>
              </a:solidFill>
              <a:ea typeface="ＭＳ Ｐゴシック" pitchFamily="34" charset="-128"/>
            </a:endParaRPr>
          </a:p>
          <a:p>
            <a:pPr eaLnBrk="1" hangingPunct="1">
              <a:buFontTx/>
              <a:buNone/>
            </a:pPr>
            <a:endParaRPr lang="es-ES_tradnl" sz="2400" b="1" dirty="0" smtClean="0">
              <a:solidFill>
                <a:srgbClr val="FF0000"/>
              </a:solidFill>
              <a:ea typeface="ＭＳ Ｐゴシック" pitchFamily="34" charset="-128"/>
            </a:endParaRPr>
          </a:p>
          <a:p>
            <a:pPr eaLnBrk="1" hangingPunct="1">
              <a:buFontTx/>
              <a:buNone/>
            </a:pPr>
            <a:r>
              <a:rPr lang="es-MX" sz="2400" b="1" dirty="0" smtClean="0">
                <a:solidFill>
                  <a:srgbClr val="FF0000"/>
                </a:solidFill>
                <a:ea typeface="ＭＳ Ｐゴシック" pitchFamily="34" charset="-128"/>
              </a:rPr>
              <a:t>    Destina </a:t>
            </a:r>
            <a:r>
              <a:rPr lang="es-MX" sz="2400" b="1" dirty="0" smtClean="0">
                <a:solidFill>
                  <a:srgbClr val="0000FF"/>
                </a:solidFill>
                <a:ea typeface="ＭＳ Ｐゴシック" pitchFamily="34" charset="-128"/>
              </a:rPr>
              <a:t>5 unidades </a:t>
            </a:r>
            <a:r>
              <a:rPr lang="es-MX" sz="2400" b="1" dirty="0" smtClean="0">
                <a:solidFill>
                  <a:srgbClr val="FF0000"/>
                </a:solidFill>
                <a:ea typeface="ＭＳ Ｐゴシック" pitchFamily="34" charset="-128"/>
              </a:rPr>
              <a:t>de capital a la agricultura </a:t>
            </a:r>
            <a:r>
              <a:rPr lang="es-MX" sz="2400" b="1" dirty="0" smtClean="0">
                <a:solidFill>
                  <a:srgbClr val="0000FF"/>
                </a:solidFill>
                <a:ea typeface="ＭＳ Ｐゴシック" pitchFamily="34" charset="-128"/>
              </a:rPr>
              <a:t>y pagar los $1000 que vale la tecnología de EU</a:t>
            </a:r>
            <a:r>
              <a:rPr lang="es-MX" sz="2400" dirty="0" smtClean="0">
                <a:solidFill>
                  <a:srgbClr val="0000FF"/>
                </a:solidFill>
                <a:ea typeface="ＭＳ Ｐゴシック" pitchFamily="34" charset="-128"/>
              </a:rPr>
              <a:t>.</a:t>
            </a:r>
          </a:p>
        </p:txBody>
      </p:sp>
      <p:pic>
        <p:nvPicPr>
          <p:cNvPr id="440324" name="Imagen 4"/>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004048" y="1624274"/>
            <a:ext cx="2952328" cy="2075064"/>
          </a:xfrm>
          <a:prstGeom prst="rect">
            <a:avLst/>
          </a:prstGeom>
          <a:noFill/>
          <a:ln w="9525">
            <a:noFill/>
            <a:miter lim="800000"/>
            <a:headEnd/>
            <a:tailEnd/>
          </a:ln>
        </p:spPr>
      </p:pic>
      <p:pic>
        <p:nvPicPr>
          <p:cNvPr id="440325" name="Imagen 6"/>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5004048" y="4080158"/>
            <a:ext cx="3240360" cy="2175670"/>
          </a:xfrm>
          <a:prstGeom prst="rect">
            <a:avLst/>
          </a:prstGeom>
          <a:noFill/>
          <a:ln w="9525">
            <a:noFill/>
            <a:miter lim="800000"/>
            <a:headEnd/>
            <a:tailEnd/>
          </a:ln>
        </p:spPr>
      </p:pic>
      <p:sp>
        <p:nvSpPr>
          <p:cNvPr id="10" name="Título 1"/>
          <p:cNvSpPr txBox="1">
            <a:spLocks/>
          </p:cNvSpPr>
          <p:nvPr/>
        </p:nvSpPr>
        <p:spPr bwMode="auto">
          <a:xfrm>
            <a:off x="4860032" y="0"/>
            <a:ext cx="3826768" cy="11925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a:lstStyle>
          <a:p>
            <a:pPr algn="l" eaLnBrk="1" hangingPunct="1">
              <a:defRPr/>
            </a:pPr>
            <a:r>
              <a:rPr lang="es-ES_tradnl" sz="3600" spc="50" dirty="0" smtClean="0">
                <a:ln w="12700" cmpd="sng">
                  <a:solidFill>
                    <a:schemeClr val="accent6">
                      <a:satMod val="120000"/>
                      <a:shade val="80000"/>
                    </a:schemeClr>
                  </a:solidFill>
                  <a:prstDash val="solid"/>
                </a:ln>
                <a:solidFill>
                  <a:srgbClr val="FFFFFF"/>
                </a:solidFill>
                <a:effectLst>
                  <a:glow rad="53100">
                    <a:schemeClr val="accent6">
                      <a:satMod val="180000"/>
                      <a:alpha val="30000"/>
                    </a:schemeClr>
                  </a:glow>
                </a:effectLst>
                <a:ea typeface="+mj-ea"/>
                <a:cs typeface="+mj-cs"/>
              </a:rPr>
              <a:t>América Latina</a:t>
            </a:r>
            <a:endParaRPr lang="es-MX" sz="3600" spc="50" dirty="0" smtClean="0">
              <a:ln w="12700" cmpd="sng">
                <a:solidFill>
                  <a:schemeClr val="accent6">
                    <a:satMod val="120000"/>
                    <a:shade val="80000"/>
                  </a:schemeClr>
                </a:solidFill>
                <a:prstDash val="solid"/>
              </a:ln>
              <a:solidFill>
                <a:srgbClr val="FFFFFF"/>
              </a:solidFill>
              <a:effectLst>
                <a:glow rad="53100">
                  <a:schemeClr val="accent6">
                    <a:satMod val="180000"/>
                    <a:alpha val="30000"/>
                  </a:schemeClr>
                </a:glow>
              </a:effectLs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40322">
                                            <p:txEl>
                                              <p:pRg st="0" end="0"/>
                                            </p:txEl>
                                          </p:spTgt>
                                        </p:tgtEl>
                                        <p:attrNameLst>
                                          <p:attrName>style.visibility</p:attrName>
                                        </p:attrNameLst>
                                      </p:cBhvr>
                                      <p:to>
                                        <p:strVal val="visible"/>
                                      </p:to>
                                    </p:set>
                                    <p:animEffect transition="in" filter="wipe(down)">
                                      <p:cBhvr>
                                        <p:cTn id="14" dur="500"/>
                                        <p:tgtEl>
                                          <p:spTgt spid="440322">
                                            <p:txEl>
                                              <p:pRg st="0" end="0"/>
                                            </p:txEl>
                                          </p:spTgt>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40324"/>
                                        </p:tgtEl>
                                        <p:attrNameLst>
                                          <p:attrName>style.visibility</p:attrName>
                                        </p:attrNameLst>
                                      </p:cBhvr>
                                      <p:to>
                                        <p:strVal val="visible"/>
                                      </p:to>
                                    </p:set>
                                    <p:animEffect transition="in" filter="fade">
                                      <p:cBhvr>
                                        <p:cTn id="18" dur="500"/>
                                        <p:tgtEl>
                                          <p:spTgt spid="4403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40322">
                                            <p:txEl>
                                              <p:pRg st="2" end="2"/>
                                            </p:txEl>
                                          </p:spTgt>
                                        </p:tgtEl>
                                        <p:attrNameLst>
                                          <p:attrName>style.visibility</p:attrName>
                                        </p:attrNameLst>
                                      </p:cBhvr>
                                      <p:to>
                                        <p:strVal val="visible"/>
                                      </p:to>
                                    </p:set>
                                    <p:animEffect transition="in" filter="fade">
                                      <p:cBhvr>
                                        <p:cTn id="23" dur="500"/>
                                        <p:tgtEl>
                                          <p:spTgt spid="440322">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40322">
                                            <p:txEl>
                                              <p:pRg st="3" end="3"/>
                                            </p:txEl>
                                          </p:spTgt>
                                        </p:tgtEl>
                                        <p:attrNameLst>
                                          <p:attrName>style.visibility</p:attrName>
                                        </p:attrNameLst>
                                      </p:cBhvr>
                                      <p:to>
                                        <p:strVal val="visible"/>
                                      </p:to>
                                    </p:set>
                                    <p:animEffect transition="in" filter="fade">
                                      <p:cBhvr>
                                        <p:cTn id="26" dur="500"/>
                                        <p:tgtEl>
                                          <p:spTgt spid="440322">
                                            <p:txEl>
                                              <p:pRg st="3" end="3"/>
                                            </p:txEl>
                                          </p:spTgt>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440325"/>
                                        </p:tgtEl>
                                        <p:attrNameLst>
                                          <p:attrName>style.visibility</p:attrName>
                                        </p:attrNameLst>
                                      </p:cBhvr>
                                      <p:to>
                                        <p:strVal val="visible"/>
                                      </p:to>
                                    </p:set>
                                    <p:animEffect transition="in" filter="barn(inVertical)">
                                      <p:cBhvr>
                                        <p:cTn id="30" dur="500"/>
                                        <p:tgtEl>
                                          <p:spTgt spid="44032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440324"/>
                                        </p:tgtEl>
                                      </p:cBhvr>
                                    </p:animEffect>
                                    <p:set>
                                      <p:cBhvr>
                                        <p:cTn id="35" dur="1" fill="hold">
                                          <p:stCondLst>
                                            <p:cond delay="499"/>
                                          </p:stCondLst>
                                        </p:cTn>
                                        <p:tgtEl>
                                          <p:spTgt spid="440324"/>
                                        </p:tgtEl>
                                        <p:attrNameLst>
                                          <p:attrName>style.visibility</p:attrName>
                                        </p:attrNameLst>
                                      </p:cBhvr>
                                      <p:to>
                                        <p:strVal val="hidden"/>
                                      </p:to>
                                    </p:set>
                                  </p:childTnLst>
                                </p:cTn>
                              </p:par>
                              <p:par>
                                <p:cTn id="36" presetID="3" presetClass="exit" presetSubtype="10" fill="hold" nodeType="withEffect">
                                  <p:stCondLst>
                                    <p:cond delay="0"/>
                                  </p:stCondLst>
                                  <p:childTnLst>
                                    <p:animEffect transition="out" filter="blinds(horizontal)">
                                      <p:cBhvr>
                                        <p:cTn id="37" dur="500"/>
                                        <p:tgtEl>
                                          <p:spTgt spid="440325"/>
                                        </p:tgtEl>
                                      </p:cBhvr>
                                    </p:animEffect>
                                    <p:set>
                                      <p:cBhvr>
                                        <p:cTn id="38" dur="1" fill="hold">
                                          <p:stCondLst>
                                            <p:cond delay="499"/>
                                          </p:stCondLst>
                                        </p:cTn>
                                        <p:tgtEl>
                                          <p:spTgt spid="440325"/>
                                        </p:tgtEl>
                                        <p:attrNameLst>
                                          <p:attrName>style.visibility</p:attrName>
                                        </p:attrNameLst>
                                      </p:cBhvr>
                                      <p:to>
                                        <p:strVal val="hidden"/>
                                      </p:to>
                                    </p:set>
                                  </p:childTnLst>
                                </p:cTn>
                              </p:par>
                            </p:childTnLst>
                          </p:cTn>
                        </p:par>
                        <p:par>
                          <p:cTn id="39" fill="hold">
                            <p:stCondLst>
                              <p:cond delay="500"/>
                            </p:stCondLst>
                            <p:childTnLst>
                              <p:par>
                                <p:cTn id="40" presetID="2" presetClass="entr" presetSubtype="4" fill="hold"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 calcmode="lin" valueType="num">
                                      <p:cBhvr additive="base">
                                        <p:cTn id="4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44" fill="hold">
                            <p:stCondLst>
                              <p:cond delay="1000"/>
                            </p:stCondLst>
                            <p:childTnLst>
                              <p:par>
                                <p:cTn id="45" presetID="2" presetClass="entr" presetSubtype="4" fill="hold" nodeType="afterEffect">
                                  <p:stCondLst>
                                    <p:cond delay="0"/>
                                  </p:stCondLst>
                                  <p:childTnLst>
                                    <p:set>
                                      <p:cBhvr>
                                        <p:cTn id="46" dur="1" fill="hold">
                                          <p:stCondLst>
                                            <p:cond delay="0"/>
                                          </p:stCondLst>
                                        </p:cTn>
                                        <p:tgtEl>
                                          <p:spTgt spid="440323">
                                            <p:txEl>
                                              <p:pRg st="0" end="0"/>
                                            </p:txEl>
                                          </p:spTgt>
                                        </p:tgtEl>
                                        <p:attrNameLst>
                                          <p:attrName>style.visibility</p:attrName>
                                        </p:attrNameLst>
                                      </p:cBhvr>
                                      <p:to>
                                        <p:strVal val="visible"/>
                                      </p:to>
                                    </p:set>
                                    <p:anim calcmode="lin" valueType="num">
                                      <p:cBhvr additive="base">
                                        <p:cTn id="47" dur="500" fill="hold"/>
                                        <p:tgtEl>
                                          <p:spTgt spid="440323">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403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nodeType="clickEffect">
                                  <p:stCondLst>
                                    <p:cond delay="0"/>
                                  </p:stCondLst>
                                  <p:childTnLst>
                                    <p:set>
                                      <p:cBhvr>
                                        <p:cTn id="52" dur="1" fill="hold">
                                          <p:stCondLst>
                                            <p:cond delay="0"/>
                                          </p:stCondLst>
                                        </p:cTn>
                                        <p:tgtEl>
                                          <p:spTgt spid="440323">
                                            <p:txEl>
                                              <p:pRg st="3" end="3"/>
                                            </p:txEl>
                                          </p:spTgt>
                                        </p:tgtEl>
                                        <p:attrNameLst>
                                          <p:attrName>style.visibility</p:attrName>
                                        </p:attrNameLst>
                                      </p:cBhvr>
                                      <p:to>
                                        <p:strVal val="visible"/>
                                      </p:to>
                                    </p:set>
                                    <p:anim calcmode="lin" valueType="num">
                                      <p:cBhvr additive="base">
                                        <p:cTn id="53" dur="500"/>
                                        <p:tgtEl>
                                          <p:spTgt spid="440323">
                                            <p:txEl>
                                              <p:pRg st="3" end="3"/>
                                            </p:txEl>
                                          </p:spTgt>
                                        </p:tgtEl>
                                        <p:attrNameLst>
                                          <p:attrName>ppt_y</p:attrName>
                                        </p:attrNameLst>
                                      </p:cBhvr>
                                      <p:tavLst>
                                        <p:tav tm="0">
                                          <p:val>
                                            <p:strVal val="#ppt_y+#ppt_h*1.125000"/>
                                          </p:val>
                                        </p:tav>
                                        <p:tav tm="100000">
                                          <p:val>
                                            <p:strVal val="#ppt_y"/>
                                          </p:val>
                                        </p:tav>
                                      </p:tavLst>
                                    </p:anim>
                                    <p:animEffect transition="in" filter="wipe(up)">
                                      <p:cBhvr>
                                        <p:cTn id="54" dur="500"/>
                                        <p:tgtEl>
                                          <p:spTgt spid="4403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9512" y="476672"/>
            <a:ext cx="6858000" cy="8382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s-ES_tradnl" sz="4000"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mj-ea"/>
                <a:cs typeface="+mj-cs"/>
              </a:rPr>
              <a:t>Beneficios del comercio</a:t>
            </a:r>
            <a:br>
              <a:rPr lang="es-ES_tradnl" sz="4000"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mj-ea"/>
                <a:cs typeface="+mj-cs"/>
              </a:rPr>
            </a:br>
            <a:endParaRPr lang="es-MX" sz="4000"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mj-ea"/>
              <a:cs typeface="+mj-cs"/>
            </a:endParaRPr>
          </a:p>
        </p:txBody>
      </p:sp>
      <p:sp>
        <p:nvSpPr>
          <p:cNvPr id="441346" name="Rectangle 3"/>
          <p:cNvSpPr>
            <a:spLocks noGrp="1" noChangeArrowheads="1"/>
          </p:cNvSpPr>
          <p:nvPr>
            <p:ph type="body" idx="1"/>
          </p:nvPr>
        </p:nvSpPr>
        <p:spPr>
          <a:xfrm>
            <a:off x="-36512" y="1600200"/>
            <a:ext cx="9144000" cy="5257800"/>
          </a:xfrm>
        </p:spPr>
        <p:txBody>
          <a:bodyPr/>
          <a:lstStyle/>
          <a:p>
            <a:pPr eaLnBrk="1" hangingPunct="1">
              <a:buFontTx/>
              <a:buNone/>
            </a:pPr>
            <a:r>
              <a:rPr lang="es-MX" b="1" dirty="0" smtClean="0">
                <a:solidFill>
                  <a:srgbClr val="0000FF"/>
                </a:solidFill>
                <a:ea typeface="ＭＳ Ｐゴシック" pitchFamily="34" charset="-128"/>
              </a:rPr>
              <a:t>   Todos </a:t>
            </a:r>
            <a:r>
              <a:rPr lang="es-MX" b="1" dirty="0">
                <a:solidFill>
                  <a:srgbClr val="0000FF"/>
                </a:solidFill>
                <a:ea typeface="ＭＳ Ｐゴシック" pitchFamily="34" charset="-128"/>
              </a:rPr>
              <a:t>los países involucrados en el comercio </a:t>
            </a:r>
            <a:r>
              <a:rPr lang="es-MX" b="1" dirty="0">
                <a:solidFill>
                  <a:srgbClr val="FF0000"/>
                </a:solidFill>
                <a:ea typeface="ＭＳ Ｐゴシック" pitchFamily="34" charset="-128"/>
              </a:rPr>
              <a:t>se benefician con la especialización y el intercambio</a:t>
            </a:r>
            <a:r>
              <a:rPr lang="es-MX" b="1" dirty="0" smtClean="0">
                <a:solidFill>
                  <a:srgbClr val="FF0000"/>
                </a:solidFill>
                <a:ea typeface="ＭＳ Ｐゴシック" pitchFamily="34" charset="-128"/>
              </a:rPr>
              <a:t>.</a:t>
            </a:r>
            <a:endParaRPr lang="es-MX" sz="4000" dirty="0">
              <a:solidFill>
                <a:srgbClr val="0000FF"/>
              </a:solidFill>
              <a:ea typeface="ＭＳ Ｐゴシック" pitchFamily="34" charset="-128"/>
            </a:endParaRPr>
          </a:p>
          <a:p>
            <a:pPr eaLnBrk="1" hangingPunct="1">
              <a:buFontTx/>
              <a:buNone/>
            </a:pPr>
            <a:endParaRPr lang="es-MX" sz="4000" dirty="0" smtClean="0">
              <a:solidFill>
                <a:srgbClr val="0000FF"/>
              </a:solidFill>
              <a:ea typeface="ＭＳ Ｐゴシック" pitchFamily="34" charset="-128"/>
            </a:endParaRPr>
          </a:p>
          <a:p>
            <a:pPr eaLnBrk="1" hangingPunct="1">
              <a:buFontTx/>
              <a:buNone/>
            </a:pPr>
            <a:r>
              <a:rPr lang="es-MX" b="1" dirty="0" smtClean="0">
                <a:solidFill>
                  <a:srgbClr val="FF0000"/>
                </a:solidFill>
                <a:ea typeface="ＭＳ Ｐゴシック" pitchFamily="34" charset="-128"/>
              </a:rPr>
              <a:t>    </a:t>
            </a:r>
            <a:r>
              <a:rPr lang="es-MX" b="1" dirty="0" smtClean="0">
                <a:solidFill>
                  <a:srgbClr val="0000FF"/>
                </a:solidFill>
                <a:ea typeface="ＭＳ Ｐゴシック" pitchFamily="34" charset="-128"/>
              </a:rPr>
              <a:t>Cada </a:t>
            </a:r>
            <a:r>
              <a:rPr lang="es-MX" b="1" dirty="0">
                <a:solidFill>
                  <a:srgbClr val="0000FF"/>
                </a:solidFill>
                <a:ea typeface="ＭＳ Ｐゴシック" pitchFamily="34" charset="-128"/>
              </a:rPr>
              <a:t>uno gana al especializarse en la producción de algunos bienes</a:t>
            </a:r>
            <a:r>
              <a:rPr lang="es-MX" b="1" dirty="0" smtClean="0">
                <a:solidFill>
                  <a:srgbClr val="FF0000"/>
                </a:solidFill>
                <a:ea typeface="ＭＳ Ｐゴシック" pitchFamily="34" charset="-128"/>
              </a:rPr>
              <a:t>  exportando </a:t>
            </a:r>
            <a:r>
              <a:rPr lang="es-MX" b="1" dirty="0">
                <a:solidFill>
                  <a:srgbClr val="FF0000"/>
                </a:solidFill>
                <a:ea typeface="ＭＳ Ｐゴシック" pitchFamily="34" charset="-128"/>
              </a:rPr>
              <a:t>e </a:t>
            </a:r>
            <a:r>
              <a:rPr lang="es-MX" b="1" dirty="0" smtClean="0">
                <a:solidFill>
                  <a:srgbClr val="FF0000"/>
                </a:solidFill>
                <a:ea typeface="ＭＳ Ｐゴシック" pitchFamily="34" charset="-128"/>
              </a:rPr>
              <a:t>importando </a:t>
            </a:r>
            <a:r>
              <a:rPr lang="es-MX" b="1" dirty="0">
                <a:solidFill>
                  <a:srgbClr val="FF0000"/>
                </a:solidFill>
                <a:ea typeface="ＭＳ Ｐゴシック" pitchFamily="34" charset="-128"/>
              </a:rPr>
              <a:t>aquellos bienes que no produce</a:t>
            </a:r>
            <a:r>
              <a:rPr lang="es-MX" b="1" dirty="0" smtClean="0">
                <a:solidFill>
                  <a:srgbClr val="FF0000"/>
                </a:solidFill>
                <a:ea typeface="ＭＳ Ｐゴシック" pitchFamily="34" charset="-128"/>
              </a:rPr>
              <a:t> o </a:t>
            </a:r>
            <a:r>
              <a:rPr lang="es-MX" b="1" dirty="0">
                <a:solidFill>
                  <a:srgbClr val="FF0000"/>
                </a:solidFill>
                <a:ea typeface="ＭＳ Ｐゴシック" pitchFamily="34" charset="-128"/>
              </a:rPr>
              <a:t>necesita</a:t>
            </a:r>
            <a:r>
              <a:rPr lang="es-MX" b="1" dirty="0">
                <a:solidFill>
                  <a:srgbClr val="0000FF"/>
                </a:solidFill>
                <a:ea typeface="ＭＳ Ｐゴシック" pitchFamily="34" charset="-128"/>
              </a:rPr>
              <a:t>.</a:t>
            </a:r>
          </a:p>
        </p:txBody>
      </p:sp>
      <p:pic>
        <p:nvPicPr>
          <p:cNvPr id="441347" name="Imagen 3"/>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4953000" y="3810000"/>
            <a:ext cx="3600400" cy="2808312"/>
          </a:xfrm>
          <a:prstGeom prst="rect">
            <a:avLst/>
          </a:prstGeom>
          <a:noFill/>
          <a:ln w="9525">
            <a:noFill/>
            <a:miter lim="800000"/>
            <a:headEnd/>
            <a:tailEnd/>
          </a:ln>
        </p:spPr>
      </p:pic>
      <p:pic>
        <p:nvPicPr>
          <p:cNvPr id="441348" name="Imagen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304800" y="3962400"/>
            <a:ext cx="3419872" cy="25683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5" presetClass="entr" presetSubtype="0" fill="hold" nodeType="clickEffect">
                                  <p:stCondLst>
                                    <p:cond delay="0"/>
                                  </p:stCondLst>
                                  <p:childTnLst>
                                    <p:set>
                                      <p:cBhvr>
                                        <p:cTn id="12" dur="1" fill="hold">
                                          <p:stCondLst>
                                            <p:cond delay="0"/>
                                          </p:stCondLst>
                                        </p:cTn>
                                        <p:tgtEl>
                                          <p:spTgt spid="441346">
                                            <p:txEl>
                                              <p:pRg st="0" end="0"/>
                                            </p:txEl>
                                          </p:spTgt>
                                        </p:tgtEl>
                                        <p:attrNameLst>
                                          <p:attrName>style.visibility</p:attrName>
                                        </p:attrNameLst>
                                      </p:cBhvr>
                                      <p:to>
                                        <p:strVal val="visible"/>
                                      </p:to>
                                    </p:set>
                                    <p:animEffect transition="in" filter="fade">
                                      <p:cBhvr>
                                        <p:cTn id="13" dur="2000"/>
                                        <p:tgtEl>
                                          <p:spTgt spid="441346">
                                            <p:txEl>
                                              <p:pRg st="0" end="0"/>
                                            </p:txEl>
                                          </p:spTgt>
                                        </p:tgtEl>
                                      </p:cBhvr>
                                    </p:animEffect>
                                    <p:anim calcmode="lin" valueType="num">
                                      <p:cBhvr>
                                        <p:cTn id="14" dur="2000" fill="hold"/>
                                        <p:tgtEl>
                                          <p:spTgt spid="441346">
                                            <p:txEl>
                                              <p:pRg st="0" end="0"/>
                                            </p:txEl>
                                          </p:spTgt>
                                        </p:tgtEl>
                                        <p:attrNameLst>
                                          <p:attrName>style.rotation</p:attrName>
                                        </p:attrNameLst>
                                      </p:cBhvr>
                                      <p:tavLst>
                                        <p:tav tm="0">
                                          <p:val>
                                            <p:fltVal val="720"/>
                                          </p:val>
                                        </p:tav>
                                        <p:tav tm="100000">
                                          <p:val>
                                            <p:fltVal val="0"/>
                                          </p:val>
                                        </p:tav>
                                      </p:tavLst>
                                    </p:anim>
                                    <p:anim calcmode="lin" valueType="num">
                                      <p:cBhvr>
                                        <p:cTn id="15" dur="2000" fill="hold"/>
                                        <p:tgtEl>
                                          <p:spTgt spid="441346">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441346">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2000"/>
                            </p:stCondLst>
                            <p:childTnLst>
                              <p:par>
                                <p:cTn id="18" presetID="37" presetClass="entr" presetSubtype="0" fill="hold" nodeType="afterEffect">
                                  <p:stCondLst>
                                    <p:cond delay="0"/>
                                  </p:stCondLst>
                                  <p:childTnLst>
                                    <p:set>
                                      <p:cBhvr>
                                        <p:cTn id="19" dur="1" fill="hold">
                                          <p:stCondLst>
                                            <p:cond delay="0"/>
                                          </p:stCondLst>
                                        </p:cTn>
                                        <p:tgtEl>
                                          <p:spTgt spid="441348"/>
                                        </p:tgtEl>
                                        <p:attrNameLst>
                                          <p:attrName>style.visibility</p:attrName>
                                        </p:attrNameLst>
                                      </p:cBhvr>
                                      <p:to>
                                        <p:strVal val="visible"/>
                                      </p:to>
                                    </p:set>
                                    <p:animEffect transition="in" filter="fade">
                                      <p:cBhvr>
                                        <p:cTn id="20" dur="1000"/>
                                        <p:tgtEl>
                                          <p:spTgt spid="441348"/>
                                        </p:tgtEl>
                                      </p:cBhvr>
                                    </p:animEffect>
                                    <p:anim calcmode="lin" valueType="num">
                                      <p:cBhvr>
                                        <p:cTn id="21" dur="1000" fill="hold"/>
                                        <p:tgtEl>
                                          <p:spTgt spid="441348"/>
                                        </p:tgtEl>
                                        <p:attrNameLst>
                                          <p:attrName>ppt_x</p:attrName>
                                        </p:attrNameLst>
                                      </p:cBhvr>
                                      <p:tavLst>
                                        <p:tav tm="0">
                                          <p:val>
                                            <p:strVal val="#ppt_x"/>
                                          </p:val>
                                        </p:tav>
                                        <p:tav tm="100000">
                                          <p:val>
                                            <p:strVal val="#ppt_x"/>
                                          </p:val>
                                        </p:tav>
                                      </p:tavLst>
                                    </p:anim>
                                    <p:anim calcmode="lin" valueType="num">
                                      <p:cBhvr>
                                        <p:cTn id="22" dur="900" decel="100000" fill="hold"/>
                                        <p:tgtEl>
                                          <p:spTgt spid="44134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41348"/>
                                        </p:tgtEl>
                                        <p:attrNameLst>
                                          <p:attrName>ppt_y</p:attrName>
                                        </p:attrNameLst>
                                      </p:cBhvr>
                                      <p:tavLst>
                                        <p:tav tm="0">
                                          <p:val>
                                            <p:strVal val="#ppt_y-.03"/>
                                          </p:val>
                                        </p:tav>
                                        <p:tav tm="100000">
                                          <p:val>
                                            <p:strVal val="#ppt_y"/>
                                          </p:val>
                                        </p:tav>
                                      </p:tavLst>
                                    </p:anim>
                                  </p:childTnLst>
                                </p:cTn>
                              </p:par>
                              <p:par>
                                <p:cTn id="24" presetID="37" presetClass="entr" presetSubtype="0" fill="hold" nodeType="withEffect">
                                  <p:stCondLst>
                                    <p:cond delay="0"/>
                                  </p:stCondLst>
                                  <p:childTnLst>
                                    <p:set>
                                      <p:cBhvr>
                                        <p:cTn id="25" dur="1" fill="hold">
                                          <p:stCondLst>
                                            <p:cond delay="0"/>
                                          </p:stCondLst>
                                        </p:cTn>
                                        <p:tgtEl>
                                          <p:spTgt spid="441347"/>
                                        </p:tgtEl>
                                        <p:attrNameLst>
                                          <p:attrName>style.visibility</p:attrName>
                                        </p:attrNameLst>
                                      </p:cBhvr>
                                      <p:to>
                                        <p:strVal val="visible"/>
                                      </p:to>
                                    </p:set>
                                    <p:animEffect transition="in" filter="fade">
                                      <p:cBhvr>
                                        <p:cTn id="26" dur="1000"/>
                                        <p:tgtEl>
                                          <p:spTgt spid="441347"/>
                                        </p:tgtEl>
                                      </p:cBhvr>
                                    </p:animEffect>
                                    <p:anim calcmode="lin" valueType="num">
                                      <p:cBhvr>
                                        <p:cTn id="27" dur="1000" fill="hold"/>
                                        <p:tgtEl>
                                          <p:spTgt spid="441347"/>
                                        </p:tgtEl>
                                        <p:attrNameLst>
                                          <p:attrName>ppt_x</p:attrName>
                                        </p:attrNameLst>
                                      </p:cBhvr>
                                      <p:tavLst>
                                        <p:tav tm="0">
                                          <p:val>
                                            <p:strVal val="#ppt_x"/>
                                          </p:val>
                                        </p:tav>
                                        <p:tav tm="100000">
                                          <p:val>
                                            <p:strVal val="#ppt_x"/>
                                          </p:val>
                                        </p:tav>
                                      </p:tavLst>
                                    </p:anim>
                                    <p:anim calcmode="lin" valueType="num">
                                      <p:cBhvr>
                                        <p:cTn id="28" dur="900" decel="100000" fill="hold"/>
                                        <p:tgtEl>
                                          <p:spTgt spid="441347"/>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441347"/>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441347"/>
                                        </p:tgtEl>
                                        <p:attrNameLst>
                                          <p:attrName>ppt_x</p:attrName>
                                        </p:attrNameLst>
                                      </p:cBhvr>
                                      <p:tavLst>
                                        <p:tav tm="0">
                                          <p:val>
                                            <p:strVal val="ppt_x"/>
                                          </p:val>
                                        </p:tav>
                                        <p:tav tm="100000">
                                          <p:val>
                                            <p:strVal val="ppt_x"/>
                                          </p:val>
                                        </p:tav>
                                      </p:tavLst>
                                    </p:anim>
                                    <p:anim calcmode="lin" valueType="num">
                                      <p:cBhvr additive="base">
                                        <p:cTn id="34" dur="500"/>
                                        <p:tgtEl>
                                          <p:spTgt spid="441347"/>
                                        </p:tgtEl>
                                        <p:attrNameLst>
                                          <p:attrName>ppt_y</p:attrName>
                                        </p:attrNameLst>
                                      </p:cBhvr>
                                      <p:tavLst>
                                        <p:tav tm="0">
                                          <p:val>
                                            <p:strVal val="ppt_y"/>
                                          </p:val>
                                        </p:tav>
                                        <p:tav tm="100000">
                                          <p:val>
                                            <p:strVal val="1+ppt_h/2"/>
                                          </p:val>
                                        </p:tav>
                                      </p:tavLst>
                                    </p:anim>
                                    <p:set>
                                      <p:cBhvr>
                                        <p:cTn id="35" dur="1" fill="hold">
                                          <p:stCondLst>
                                            <p:cond delay="499"/>
                                          </p:stCondLst>
                                        </p:cTn>
                                        <p:tgtEl>
                                          <p:spTgt spid="441347"/>
                                        </p:tgtEl>
                                        <p:attrNameLst>
                                          <p:attrName>style.visibility</p:attrName>
                                        </p:attrNameLst>
                                      </p:cBhvr>
                                      <p:to>
                                        <p:strVal val="hidden"/>
                                      </p:to>
                                    </p:set>
                                  </p:childTnLst>
                                </p:cTn>
                              </p:par>
                              <p:par>
                                <p:cTn id="36" presetID="2" presetClass="exit" presetSubtype="4" fill="hold" nodeType="withEffect">
                                  <p:stCondLst>
                                    <p:cond delay="0"/>
                                  </p:stCondLst>
                                  <p:childTnLst>
                                    <p:anim calcmode="lin" valueType="num">
                                      <p:cBhvr additive="base">
                                        <p:cTn id="37" dur="500"/>
                                        <p:tgtEl>
                                          <p:spTgt spid="441348"/>
                                        </p:tgtEl>
                                        <p:attrNameLst>
                                          <p:attrName>ppt_x</p:attrName>
                                        </p:attrNameLst>
                                      </p:cBhvr>
                                      <p:tavLst>
                                        <p:tav tm="0">
                                          <p:val>
                                            <p:strVal val="ppt_x"/>
                                          </p:val>
                                        </p:tav>
                                        <p:tav tm="100000">
                                          <p:val>
                                            <p:strVal val="ppt_x"/>
                                          </p:val>
                                        </p:tav>
                                      </p:tavLst>
                                    </p:anim>
                                    <p:anim calcmode="lin" valueType="num">
                                      <p:cBhvr additive="base">
                                        <p:cTn id="38" dur="500"/>
                                        <p:tgtEl>
                                          <p:spTgt spid="441348"/>
                                        </p:tgtEl>
                                        <p:attrNameLst>
                                          <p:attrName>ppt_y</p:attrName>
                                        </p:attrNameLst>
                                      </p:cBhvr>
                                      <p:tavLst>
                                        <p:tav tm="0">
                                          <p:val>
                                            <p:strVal val="ppt_y"/>
                                          </p:val>
                                        </p:tav>
                                        <p:tav tm="100000">
                                          <p:val>
                                            <p:strVal val="1+ppt_h/2"/>
                                          </p:val>
                                        </p:tav>
                                      </p:tavLst>
                                    </p:anim>
                                    <p:set>
                                      <p:cBhvr>
                                        <p:cTn id="39" dur="1" fill="hold">
                                          <p:stCondLst>
                                            <p:cond delay="499"/>
                                          </p:stCondLst>
                                        </p:cTn>
                                        <p:tgtEl>
                                          <p:spTgt spid="441348"/>
                                        </p:tgtEl>
                                        <p:attrNameLst>
                                          <p:attrName>style.visibility</p:attrName>
                                        </p:attrNameLst>
                                      </p:cBhvr>
                                      <p:to>
                                        <p:strVal val="hidden"/>
                                      </p:to>
                                    </p:set>
                                  </p:childTnLst>
                                </p:cTn>
                              </p:par>
                            </p:childTnLst>
                          </p:cTn>
                        </p:par>
                        <p:par>
                          <p:cTn id="40" fill="hold">
                            <p:stCondLst>
                              <p:cond delay="500"/>
                            </p:stCondLst>
                            <p:childTnLst>
                              <p:par>
                                <p:cTn id="41" presetID="43" presetClass="entr" presetSubtype="0" fill="hold" nodeType="afterEffect">
                                  <p:stCondLst>
                                    <p:cond delay="0"/>
                                  </p:stCondLst>
                                  <p:childTnLst>
                                    <p:set>
                                      <p:cBhvr>
                                        <p:cTn id="42" dur="1" fill="hold">
                                          <p:stCondLst>
                                            <p:cond delay="0"/>
                                          </p:stCondLst>
                                        </p:cTn>
                                        <p:tgtEl>
                                          <p:spTgt spid="441346">
                                            <p:txEl>
                                              <p:pRg st="2" end="2"/>
                                            </p:txEl>
                                          </p:spTgt>
                                        </p:tgtEl>
                                        <p:attrNameLst>
                                          <p:attrName>style.visibility</p:attrName>
                                        </p:attrNameLst>
                                      </p:cBhvr>
                                      <p:to>
                                        <p:strVal val="visible"/>
                                      </p:to>
                                    </p:set>
                                    <p:animEffect transition="in" filter="fade">
                                      <p:cBhvr>
                                        <p:cTn id="43" dur="100"/>
                                        <p:tgtEl>
                                          <p:spTgt spid="441346">
                                            <p:txEl>
                                              <p:pRg st="2" end="2"/>
                                            </p:txEl>
                                          </p:spTgt>
                                        </p:tgtEl>
                                      </p:cBhvr>
                                    </p:animEffect>
                                    <p:anim calcmode="lin" valueType="num">
                                      <p:cBhvr>
                                        <p:cTn id="44" dur="400" fill="hold"/>
                                        <p:tgtEl>
                                          <p:spTgt spid="441346">
                                            <p:txEl>
                                              <p:pRg st="2" end="2"/>
                                            </p:txEl>
                                          </p:spTgt>
                                        </p:tgtEl>
                                        <p:attrNameLst>
                                          <p:attrName>ppt_x</p:attrName>
                                        </p:attrNameLst>
                                      </p:cBhvr>
                                      <p:tavLst>
                                        <p:tav tm="0">
                                          <p:val>
                                            <p:strVal val="#ppt_x"/>
                                          </p:val>
                                        </p:tav>
                                        <p:tav tm="100000">
                                          <p:val>
                                            <p:strVal val="#ppt_x"/>
                                          </p:val>
                                        </p:tav>
                                      </p:tavLst>
                                    </p:anim>
                                    <p:anim calcmode="lin" valueType="num">
                                      <p:cBhvr>
                                        <p:cTn id="45" dur="400" fill="hold"/>
                                        <p:tgtEl>
                                          <p:spTgt spid="441346">
                                            <p:txEl>
                                              <p:pRg st="2" end="2"/>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441346">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441346">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theme/theme1.xml><?xml version="1.0" encoding="utf-8"?>
<a:theme xmlns:a="http://schemas.openxmlformats.org/drawingml/2006/main" name="AmeriMusic_am_32">
  <a:themeElements>
    <a:clrScheme name="AmeriMusic_am_3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AmeriMusic_am_3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meriMusic_am_3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meriMusic_am_3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meriMusic_am_3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meriMusic_am_3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meriMusic_am_3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meriMusic_am_3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meriMusic_am_3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meriMusic_am_3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meriMusic_am_3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meriMusic_am_3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meriMusic_am_3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meriMusic_am_3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Default Design">
  <a:themeElements>
    <a:clrScheme name="14_Default Design 14">
      <a:dk1>
        <a:srgbClr val="3E3E5C"/>
      </a:dk1>
      <a:lt1>
        <a:srgbClr val="FFFFFF"/>
      </a:lt1>
      <a:dk2>
        <a:srgbClr val="666699"/>
      </a:dk2>
      <a:lt2>
        <a:srgbClr val="CC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4_Default Design 13">
        <a:dk1>
          <a:srgbClr val="3E3E5C"/>
        </a:dk1>
        <a:lt1>
          <a:srgbClr val="FFFFFF"/>
        </a:lt1>
        <a:dk2>
          <a:srgbClr val="666699"/>
        </a:dk2>
        <a:lt2>
          <a:srgbClr val="85D6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Default Design 14">
        <a:dk1>
          <a:srgbClr val="3E3E5C"/>
        </a:dk1>
        <a:lt1>
          <a:srgbClr val="FFFFFF"/>
        </a:lt1>
        <a:dk2>
          <a:srgbClr val="666699"/>
        </a:dk2>
        <a:lt2>
          <a:srgbClr val="CC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2_Office Theme 13">
      <a:dk1>
        <a:srgbClr val="000000"/>
      </a:dk1>
      <a:lt1>
        <a:srgbClr val="E7F7FF"/>
      </a:lt1>
      <a:dk2>
        <a:srgbClr val="EE2D00"/>
      </a:dk2>
      <a:lt2>
        <a:srgbClr val="99D5FD"/>
      </a:lt2>
      <a:accent1>
        <a:srgbClr val="66CCFF"/>
      </a:accent1>
      <a:accent2>
        <a:srgbClr val="FFCC00"/>
      </a:accent2>
      <a:accent3>
        <a:srgbClr val="F1FAFF"/>
      </a:accent3>
      <a:accent4>
        <a:srgbClr val="000000"/>
      </a:accent4>
      <a:accent5>
        <a:srgbClr val="B8E2FF"/>
      </a:accent5>
      <a:accent6>
        <a:srgbClr val="E7B900"/>
      </a:accent6>
      <a:hlink>
        <a:srgbClr val="FF3300"/>
      </a:hlink>
      <a:folHlink>
        <a:srgbClr val="5F5F5F"/>
      </a:folHlink>
    </a:clrScheme>
    <a:fontScheme name="2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Office Theme 13">
        <a:dk1>
          <a:srgbClr val="000000"/>
        </a:dk1>
        <a:lt1>
          <a:srgbClr val="E7F7FF"/>
        </a:lt1>
        <a:dk2>
          <a:srgbClr val="EE2D00"/>
        </a:dk2>
        <a:lt2>
          <a:srgbClr val="99D5FD"/>
        </a:lt2>
        <a:accent1>
          <a:srgbClr val="66CCFF"/>
        </a:accent1>
        <a:accent2>
          <a:srgbClr val="FFCC00"/>
        </a:accent2>
        <a:accent3>
          <a:srgbClr val="F1FAFF"/>
        </a:accent3>
        <a:accent4>
          <a:srgbClr val="000000"/>
        </a:accent4>
        <a:accent5>
          <a:srgbClr val="B8E2FF"/>
        </a:accent5>
        <a:accent6>
          <a:srgbClr val="E7B900"/>
        </a:accent6>
        <a:hlink>
          <a:srgbClr val="FF3300"/>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9_Default Design">
  <a:themeElements>
    <a:clrScheme name="19_Default Design 13">
      <a:dk1>
        <a:srgbClr val="000000"/>
      </a:dk1>
      <a:lt1>
        <a:srgbClr val="E7F7FF"/>
      </a:lt1>
      <a:dk2>
        <a:srgbClr val="EE2D00"/>
      </a:dk2>
      <a:lt2>
        <a:srgbClr val="99D5FD"/>
      </a:lt2>
      <a:accent1>
        <a:srgbClr val="66CCFF"/>
      </a:accent1>
      <a:accent2>
        <a:srgbClr val="FFCC00"/>
      </a:accent2>
      <a:accent3>
        <a:srgbClr val="F1FAFF"/>
      </a:accent3>
      <a:accent4>
        <a:srgbClr val="000000"/>
      </a:accent4>
      <a:accent5>
        <a:srgbClr val="B8E2FF"/>
      </a:accent5>
      <a:accent6>
        <a:srgbClr val="E7B900"/>
      </a:accent6>
      <a:hlink>
        <a:srgbClr val="FF3300"/>
      </a:hlink>
      <a:folHlink>
        <a:srgbClr val="5F5F5F"/>
      </a:folHlink>
    </a:clrScheme>
    <a:fontScheme name="1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9_Default Design 13">
        <a:dk1>
          <a:srgbClr val="000000"/>
        </a:dk1>
        <a:lt1>
          <a:srgbClr val="E7F7FF"/>
        </a:lt1>
        <a:dk2>
          <a:srgbClr val="EE2D00"/>
        </a:dk2>
        <a:lt2>
          <a:srgbClr val="99D5FD"/>
        </a:lt2>
        <a:accent1>
          <a:srgbClr val="66CCFF"/>
        </a:accent1>
        <a:accent2>
          <a:srgbClr val="FFCC00"/>
        </a:accent2>
        <a:accent3>
          <a:srgbClr val="F1FAFF"/>
        </a:accent3>
        <a:accent4>
          <a:srgbClr val="000000"/>
        </a:accent4>
        <a:accent5>
          <a:srgbClr val="B8E2FF"/>
        </a:accent5>
        <a:accent6>
          <a:srgbClr val="E7B900"/>
        </a:accent6>
        <a:hlink>
          <a:srgbClr val="FF3300"/>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0_Default Design">
  <a:themeElements>
    <a:clrScheme name="20_Default Design 13">
      <a:dk1>
        <a:srgbClr val="000000"/>
      </a:dk1>
      <a:lt1>
        <a:srgbClr val="EBF8FF"/>
      </a:lt1>
      <a:dk2>
        <a:srgbClr val="FFFFFF"/>
      </a:dk2>
      <a:lt2>
        <a:srgbClr val="A5E0FD"/>
      </a:lt2>
      <a:accent1>
        <a:srgbClr val="0066CC"/>
      </a:accent1>
      <a:accent2>
        <a:srgbClr val="FFCC00"/>
      </a:accent2>
      <a:accent3>
        <a:srgbClr val="F3FBFF"/>
      </a:accent3>
      <a:accent4>
        <a:srgbClr val="000000"/>
      </a:accent4>
      <a:accent5>
        <a:srgbClr val="AAB8E2"/>
      </a:accent5>
      <a:accent6>
        <a:srgbClr val="E7B900"/>
      </a:accent6>
      <a:hlink>
        <a:srgbClr val="FF3300"/>
      </a:hlink>
      <a:folHlink>
        <a:srgbClr val="5F5F5F"/>
      </a:folHlink>
    </a:clrScheme>
    <a:fontScheme name="20_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_Default Design 13">
        <a:dk1>
          <a:srgbClr val="000000"/>
        </a:dk1>
        <a:lt1>
          <a:srgbClr val="EBF8FF"/>
        </a:lt1>
        <a:dk2>
          <a:srgbClr val="FFFFFF"/>
        </a:dk2>
        <a:lt2>
          <a:srgbClr val="A5E0FD"/>
        </a:lt2>
        <a:accent1>
          <a:srgbClr val="0066CC"/>
        </a:accent1>
        <a:accent2>
          <a:srgbClr val="FFCC00"/>
        </a:accent2>
        <a:accent3>
          <a:srgbClr val="F3FBFF"/>
        </a:accent3>
        <a:accent4>
          <a:srgbClr val="000000"/>
        </a:accent4>
        <a:accent5>
          <a:srgbClr val="AAB8E2"/>
        </a:accent5>
        <a:accent6>
          <a:srgbClr val="E7B900"/>
        </a:accent6>
        <a:hlink>
          <a:srgbClr val="FF3300"/>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Office Theme">
  <a:themeElements>
    <a:clrScheme name="3_Office Theme 13">
      <a:dk1>
        <a:srgbClr val="000000"/>
      </a:dk1>
      <a:lt1>
        <a:srgbClr val="FFFFFF"/>
      </a:lt1>
      <a:dk2>
        <a:srgbClr val="FFFFFF"/>
      </a:dk2>
      <a:lt2>
        <a:srgbClr val="C0C0C0"/>
      </a:lt2>
      <a:accent1>
        <a:srgbClr val="642100"/>
      </a:accent1>
      <a:accent2>
        <a:srgbClr val="FFCC00"/>
      </a:accent2>
      <a:accent3>
        <a:srgbClr val="FFFFFF"/>
      </a:accent3>
      <a:accent4>
        <a:srgbClr val="000000"/>
      </a:accent4>
      <a:accent5>
        <a:srgbClr val="B8ABAA"/>
      </a:accent5>
      <a:accent6>
        <a:srgbClr val="E7B900"/>
      </a:accent6>
      <a:hlink>
        <a:srgbClr val="FF9933"/>
      </a:hlink>
      <a:folHlink>
        <a:srgbClr val="5F5F5F"/>
      </a:folHlink>
    </a:clrScheme>
    <a:fontScheme name="3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Office Theme 13">
        <a:dk1>
          <a:srgbClr val="000000"/>
        </a:dk1>
        <a:lt1>
          <a:srgbClr val="FFFFFF"/>
        </a:lt1>
        <a:dk2>
          <a:srgbClr val="FFFFFF"/>
        </a:dk2>
        <a:lt2>
          <a:srgbClr val="C0C0C0"/>
        </a:lt2>
        <a:accent1>
          <a:srgbClr val="642100"/>
        </a:accent1>
        <a:accent2>
          <a:srgbClr val="FFCC00"/>
        </a:accent2>
        <a:accent3>
          <a:srgbClr val="FFFFFF"/>
        </a:accent3>
        <a:accent4>
          <a:srgbClr val="000000"/>
        </a:accent4>
        <a:accent5>
          <a:srgbClr val="B8ABAA"/>
        </a:accent5>
        <a:accent6>
          <a:srgbClr val="E7B900"/>
        </a:accent6>
        <a:hlink>
          <a:srgbClr val="FF9933"/>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iseño predeterminado">
  <a:themeElements>
    <a:clrScheme name="1_Diseño predeterminado 13">
      <a:dk1>
        <a:srgbClr val="000000"/>
      </a:dk1>
      <a:lt1>
        <a:srgbClr val="FFFFFF"/>
      </a:lt1>
      <a:dk2>
        <a:srgbClr val="FFFFFF"/>
      </a:dk2>
      <a:lt2>
        <a:srgbClr val="C0C0C0"/>
      </a:lt2>
      <a:accent1>
        <a:srgbClr val="642100"/>
      </a:accent1>
      <a:accent2>
        <a:srgbClr val="FFCC00"/>
      </a:accent2>
      <a:accent3>
        <a:srgbClr val="FFFFFF"/>
      </a:accent3>
      <a:accent4>
        <a:srgbClr val="000000"/>
      </a:accent4>
      <a:accent5>
        <a:srgbClr val="B8ABAA"/>
      </a:accent5>
      <a:accent6>
        <a:srgbClr val="E7B900"/>
      </a:accent6>
      <a:hlink>
        <a:srgbClr val="FF9933"/>
      </a:hlink>
      <a:folHlink>
        <a:srgbClr val="5F5F5F"/>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iseño predeterminado 13">
        <a:dk1>
          <a:srgbClr val="000000"/>
        </a:dk1>
        <a:lt1>
          <a:srgbClr val="FFFFFF"/>
        </a:lt1>
        <a:dk2>
          <a:srgbClr val="FFFFFF"/>
        </a:dk2>
        <a:lt2>
          <a:srgbClr val="C0C0C0"/>
        </a:lt2>
        <a:accent1>
          <a:srgbClr val="642100"/>
        </a:accent1>
        <a:accent2>
          <a:srgbClr val="FFCC00"/>
        </a:accent2>
        <a:accent3>
          <a:srgbClr val="FFFFFF"/>
        </a:accent3>
        <a:accent4>
          <a:srgbClr val="000000"/>
        </a:accent4>
        <a:accent5>
          <a:srgbClr val="B8ABAA"/>
        </a:accent5>
        <a:accent6>
          <a:srgbClr val="E7B900"/>
        </a:accent6>
        <a:hlink>
          <a:srgbClr val="FF9933"/>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ffice Theme">
  <a:themeElements>
    <a:clrScheme name="4_Office Theme 13">
      <a:dk1>
        <a:srgbClr val="000000"/>
      </a:dk1>
      <a:lt1>
        <a:srgbClr val="FFFFFF"/>
      </a:lt1>
      <a:dk2>
        <a:srgbClr val="FFFFFF"/>
      </a:dk2>
      <a:lt2>
        <a:srgbClr val="C0C0C0"/>
      </a:lt2>
      <a:accent1>
        <a:srgbClr val="0066CC"/>
      </a:accent1>
      <a:accent2>
        <a:srgbClr val="66CCFF"/>
      </a:accent2>
      <a:accent3>
        <a:srgbClr val="FFFFFF"/>
      </a:accent3>
      <a:accent4>
        <a:srgbClr val="000000"/>
      </a:accent4>
      <a:accent5>
        <a:srgbClr val="AAB8E2"/>
      </a:accent5>
      <a:accent6>
        <a:srgbClr val="5CB9E7"/>
      </a:accent6>
      <a:hlink>
        <a:srgbClr val="FF9933"/>
      </a:hlink>
      <a:folHlink>
        <a:srgbClr val="5F5F5F"/>
      </a:folHlink>
    </a:clrScheme>
    <a:fontScheme name="4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Office Theme 13">
        <a:dk1>
          <a:srgbClr val="000000"/>
        </a:dk1>
        <a:lt1>
          <a:srgbClr val="FFFFFF"/>
        </a:lt1>
        <a:dk2>
          <a:srgbClr val="FFFFFF"/>
        </a:dk2>
        <a:lt2>
          <a:srgbClr val="C0C0C0"/>
        </a:lt2>
        <a:accent1>
          <a:srgbClr val="0066CC"/>
        </a:accent1>
        <a:accent2>
          <a:srgbClr val="66CCFF"/>
        </a:accent2>
        <a:accent3>
          <a:srgbClr val="FFFFFF"/>
        </a:accent3>
        <a:accent4>
          <a:srgbClr val="000000"/>
        </a:accent4>
        <a:accent5>
          <a:srgbClr val="AAB8E2"/>
        </a:accent5>
        <a:accent6>
          <a:srgbClr val="5CB9E7"/>
        </a:accent6>
        <a:hlink>
          <a:srgbClr val="FF9933"/>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6_Default Design">
  <a:themeElements>
    <a:clrScheme name="26_Default Design 13">
      <a:dk1>
        <a:srgbClr val="000000"/>
      </a:dk1>
      <a:lt1>
        <a:srgbClr val="FFFFFF"/>
      </a:lt1>
      <a:dk2>
        <a:srgbClr val="FFFFFF"/>
      </a:dk2>
      <a:lt2>
        <a:srgbClr val="C0C0C0"/>
      </a:lt2>
      <a:accent1>
        <a:srgbClr val="0066CC"/>
      </a:accent1>
      <a:accent2>
        <a:srgbClr val="66CCFF"/>
      </a:accent2>
      <a:accent3>
        <a:srgbClr val="FFFFFF"/>
      </a:accent3>
      <a:accent4>
        <a:srgbClr val="000000"/>
      </a:accent4>
      <a:accent5>
        <a:srgbClr val="AAB8E2"/>
      </a:accent5>
      <a:accent6>
        <a:srgbClr val="5CB9E7"/>
      </a:accent6>
      <a:hlink>
        <a:srgbClr val="FF9933"/>
      </a:hlink>
      <a:folHlink>
        <a:srgbClr val="5F5F5F"/>
      </a:folHlink>
    </a:clrScheme>
    <a:fontScheme name="2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6_Default Design 13">
        <a:dk1>
          <a:srgbClr val="000000"/>
        </a:dk1>
        <a:lt1>
          <a:srgbClr val="FFFFFF"/>
        </a:lt1>
        <a:dk2>
          <a:srgbClr val="FFFFFF"/>
        </a:dk2>
        <a:lt2>
          <a:srgbClr val="C0C0C0"/>
        </a:lt2>
        <a:accent1>
          <a:srgbClr val="0066CC"/>
        </a:accent1>
        <a:accent2>
          <a:srgbClr val="66CCFF"/>
        </a:accent2>
        <a:accent3>
          <a:srgbClr val="FFFFFF"/>
        </a:accent3>
        <a:accent4>
          <a:srgbClr val="000000"/>
        </a:accent4>
        <a:accent5>
          <a:srgbClr val="AAB8E2"/>
        </a:accent5>
        <a:accent6>
          <a:srgbClr val="5CB9E7"/>
        </a:accent6>
        <a:hlink>
          <a:srgbClr val="FF9933"/>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8_Default Design">
  <a:themeElements>
    <a:clrScheme name="28_Default Design 13">
      <a:dk1>
        <a:srgbClr val="000000"/>
      </a:dk1>
      <a:lt1>
        <a:srgbClr val="FFFFFF"/>
      </a:lt1>
      <a:dk2>
        <a:srgbClr val="000000"/>
      </a:dk2>
      <a:lt2>
        <a:srgbClr val="C0C0C0"/>
      </a:lt2>
      <a:accent1>
        <a:srgbClr val="5BBDFF"/>
      </a:accent1>
      <a:accent2>
        <a:srgbClr val="FFCC00"/>
      </a:accent2>
      <a:accent3>
        <a:srgbClr val="FFFFFF"/>
      </a:accent3>
      <a:accent4>
        <a:srgbClr val="000000"/>
      </a:accent4>
      <a:accent5>
        <a:srgbClr val="B5DBFF"/>
      </a:accent5>
      <a:accent6>
        <a:srgbClr val="E7B900"/>
      </a:accent6>
      <a:hlink>
        <a:srgbClr val="FF3300"/>
      </a:hlink>
      <a:folHlink>
        <a:srgbClr val="777777"/>
      </a:folHlink>
    </a:clrScheme>
    <a:fontScheme name="2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8_Default Design 13">
        <a:dk1>
          <a:srgbClr val="000000"/>
        </a:dk1>
        <a:lt1>
          <a:srgbClr val="FFFFFF"/>
        </a:lt1>
        <a:dk2>
          <a:srgbClr val="000000"/>
        </a:dk2>
        <a:lt2>
          <a:srgbClr val="C0C0C0"/>
        </a:lt2>
        <a:accent1>
          <a:srgbClr val="5BBDFF"/>
        </a:accent1>
        <a:accent2>
          <a:srgbClr val="FFCC00"/>
        </a:accent2>
        <a:accent3>
          <a:srgbClr val="FFFFFF"/>
        </a:accent3>
        <a:accent4>
          <a:srgbClr val="000000"/>
        </a:accent4>
        <a:accent5>
          <a:srgbClr val="B5DBFF"/>
        </a:accent5>
        <a:accent6>
          <a:srgbClr val="E7B900"/>
        </a:accent6>
        <a:hlink>
          <a:srgbClr val="FF3300"/>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9_Default Design">
  <a:themeElements>
    <a:clrScheme name="29_Default Design 13">
      <a:dk1>
        <a:srgbClr val="000000"/>
      </a:dk1>
      <a:lt1>
        <a:srgbClr val="FFFFFF"/>
      </a:lt1>
      <a:dk2>
        <a:srgbClr val="000000"/>
      </a:dk2>
      <a:lt2>
        <a:srgbClr val="C0C0C0"/>
      </a:lt2>
      <a:accent1>
        <a:srgbClr val="5BBDFF"/>
      </a:accent1>
      <a:accent2>
        <a:srgbClr val="FFCC00"/>
      </a:accent2>
      <a:accent3>
        <a:srgbClr val="FFFFFF"/>
      </a:accent3>
      <a:accent4>
        <a:srgbClr val="000000"/>
      </a:accent4>
      <a:accent5>
        <a:srgbClr val="B5DBFF"/>
      </a:accent5>
      <a:accent6>
        <a:srgbClr val="E7B900"/>
      </a:accent6>
      <a:hlink>
        <a:srgbClr val="FF3300"/>
      </a:hlink>
      <a:folHlink>
        <a:srgbClr val="777777"/>
      </a:folHlink>
    </a:clrScheme>
    <a:fontScheme name="2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9_Default Design 13">
        <a:dk1>
          <a:srgbClr val="000000"/>
        </a:dk1>
        <a:lt1>
          <a:srgbClr val="FFFFFF"/>
        </a:lt1>
        <a:dk2>
          <a:srgbClr val="000000"/>
        </a:dk2>
        <a:lt2>
          <a:srgbClr val="C0C0C0"/>
        </a:lt2>
        <a:accent1>
          <a:srgbClr val="5BBDFF"/>
        </a:accent1>
        <a:accent2>
          <a:srgbClr val="FFCC00"/>
        </a:accent2>
        <a:accent3>
          <a:srgbClr val="FFFFFF"/>
        </a:accent3>
        <a:accent4>
          <a:srgbClr val="000000"/>
        </a:accent4>
        <a:accent5>
          <a:srgbClr val="B5DBFF"/>
        </a:accent5>
        <a:accent6>
          <a:srgbClr val="E7B900"/>
        </a:accent6>
        <a:hlink>
          <a:srgbClr val="FF3300"/>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usTeam_am_23">
  <a:themeElements>
    <a:clrScheme name="1_BusTeam_am_2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_BusTeam_am_2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BusTeam_am_2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usTeam_am_2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usTeam_am_2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usTeam_am_2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usTeam_am_2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usTeam_am_2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usTeam_am_2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usTeam_am_2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usTeam_am_2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usTeam_am_2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usTeam_am_2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usTeam_am_2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Office Theme">
  <a:themeElements>
    <a:clrScheme name="5_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5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Office Theme 13">
        <a:dk1>
          <a:srgbClr val="3E3E5C"/>
        </a:dk1>
        <a:lt1>
          <a:srgbClr val="FFFFFF"/>
        </a:lt1>
        <a:dk2>
          <a:srgbClr val="666699"/>
        </a:dk2>
        <a:lt2>
          <a:srgbClr val="99CC00"/>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Office Theme 14">
        <a:dk1>
          <a:srgbClr val="3E3E5C"/>
        </a:dk1>
        <a:lt1>
          <a:srgbClr val="FFFFFF"/>
        </a:lt1>
        <a:dk2>
          <a:srgbClr val="666699"/>
        </a:dk2>
        <a:lt2>
          <a:srgbClr val="CCEC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Office Theme 15">
        <a:dk1>
          <a:srgbClr val="000000"/>
        </a:dk1>
        <a:lt1>
          <a:srgbClr val="FFFFFF"/>
        </a:lt1>
        <a:dk2>
          <a:srgbClr val="CC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Office Theme 16">
        <a:dk1>
          <a:srgbClr val="3E3E5C"/>
        </a:dk1>
        <a:lt1>
          <a:srgbClr val="FFFFFF"/>
        </a:lt1>
        <a:dk2>
          <a:srgbClr val="666699"/>
        </a:dk2>
        <a:lt2>
          <a:srgbClr val="66CC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0_Default Design">
  <a:themeElements>
    <a:clrScheme name="3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30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0_Default Design 13">
        <a:dk1>
          <a:srgbClr val="3E3E5C"/>
        </a:dk1>
        <a:lt1>
          <a:srgbClr val="FFFFFF"/>
        </a:lt1>
        <a:dk2>
          <a:srgbClr val="666699"/>
        </a:dk2>
        <a:lt2>
          <a:srgbClr val="99CC00"/>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0_Default Design 14">
        <a:dk1>
          <a:srgbClr val="3E3E5C"/>
        </a:dk1>
        <a:lt1>
          <a:srgbClr val="FFFFFF"/>
        </a:lt1>
        <a:dk2>
          <a:srgbClr val="666699"/>
        </a:dk2>
        <a:lt2>
          <a:srgbClr val="CCEC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0_Default Design 15">
        <a:dk1>
          <a:srgbClr val="000000"/>
        </a:dk1>
        <a:lt1>
          <a:srgbClr val="FFFFFF"/>
        </a:lt1>
        <a:dk2>
          <a:srgbClr val="CC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0_Default Design 16">
        <a:dk1>
          <a:srgbClr val="3E3E5C"/>
        </a:dk1>
        <a:lt1>
          <a:srgbClr val="FFFFFF"/>
        </a:lt1>
        <a:dk2>
          <a:srgbClr val="666699"/>
        </a:dk2>
        <a:lt2>
          <a:srgbClr val="66CC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1_Default Design">
  <a:themeElements>
    <a:clrScheme name="31_Default Design 13">
      <a:dk1>
        <a:srgbClr val="0066CC"/>
      </a:dk1>
      <a:lt1>
        <a:srgbClr val="FFFFFF"/>
      </a:lt1>
      <a:dk2>
        <a:srgbClr val="1B2F6F"/>
      </a:dk2>
      <a:lt2>
        <a:srgbClr val="FF99CC"/>
      </a:lt2>
      <a:accent1>
        <a:srgbClr val="2549BD"/>
      </a:accent1>
      <a:accent2>
        <a:srgbClr val="FFCC00"/>
      </a:accent2>
      <a:accent3>
        <a:srgbClr val="ABADBB"/>
      </a:accent3>
      <a:accent4>
        <a:srgbClr val="DADADA"/>
      </a:accent4>
      <a:accent5>
        <a:srgbClr val="ACB1DB"/>
      </a:accent5>
      <a:accent6>
        <a:srgbClr val="E7B900"/>
      </a:accent6>
      <a:hlink>
        <a:srgbClr val="FF9933"/>
      </a:hlink>
      <a:folHlink>
        <a:srgbClr val="6699FF"/>
      </a:folHlink>
    </a:clrScheme>
    <a:fontScheme name="3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1_Default Design 13">
        <a:dk1>
          <a:srgbClr val="0066CC"/>
        </a:dk1>
        <a:lt1>
          <a:srgbClr val="FFFFFF"/>
        </a:lt1>
        <a:dk2>
          <a:srgbClr val="1B2F6F"/>
        </a:dk2>
        <a:lt2>
          <a:srgbClr val="FF99CC"/>
        </a:lt2>
        <a:accent1>
          <a:srgbClr val="2549BD"/>
        </a:accent1>
        <a:accent2>
          <a:srgbClr val="FFCC00"/>
        </a:accent2>
        <a:accent3>
          <a:srgbClr val="ABADBB"/>
        </a:accent3>
        <a:accent4>
          <a:srgbClr val="DADADA"/>
        </a:accent4>
        <a:accent5>
          <a:srgbClr val="ACB1DB"/>
        </a:accent5>
        <a:accent6>
          <a:srgbClr val="E7B900"/>
        </a:accent6>
        <a:hlink>
          <a:srgbClr val="FF9933"/>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2_Default Design">
  <a:themeElements>
    <a:clrScheme name="32_Default Design 13">
      <a:dk1>
        <a:srgbClr val="0066CC"/>
      </a:dk1>
      <a:lt1>
        <a:srgbClr val="FFFFFF"/>
      </a:lt1>
      <a:dk2>
        <a:srgbClr val="1B2F6F"/>
      </a:dk2>
      <a:lt2>
        <a:srgbClr val="FF99CC"/>
      </a:lt2>
      <a:accent1>
        <a:srgbClr val="2549BD"/>
      </a:accent1>
      <a:accent2>
        <a:srgbClr val="FFCC00"/>
      </a:accent2>
      <a:accent3>
        <a:srgbClr val="ABADBB"/>
      </a:accent3>
      <a:accent4>
        <a:srgbClr val="DADADA"/>
      </a:accent4>
      <a:accent5>
        <a:srgbClr val="ACB1DB"/>
      </a:accent5>
      <a:accent6>
        <a:srgbClr val="E7B900"/>
      </a:accent6>
      <a:hlink>
        <a:srgbClr val="FF9933"/>
      </a:hlink>
      <a:folHlink>
        <a:srgbClr val="6699FF"/>
      </a:folHlink>
    </a:clrScheme>
    <a:fontScheme name="3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2_Default Design 13">
        <a:dk1>
          <a:srgbClr val="0066CC"/>
        </a:dk1>
        <a:lt1>
          <a:srgbClr val="FFFFFF"/>
        </a:lt1>
        <a:dk2>
          <a:srgbClr val="1B2F6F"/>
        </a:dk2>
        <a:lt2>
          <a:srgbClr val="FF99CC"/>
        </a:lt2>
        <a:accent1>
          <a:srgbClr val="2549BD"/>
        </a:accent1>
        <a:accent2>
          <a:srgbClr val="FFCC00"/>
        </a:accent2>
        <a:accent3>
          <a:srgbClr val="ABADBB"/>
        </a:accent3>
        <a:accent4>
          <a:srgbClr val="DADADA"/>
        </a:accent4>
        <a:accent5>
          <a:srgbClr val="ACB1DB"/>
        </a:accent5>
        <a:accent6>
          <a:srgbClr val="E7B900"/>
        </a:accent6>
        <a:hlink>
          <a:srgbClr val="FF9933"/>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usTeam_am_23">
  <a:themeElements>
    <a:clrScheme name="2_BusTeam_am_2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usTeam_am_2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BusTeam_am_2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usTeam_am_2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usTeam_am_2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usTeam_am_2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usTeam_am_2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usTeam_am_2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usTeam_am_2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usTeam_am_2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usTeam_am_2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usTeam_am_2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usTeam_am_2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usTeam_am_2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3E3E5C"/>
        </a:dk1>
        <a:lt1>
          <a:srgbClr val="FFFFFF"/>
        </a:lt1>
        <a:dk2>
          <a:srgbClr val="666699"/>
        </a:dk2>
        <a:lt2>
          <a:srgbClr val="FFFF66"/>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1_Office Theme 13">
      <a:dk1>
        <a:srgbClr val="000000"/>
      </a:dk1>
      <a:lt1>
        <a:srgbClr val="FFFFFF"/>
      </a:lt1>
      <a:dk2>
        <a:srgbClr val="0046B4"/>
      </a:dk2>
      <a:lt2>
        <a:srgbClr val="5DC9F9"/>
      </a:lt2>
      <a:accent1>
        <a:srgbClr val="005BF0"/>
      </a:accent1>
      <a:accent2>
        <a:srgbClr val="FF6699"/>
      </a:accent2>
      <a:accent3>
        <a:srgbClr val="FFFFFF"/>
      </a:accent3>
      <a:accent4>
        <a:srgbClr val="000000"/>
      </a:accent4>
      <a:accent5>
        <a:srgbClr val="AAB5F6"/>
      </a:accent5>
      <a:accent6>
        <a:srgbClr val="E75C8A"/>
      </a:accent6>
      <a:hlink>
        <a:srgbClr val="0096DC"/>
      </a:hlink>
      <a:folHlink>
        <a:srgbClr val="5F5F5F"/>
      </a:folHlink>
    </a:clrScheme>
    <a:fontScheme name="1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Office Theme 13">
        <a:dk1>
          <a:srgbClr val="000000"/>
        </a:dk1>
        <a:lt1>
          <a:srgbClr val="FFFFFF"/>
        </a:lt1>
        <a:dk2>
          <a:srgbClr val="0046B4"/>
        </a:dk2>
        <a:lt2>
          <a:srgbClr val="5DC9F9"/>
        </a:lt2>
        <a:accent1>
          <a:srgbClr val="005BF0"/>
        </a:accent1>
        <a:accent2>
          <a:srgbClr val="FF6699"/>
        </a:accent2>
        <a:accent3>
          <a:srgbClr val="FFFFFF"/>
        </a:accent3>
        <a:accent4>
          <a:srgbClr val="000000"/>
        </a:accent4>
        <a:accent5>
          <a:srgbClr val="AAB5F6"/>
        </a:accent5>
        <a:accent6>
          <a:srgbClr val="E75C8A"/>
        </a:accent6>
        <a:hlink>
          <a:srgbClr val="0096DC"/>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iseño predeterminado">
  <a:themeElements>
    <a:clrScheme name="Diseño predeterminado 13">
      <a:dk1>
        <a:srgbClr val="000000"/>
      </a:dk1>
      <a:lt1>
        <a:srgbClr val="FFFFFF"/>
      </a:lt1>
      <a:dk2>
        <a:srgbClr val="0046B4"/>
      </a:dk2>
      <a:lt2>
        <a:srgbClr val="5DC9F9"/>
      </a:lt2>
      <a:accent1>
        <a:srgbClr val="005BF0"/>
      </a:accent1>
      <a:accent2>
        <a:srgbClr val="FF6699"/>
      </a:accent2>
      <a:accent3>
        <a:srgbClr val="FFFFFF"/>
      </a:accent3>
      <a:accent4>
        <a:srgbClr val="000000"/>
      </a:accent4>
      <a:accent5>
        <a:srgbClr val="AAB5F6"/>
      </a:accent5>
      <a:accent6>
        <a:srgbClr val="E75C8A"/>
      </a:accent6>
      <a:hlink>
        <a:srgbClr val="0096DC"/>
      </a:hlink>
      <a:folHlink>
        <a:srgbClr val="5F5F5F"/>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iseño predeterminado 13">
        <a:dk1>
          <a:srgbClr val="000000"/>
        </a:dk1>
        <a:lt1>
          <a:srgbClr val="FFFFFF"/>
        </a:lt1>
        <a:dk2>
          <a:srgbClr val="0046B4"/>
        </a:dk2>
        <a:lt2>
          <a:srgbClr val="5DC9F9"/>
        </a:lt2>
        <a:accent1>
          <a:srgbClr val="005BF0"/>
        </a:accent1>
        <a:accent2>
          <a:srgbClr val="FF6699"/>
        </a:accent2>
        <a:accent3>
          <a:srgbClr val="FFFFFF"/>
        </a:accent3>
        <a:accent4>
          <a:srgbClr val="000000"/>
        </a:accent4>
        <a:accent5>
          <a:srgbClr val="AAB5F6"/>
        </a:accent5>
        <a:accent6>
          <a:srgbClr val="E75C8A"/>
        </a:accent6>
        <a:hlink>
          <a:srgbClr val="0096DC"/>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8_Default Design 13">
      <a:dk1>
        <a:srgbClr val="000000"/>
      </a:dk1>
      <a:lt1>
        <a:srgbClr val="FFFFFF"/>
      </a:lt1>
      <a:dk2>
        <a:srgbClr val="FFFFFF"/>
      </a:dk2>
      <a:lt2>
        <a:srgbClr val="C0C0C0"/>
      </a:lt2>
      <a:accent1>
        <a:srgbClr val="CC6600"/>
      </a:accent1>
      <a:accent2>
        <a:srgbClr val="FFCC00"/>
      </a:accent2>
      <a:accent3>
        <a:srgbClr val="FFFFFF"/>
      </a:accent3>
      <a:accent4>
        <a:srgbClr val="000000"/>
      </a:accent4>
      <a:accent5>
        <a:srgbClr val="E2B8AA"/>
      </a:accent5>
      <a:accent6>
        <a:srgbClr val="E7B900"/>
      </a:accent6>
      <a:hlink>
        <a:srgbClr val="FF9933"/>
      </a:hlink>
      <a:folHlink>
        <a:srgbClr val="80808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8_Default Design 13">
        <a:dk1>
          <a:srgbClr val="000000"/>
        </a:dk1>
        <a:lt1>
          <a:srgbClr val="FFFFFF"/>
        </a:lt1>
        <a:dk2>
          <a:srgbClr val="FFFFFF"/>
        </a:dk2>
        <a:lt2>
          <a:srgbClr val="C0C0C0"/>
        </a:lt2>
        <a:accent1>
          <a:srgbClr val="CC6600"/>
        </a:accent1>
        <a:accent2>
          <a:srgbClr val="FFCC00"/>
        </a:accent2>
        <a:accent3>
          <a:srgbClr val="FFFFFF"/>
        </a:accent3>
        <a:accent4>
          <a:srgbClr val="000000"/>
        </a:accent4>
        <a:accent5>
          <a:srgbClr val="E2B8AA"/>
        </a:accent5>
        <a:accent6>
          <a:srgbClr val="E7B900"/>
        </a:accent6>
        <a:hlink>
          <a:srgbClr val="FF9933"/>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9_Default Design 13">
      <a:dk1>
        <a:srgbClr val="000000"/>
      </a:dk1>
      <a:lt1>
        <a:srgbClr val="FFFFFF"/>
      </a:lt1>
      <a:dk2>
        <a:srgbClr val="FFFFFF"/>
      </a:dk2>
      <a:lt2>
        <a:srgbClr val="C0C0C0"/>
      </a:lt2>
      <a:accent1>
        <a:srgbClr val="D62900"/>
      </a:accent1>
      <a:accent2>
        <a:srgbClr val="FFCC00"/>
      </a:accent2>
      <a:accent3>
        <a:srgbClr val="FFFFFF"/>
      </a:accent3>
      <a:accent4>
        <a:srgbClr val="000000"/>
      </a:accent4>
      <a:accent5>
        <a:srgbClr val="E8ACAA"/>
      </a:accent5>
      <a:accent6>
        <a:srgbClr val="E7B900"/>
      </a:accent6>
      <a:hlink>
        <a:srgbClr val="33CC33"/>
      </a:hlink>
      <a:folHlink>
        <a:srgbClr val="5F5F5F"/>
      </a:folHlink>
    </a:clrScheme>
    <a:fontScheme name="9_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9_Default Design 13">
        <a:dk1>
          <a:srgbClr val="000000"/>
        </a:dk1>
        <a:lt1>
          <a:srgbClr val="FFFFFF"/>
        </a:lt1>
        <a:dk2>
          <a:srgbClr val="FFFFFF"/>
        </a:dk2>
        <a:lt2>
          <a:srgbClr val="C0C0C0"/>
        </a:lt2>
        <a:accent1>
          <a:srgbClr val="D62900"/>
        </a:accent1>
        <a:accent2>
          <a:srgbClr val="FFCC00"/>
        </a:accent2>
        <a:accent3>
          <a:srgbClr val="FFFFFF"/>
        </a:accent3>
        <a:accent4>
          <a:srgbClr val="000000"/>
        </a:accent4>
        <a:accent5>
          <a:srgbClr val="E8ACAA"/>
        </a:accent5>
        <a:accent6>
          <a:srgbClr val="E7B900"/>
        </a:accent6>
        <a:hlink>
          <a:srgbClr val="33CC33"/>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Default Design">
  <a:themeElements>
    <a:clrScheme name="13_Default Design 14">
      <a:dk1>
        <a:srgbClr val="3E3E5C"/>
      </a:dk1>
      <a:lt1>
        <a:srgbClr val="FFFFFF"/>
      </a:lt1>
      <a:dk2>
        <a:srgbClr val="666699"/>
      </a:dk2>
      <a:lt2>
        <a:srgbClr val="CC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3_Default Design 13">
        <a:dk1>
          <a:srgbClr val="3E3E5C"/>
        </a:dk1>
        <a:lt1>
          <a:srgbClr val="FFFFFF"/>
        </a:lt1>
        <a:dk2>
          <a:srgbClr val="666699"/>
        </a:dk2>
        <a:lt2>
          <a:srgbClr val="85D6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_Default Design 14">
        <a:dk1>
          <a:srgbClr val="3E3E5C"/>
        </a:dk1>
        <a:lt1>
          <a:srgbClr val="FFFFFF"/>
        </a:lt1>
        <a:dk2>
          <a:srgbClr val="666699"/>
        </a:dk2>
        <a:lt2>
          <a:srgbClr val="CC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Globes_am_17 print PowerPlugs Templates for PowerPoint</Template>
  <TotalTime>86485</TotalTime>
  <Words>3507</Words>
  <Application>Microsoft Office PowerPoint</Application>
  <PresentationFormat>Presentación en pantalla (4:3)</PresentationFormat>
  <Paragraphs>478</Paragraphs>
  <Slides>70</Slides>
  <Notes>70</Notes>
  <HiddenSlides>0</HiddenSlides>
  <MMClips>0</MMClips>
  <ScaleCrop>false</ScaleCrop>
  <HeadingPairs>
    <vt:vector size="4" baseType="variant">
      <vt:variant>
        <vt:lpstr>Tema</vt:lpstr>
      </vt:variant>
      <vt:variant>
        <vt:i4>24</vt:i4>
      </vt:variant>
      <vt:variant>
        <vt:lpstr>Títulos de diapositiva</vt:lpstr>
      </vt:variant>
      <vt:variant>
        <vt:i4>70</vt:i4>
      </vt:variant>
    </vt:vector>
  </HeadingPairs>
  <TitlesOfParts>
    <vt:vector size="94" baseType="lpstr">
      <vt:lpstr>AmeriMusic_am_32</vt:lpstr>
      <vt:lpstr>1_BusTeam_am_23</vt:lpstr>
      <vt:lpstr>1_Default Design</vt:lpstr>
      <vt:lpstr>1_Office Theme</vt:lpstr>
      <vt:lpstr>Diseño predeterminado</vt:lpstr>
      <vt:lpstr>6_Default Design</vt:lpstr>
      <vt:lpstr>8_Default Design</vt:lpstr>
      <vt:lpstr>9_Default Design</vt:lpstr>
      <vt:lpstr>13_Default Design</vt:lpstr>
      <vt:lpstr>14_Default Design</vt:lpstr>
      <vt:lpstr>2_Office Theme</vt:lpstr>
      <vt:lpstr>19_Default Design</vt:lpstr>
      <vt:lpstr>20_Default Design</vt:lpstr>
      <vt:lpstr>3_Office Theme</vt:lpstr>
      <vt:lpstr>1_Diseño predeterminado</vt:lpstr>
      <vt:lpstr>4_Office Theme</vt:lpstr>
      <vt:lpstr>26_Default Design</vt:lpstr>
      <vt:lpstr>28_Default Design</vt:lpstr>
      <vt:lpstr>29_Default Design</vt:lpstr>
      <vt:lpstr>5_Office Theme</vt:lpstr>
      <vt:lpstr>30_Default Design</vt:lpstr>
      <vt:lpstr>31_Default Design</vt:lpstr>
      <vt:lpstr>32_Default Design</vt:lpstr>
      <vt:lpstr>2_BusTeam_am_23</vt:lpstr>
      <vt:lpstr>Presentación de PowerPoint</vt:lpstr>
      <vt:lpstr>Presentación de PowerPoint</vt:lpstr>
      <vt:lpstr>Las competencias genéricas y disciplinares en esta unidad se logra a través de los siguientes desempeños. </vt:lpstr>
      <vt:lpstr>Competencias genéricas y disciplinares.</vt:lpstr>
      <vt:lpstr>Activación de conocimientos</vt:lpstr>
      <vt:lpstr> 6.1 Ventaja absoluta y ventaja comparativa 6</vt:lpstr>
      <vt:lpstr>Ventaja Comparativa</vt:lpstr>
      <vt:lpstr>Estados Unidos</vt:lpstr>
      <vt:lpstr>Beneficios del comercio </vt:lpstr>
      <vt:lpstr>6.3 Exportaciones e   importaciones </vt:lpstr>
      <vt:lpstr>El intercambio entre países</vt:lpstr>
      <vt:lpstr>Exportaciones- importaciones</vt:lpstr>
      <vt:lpstr>Los países que tienen un libre comercio se relacionan con el mundo.</vt:lpstr>
      <vt:lpstr>Presentación de PowerPoint</vt:lpstr>
      <vt:lpstr>La balanza de pagos</vt:lpstr>
      <vt:lpstr>Presentación de PowerPoint</vt:lpstr>
      <vt:lpstr>Subcuentas de la balanza de pagos.</vt:lpstr>
      <vt:lpstr>Balanza comercial</vt:lpstr>
      <vt:lpstr>Balanza de servicios </vt:lpstr>
      <vt:lpstr>Balanza de rentas</vt:lpstr>
      <vt:lpstr>Balanza de transferencias </vt:lpstr>
      <vt:lpstr>Cuenta de capitales </vt:lpstr>
      <vt:lpstr>Cuenta financiera </vt:lpstr>
      <vt:lpstr>  Cuenta de errores y omisiones  </vt:lpstr>
      <vt:lpstr>Balanza de pagos EUA</vt:lpstr>
      <vt:lpstr>Balanza de pagos EUA</vt:lpstr>
      <vt:lpstr>Balanza de pagos México</vt:lpstr>
      <vt:lpstr>Balanza de pagos España</vt:lpstr>
      <vt:lpstr>6.5 Determinantes de las</vt:lpstr>
      <vt:lpstr>Determinantes de las exportaciones e importaciones</vt:lpstr>
      <vt:lpstr>Tipo de cambio real</vt:lpstr>
      <vt:lpstr>Costos en transporte entre países y continentes </vt:lpstr>
      <vt:lpstr>Gustos y preferencias de las diferentes economías </vt:lpstr>
      <vt:lpstr>Gustos y preferencias de las diferentes economías</vt:lpstr>
      <vt:lpstr>Factores no predecibles </vt:lpstr>
      <vt:lpstr>Barreras no arancelarias </vt:lpstr>
      <vt:lpstr> Acusa Estados Unidos al chile jalapeño mexicano de portar salmonela. Por Héctor A. Chávez Maya </vt:lpstr>
      <vt:lpstr>Presentación de PowerPoint</vt:lpstr>
      <vt:lpstr>Presentación de PowerPoint</vt:lpstr>
      <vt:lpstr>Presentación de PowerPoint</vt:lpstr>
      <vt:lpstr>6.6 Movimientos de bienes y de capitales.</vt:lpstr>
      <vt:lpstr>Movimientos de bienes y de capitales </vt:lpstr>
      <vt:lpstr>Inversión exterior neta (IEN) </vt:lpstr>
      <vt:lpstr>Presentación de PowerPoint</vt:lpstr>
      <vt:lpstr>Inversión exterior neta e Importaciones netas: una igualdad   </vt:lpstr>
      <vt:lpstr>Gasto agregado incorporando  al sector externo.   </vt:lpstr>
      <vt:lpstr>Ahorro nacional</vt:lpstr>
      <vt:lpstr>Presentación de PowerPoint</vt:lpstr>
      <vt:lpstr>Presentación de PowerPoint</vt:lpstr>
      <vt:lpstr>Presentación de PowerPoint</vt:lpstr>
      <vt:lpstr>Presentación de PowerPoint</vt:lpstr>
      <vt:lpstr>Presentación de PowerPoint</vt:lpstr>
      <vt:lpstr>Cuota voluntaria - obligatoria</vt:lpstr>
      <vt:lpstr>Subsidios a las exportaciones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Cuestionario</vt:lpstr>
      <vt:lpstr>Cuestionario</vt:lpstr>
      <vt:lpstr>Presentación de PowerPoint</vt:lpstr>
      <vt:lpstr>Presentación de PowerPoint</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Ana Luisa</dc:creator>
  <cp:lastModifiedBy>Dominguez, Guillermo</cp:lastModifiedBy>
  <cp:revision>294</cp:revision>
  <dcterms:created xsi:type="dcterms:W3CDTF">2012-01-31T00:27:50Z</dcterms:created>
  <dcterms:modified xsi:type="dcterms:W3CDTF">2012-04-03T16:15:01Z</dcterms:modified>
</cp:coreProperties>
</file>