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66" r:id="rId4"/>
    <p:sldId id="268" r:id="rId5"/>
    <p:sldId id="259" r:id="rId6"/>
    <p:sldId id="263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B2A6"/>
    <a:srgbClr val="B6F0EA"/>
    <a:srgbClr val="D9F7F4"/>
    <a:srgbClr val="B4E6F6"/>
    <a:srgbClr val="DDF4FB"/>
    <a:srgbClr val="1480A2"/>
    <a:srgbClr val="D6E8E3"/>
    <a:srgbClr val="E97621"/>
    <a:srgbClr val="FAB638"/>
    <a:srgbClr val="9B1B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407" autoAdjust="0"/>
  </p:normalViewPr>
  <p:slideViewPr>
    <p:cSldViewPr snapToGrid="0">
      <p:cViewPr varScale="1">
        <p:scale>
          <a:sx n="81" d="100"/>
          <a:sy n="81" d="100"/>
        </p:scale>
        <p:origin x="78" y="5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2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11A6B4C6-BE0B-4A61-953C-9DE54DE16C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83E48D6D-9F0F-493A-B282-830C8A353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A8FB4-BE77-48D0-9E9D-70C77EA96A6B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77B17EC2-05DE-446A-ADAE-4DBF25508F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5BC460-F460-4BFD-AC37-FFA9B6CB8A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FF0D8-49DE-41DD-B435-BCC00FF96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2046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0FF47-F8CC-4001-964A-A458AE4EA972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B8E66-5208-42AD-B437-5E282FC100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59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B8E66-5208-42AD-B437-5E282FC100E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0893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B8E66-5208-42AD-B437-5E282FC100EA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65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B8E66-5208-42AD-B437-5E282FC100EA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353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B8E66-5208-42AD-B437-5E282FC100EA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9538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B8E66-5208-42AD-B437-5E282FC100EA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22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7AD972F3-DC86-408C-9C1E-ADD0C629B7F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B5B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8317ED1-75AE-4A41-8BB4-621550A9B7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05917"/>
            <a:ext cx="9144000" cy="1604045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D6E8E3"/>
                </a:solidFill>
                <a:latin typeface="Playfair Display" panose="00000500000000000000" pitchFamily="50" charset="0"/>
              </a:defRPr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F15714EE-0E9B-456D-A28F-76300A4ACDF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6760" y="4351180"/>
            <a:ext cx="7855027" cy="3651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D6E8E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Nombre</a:t>
            </a:r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F4982431-D3FA-4C62-82BC-A48BDEA83D56}"/>
              </a:ext>
            </a:extLst>
          </p:cNvPr>
          <p:cNvSpPr/>
          <p:nvPr userDrawn="1"/>
        </p:nvSpPr>
        <p:spPr>
          <a:xfrm flipH="1">
            <a:off x="0" y="4351180"/>
            <a:ext cx="1322025" cy="1201756"/>
          </a:xfrm>
          <a:prstGeom prst="rect">
            <a:avLst/>
          </a:prstGeom>
          <a:solidFill>
            <a:srgbClr val="FAB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E9762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F247DD5A-E21A-4AF4-BECA-2567608EF0EE}"/>
              </a:ext>
            </a:extLst>
          </p:cNvPr>
          <p:cNvSpPr txBox="1"/>
          <p:nvPr userDrawn="1"/>
        </p:nvSpPr>
        <p:spPr>
          <a:xfrm>
            <a:off x="1615806" y="4351829"/>
            <a:ext cx="1292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AB6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Nombre: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2DF7AA37-162F-41DF-BE0F-347CB76711AB}"/>
              </a:ext>
            </a:extLst>
          </p:cNvPr>
          <p:cNvSpPr txBox="1"/>
          <p:nvPr userDrawn="1"/>
        </p:nvSpPr>
        <p:spPr>
          <a:xfrm>
            <a:off x="1615806" y="4821113"/>
            <a:ext cx="1193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AB6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Curso: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1BF93D0F-0F94-4296-A0B9-F186F4BBF7E1}"/>
              </a:ext>
            </a:extLst>
          </p:cNvPr>
          <p:cNvSpPr txBox="1"/>
          <p:nvPr userDrawn="1"/>
        </p:nvSpPr>
        <p:spPr>
          <a:xfrm>
            <a:off x="1615806" y="5304791"/>
            <a:ext cx="1590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AB6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Instructor: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EB5E3D8E-64EB-4A41-8867-D8958E9377D9}"/>
              </a:ext>
            </a:extLst>
          </p:cNvPr>
          <p:cNvSpPr txBox="1"/>
          <p:nvPr userDrawn="1"/>
        </p:nvSpPr>
        <p:spPr>
          <a:xfrm>
            <a:off x="4630757" y="1490547"/>
            <a:ext cx="293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FAB6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Título</a:t>
            </a:r>
          </a:p>
        </p:txBody>
      </p:sp>
      <p:sp>
        <p:nvSpPr>
          <p:cNvPr id="25" name="Marcador de texto 24">
            <a:extLst>
              <a:ext uri="{FF2B5EF4-FFF2-40B4-BE49-F238E27FC236}">
                <a16:creationId xmlns="" xmlns:a16="http://schemas.microsoft.com/office/drawing/2014/main" id="{2BE60310-BA70-4060-9F44-ECA704C0ECA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06760" y="4825319"/>
            <a:ext cx="7855027" cy="365126"/>
          </a:xfrm>
        </p:spPr>
        <p:txBody>
          <a:bodyPr/>
          <a:lstStyle>
            <a:lvl1pPr marL="0" indent="0">
              <a:buNone/>
              <a:defRPr lang="es-MX" sz="2000" kern="1200" dirty="0" smtClean="0">
                <a:solidFill>
                  <a:srgbClr val="D6E8E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MX" dirty="0"/>
              <a:t>Haga clic para modificar el Curso</a:t>
            </a:r>
          </a:p>
          <a:p>
            <a:pPr lvl="0"/>
            <a:endParaRPr lang="es-MX" dirty="0"/>
          </a:p>
        </p:txBody>
      </p:sp>
      <p:sp>
        <p:nvSpPr>
          <p:cNvPr id="29" name="Marcador de contenido 28">
            <a:extLst>
              <a:ext uri="{FF2B5EF4-FFF2-40B4-BE49-F238E27FC236}">
                <a16:creationId xmlns="" xmlns:a16="http://schemas.microsoft.com/office/drawing/2014/main" id="{ED40C01C-DF88-443D-8238-B84E2459491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106760" y="5310188"/>
            <a:ext cx="7854950" cy="342900"/>
          </a:xfrm>
        </p:spPr>
        <p:txBody>
          <a:bodyPr/>
          <a:lstStyle>
            <a:lvl1pPr marL="0" indent="0">
              <a:buNone/>
              <a:defRPr lang="es-ES" sz="2000" kern="1200" dirty="0" smtClean="0">
                <a:solidFill>
                  <a:srgbClr val="D6E8E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lang="es-ES" sz="2000" kern="1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lang="es-ES" sz="2000" kern="1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el Docente</a:t>
            </a:r>
          </a:p>
        </p:txBody>
      </p:sp>
      <p:pic>
        <p:nvPicPr>
          <p:cNvPr id="34" name="Imagen 33">
            <a:extLst>
              <a:ext uri="{FF2B5EF4-FFF2-40B4-BE49-F238E27FC236}">
                <a16:creationId xmlns="" xmlns:a16="http://schemas.microsoft.com/office/drawing/2014/main" id="{D139FDA6-E289-4757-94E1-6F122374CC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 flipV="1">
            <a:off x="10400520" y="5371117"/>
            <a:ext cx="1791480" cy="150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76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k object 17">
            <a:extLst>
              <a:ext uri="{FF2B5EF4-FFF2-40B4-BE49-F238E27FC236}">
                <a16:creationId xmlns="" xmlns:a16="http://schemas.microsoft.com/office/drawing/2014/main" id="{A89E42D0-87F5-4550-92C2-6E54B08704CE}"/>
              </a:ext>
            </a:extLst>
          </p:cNvPr>
          <p:cNvSpPr/>
          <p:nvPr userDrawn="1"/>
        </p:nvSpPr>
        <p:spPr>
          <a:xfrm>
            <a:off x="0" y="-25400"/>
            <a:ext cx="12192000" cy="2254250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24B2A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Título 1">
            <a:extLst>
              <a:ext uri="{FF2B5EF4-FFF2-40B4-BE49-F238E27FC236}">
                <a16:creationId xmlns="" xmlns:a16="http://schemas.microsoft.com/office/drawing/2014/main" id="{DCABF17B-33E4-4864-889B-EA5223C61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640"/>
            <a:ext cx="10657945" cy="77724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800">
                <a:solidFill>
                  <a:srgbClr val="D6E8E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17" name="Marcador de contenido 11">
            <a:extLst>
              <a:ext uri="{FF2B5EF4-FFF2-40B4-BE49-F238E27FC236}">
                <a16:creationId xmlns="" xmlns:a16="http://schemas.microsoft.com/office/drawing/2014/main" id="{E882B865-4404-473A-953D-D2525539AB0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2624805"/>
            <a:ext cx="3932237" cy="244538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24B2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  <a:p>
            <a:pPr lvl="4"/>
            <a:endParaRPr lang="es-MX" dirty="0"/>
          </a:p>
        </p:txBody>
      </p:sp>
      <p:sp>
        <p:nvSpPr>
          <p:cNvPr id="19" name="Marcador de texto 13">
            <a:extLst>
              <a:ext uri="{FF2B5EF4-FFF2-40B4-BE49-F238E27FC236}">
                <a16:creationId xmlns="" xmlns:a16="http://schemas.microsoft.com/office/drawing/2014/main" id="{FEB78CCE-DBBB-4077-B170-943E22C087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2946403"/>
            <a:ext cx="3932237" cy="1175574"/>
          </a:xfrm>
        </p:spPr>
        <p:txBody>
          <a:bodyPr/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20" name="Marcador de texto 15">
            <a:extLst>
              <a:ext uri="{FF2B5EF4-FFF2-40B4-BE49-F238E27FC236}">
                <a16:creationId xmlns="" xmlns:a16="http://schemas.microsoft.com/office/drawing/2014/main" id="{C19C9FDF-5D95-436D-A11B-F6CDA0ABC6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4501101"/>
            <a:ext cx="3932237" cy="244539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24B2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21" name="Marcador de texto 17">
            <a:extLst>
              <a:ext uri="{FF2B5EF4-FFF2-40B4-BE49-F238E27FC236}">
                <a16:creationId xmlns="" xmlns:a16="http://schemas.microsoft.com/office/drawing/2014/main" id="{61F760FF-9968-451B-86C6-3DFCD0DD8E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853717"/>
            <a:ext cx="3932237" cy="1149140"/>
          </a:xfrm>
        </p:spPr>
        <p:txBody>
          <a:bodyPr>
            <a:noAutofit/>
          </a:bodyPr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</a:p>
        </p:txBody>
      </p:sp>
      <p:sp>
        <p:nvSpPr>
          <p:cNvPr id="22" name="Marcador de contenido 11">
            <a:extLst>
              <a:ext uri="{FF2B5EF4-FFF2-40B4-BE49-F238E27FC236}">
                <a16:creationId xmlns="" xmlns:a16="http://schemas.microsoft.com/office/drawing/2014/main" id="{52125084-FD6D-490E-99A6-82175A3F5E3C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5637097" y="2624805"/>
            <a:ext cx="5860636" cy="244538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E71B7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23" name="Marcador de texto 13">
            <a:extLst>
              <a:ext uri="{FF2B5EF4-FFF2-40B4-BE49-F238E27FC236}">
                <a16:creationId xmlns="" xmlns:a16="http://schemas.microsoft.com/office/drawing/2014/main" id="{C62AB215-B84C-476B-90E0-E7711AC4DE7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637097" y="2946403"/>
            <a:ext cx="5860636" cy="1175574"/>
          </a:xfrm>
        </p:spPr>
        <p:txBody>
          <a:bodyPr/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24" name="Marcador de texto 15">
            <a:extLst>
              <a:ext uri="{FF2B5EF4-FFF2-40B4-BE49-F238E27FC236}">
                <a16:creationId xmlns="" xmlns:a16="http://schemas.microsoft.com/office/drawing/2014/main" id="{C8EB9DD5-A8DC-49F2-9761-5D61A45FF9C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637097" y="4501101"/>
            <a:ext cx="5860636" cy="244539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E71B7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25" name="Marcador de texto 17">
            <a:extLst>
              <a:ext uri="{FF2B5EF4-FFF2-40B4-BE49-F238E27FC236}">
                <a16:creationId xmlns="" xmlns:a16="http://schemas.microsoft.com/office/drawing/2014/main" id="{CE4C84FF-D282-496A-99BB-FD43B2C97EF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637097" y="4853717"/>
            <a:ext cx="5860636" cy="1149140"/>
          </a:xfrm>
        </p:spPr>
        <p:txBody>
          <a:bodyPr>
            <a:noAutofit/>
          </a:bodyPr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489E1D27-01E5-4D76-9255-B04290F8FC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-16026" y="-17680"/>
            <a:ext cx="1452178" cy="1267356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="" xmlns:a16="http://schemas.microsoft.com/office/drawing/2014/main" id="{BFFDD1D6-5A74-4568-B923-228625044A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 flipH="1">
            <a:off x="10689986" y="5654198"/>
            <a:ext cx="1509527" cy="119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76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11">
            <a:extLst>
              <a:ext uri="{FF2B5EF4-FFF2-40B4-BE49-F238E27FC236}">
                <a16:creationId xmlns="" xmlns:a16="http://schemas.microsoft.com/office/drawing/2014/main" id="{8FBC6FB1-C889-4132-8F7A-2C297ECD6FE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2487645"/>
            <a:ext cx="10394950" cy="244538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0B5B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8" name="bk object 17">
            <a:extLst>
              <a:ext uri="{FF2B5EF4-FFF2-40B4-BE49-F238E27FC236}">
                <a16:creationId xmlns="" xmlns:a16="http://schemas.microsoft.com/office/drawing/2014/main" id="{A8FD1730-5500-465E-B2C9-879E4D2015C2}"/>
              </a:ext>
            </a:extLst>
          </p:cNvPr>
          <p:cNvSpPr/>
          <p:nvPr userDrawn="1"/>
        </p:nvSpPr>
        <p:spPr>
          <a:xfrm>
            <a:off x="0" y="1"/>
            <a:ext cx="12192000" cy="2159306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24B2A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Título 1">
            <a:extLst>
              <a:ext uri="{FF2B5EF4-FFF2-40B4-BE49-F238E27FC236}">
                <a16:creationId xmlns="" xmlns:a16="http://schemas.microsoft.com/office/drawing/2014/main" id="{832E3763-4333-4591-8975-7A96048DA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 algn="ctr">
              <a:defRPr lang="es-MX" sz="2800" kern="1200" dirty="0">
                <a:solidFill>
                  <a:srgbClr val="D6E8E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10" name="Marcador de texto 13">
            <a:extLst>
              <a:ext uri="{FF2B5EF4-FFF2-40B4-BE49-F238E27FC236}">
                <a16:creationId xmlns="" xmlns:a16="http://schemas.microsoft.com/office/drawing/2014/main" id="{374BD848-3EE3-49BE-BF99-0E3A8E4B3B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2843533"/>
            <a:ext cx="10394950" cy="1175574"/>
          </a:xfrm>
        </p:spPr>
        <p:txBody>
          <a:bodyPr/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11" name="Marcador de texto 15">
            <a:extLst>
              <a:ext uri="{FF2B5EF4-FFF2-40B4-BE49-F238E27FC236}">
                <a16:creationId xmlns="" xmlns:a16="http://schemas.microsoft.com/office/drawing/2014/main" id="{0D1C29C1-66C0-42D6-9C73-E12CE6406E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4363941"/>
            <a:ext cx="10394950" cy="244539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0B5B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12" name="Marcador de texto 17">
            <a:extLst>
              <a:ext uri="{FF2B5EF4-FFF2-40B4-BE49-F238E27FC236}">
                <a16:creationId xmlns="" xmlns:a16="http://schemas.microsoft.com/office/drawing/2014/main" id="{23C82040-765F-452A-ADA6-A486BF85E0F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738591"/>
            <a:ext cx="10394950" cy="1149140"/>
          </a:xfrm>
        </p:spPr>
        <p:txBody>
          <a:bodyPr>
            <a:noAutofit/>
          </a:bodyPr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="" xmlns:a16="http://schemas.microsoft.com/office/drawing/2014/main" id="{32DB177E-9FE2-407B-8CC7-C19C26430D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0" y="5664605"/>
            <a:ext cx="1509527" cy="119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13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k object 17">
            <a:extLst>
              <a:ext uri="{FF2B5EF4-FFF2-40B4-BE49-F238E27FC236}">
                <a16:creationId xmlns="" xmlns:a16="http://schemas.microsoft.com/office/drawing/2014/main" id="{B8D96C9B-2579-4342-8054-1D64CAAD187A}"/>
              </a:ext>
            </a:extLst>
          </p:cNvPr>
          <p:cNvSpPr/>
          <p:nvPr userDrawn="1"/>
        </p:nvSpPr>
        <p:spPr>
          <a:xfrm>
            <a:off x="0" y="1"/>
            <a:ext cx="12192000" cy="2159306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FAB63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9CFA58-3124-49FD-9D56-6100FCB9D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 algn="ctr">
              <a:defRPr lang="es-MX" sz="2800" kern="1200" dirty="0">
                <a:solidFill>
                  <a:srgbClr val="0B5B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E047A2-58D8-468C-80AE-D8AB77C25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61611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CB58E038-7EF0-40AA-B8C7-7DEE2959D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440023"/>
            <a:ext cx="5157787" cy="25087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6F5A6E34-07D1-4CC1-8940-D2318EC83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1611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0FF75AD2-769F-4073-90FB-86F36DA596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440023"/>
            <a:ext cx="5183188" cy="2508717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B3BC507-44F5-40E9-B719-17252C812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0646-CEA4-4EB0-A170-448FEBC78CEE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9CFE20D1-7577-4ACD-B908-58236C6A1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960EE91F-37EF-49D3-943D-0B6BC7F1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7A27-5DB6-43C1-898D-00C544DCE06F}" type="slidenum">
              <a:rPr lang="es-MX" smtClean="0"/>
              <a:t>‹Nº›</a:t>
            </a:fld>
            <a:endParaRPr lang="es-MX"/>
          </a:p>
        </p:txBody>
      </p:sp>
      <p:pic>
        <p:nvPicPr>
          <p:cNvPr id="12" name="Imagen 11">
            <a:extLst>
              <a:ext uri="{FF2B5EF4-FFF2-40B4-BE49-F238E27FC236}">
                <a16:creationId xmlns="" xmlns:a16="http://schemas.microsoft.com/office/drawing/2014/main" id="{F81ECAB8-8654-4D4D-8132-D23A7A017F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10439794" y="5384442"/>
            <a:ext cx="1767704" cy="148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87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7">
            <a:extLst>
              <a:ext uri="{FF2B5EF4-FFF2-40B4-BE49-F238E27FC236}">
                <a16:creationId xmlns="" xmlns:a16="http://schemas.microsoft.com/office/drawing/2014/main" id="{36B78BFA-4C7C-4A32-AADF-3F085EB71126}"/>
              </a:ext>
            </a:extLst>
          </p:cNvPr>
          <p:cNvSpPr/>
          <p:nvPr userDrawn="1"/>
        </p:nvSpPr>
        <p:spPr>
          <a:xfrm>
            <a:off x="0" y="1"/>
            <a:ext cx="12192000" cy="2159306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FAB63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BBD1D3D-694E-4491-B749-FBE25DB95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s-MX" sz="2800" kern="1200" dirty="0">
                <a:solidFill>
                  <a:srgbClr val="0B5B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A6D898CD-1898-4966-9DD7-FAFA25214E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10E0646-CEA4-4EB0-A170-448FEBC78CEE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FC08331-7A4D-482D-A260-AD2F53AEC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76AA95F6-2140-45D1-9752-FF7658F2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7A27-5DB6-43C1-898D-00C544DCE06F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Marcador de contenido 10">
            <a:extLst>
              <a:ext uri="{FF2B5EF4-FFF2-40B4-BE49-F238E27FC236}">
                <a16:creationId xmlns="" xmlns:a16="http://schemas.microsoft.com/office/drawing/2014/main" id="{A4D211C6-7403-4747-8955-155880FB0CA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2487645"/>
            <a:ext cx="7271763" cy="268210"/>
          </a:xfrm>
        </p:spPr>
        <p:txBody>
          <a:bodyPr>
            <a:noAutofit/>
          </a:bodyPr>
          <a:lstStyle>
            <a:lvl1pPr marL="0" indent="0">
              <a:buNone/>
              <a:defRPr lang="es-ES" sz="1800" b="1" kern="1200" dirty="0" smtClean="0">
                <a:solidFill>
                  <a:srgbClr val="E71B7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s-ES" sz="1800" b="1" kern="1200" dirty="0" smtClean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s-ES" sz="1800" b="1" kern="1200" dirty="0" smtClean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lang="es-ES" sz="1800" b="1" kern="1200" dirty="0" smtClean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lang="es-MX" sz="1800" b="1" kern="1200" dirty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 dirty="0"/>
              <a:t>Haga clic para modificar </a:t>
            </a:r>
            <a:r>
              <a:rPr lang="es-ES" dirty="0" err="1"/>
              <a:t>n°</a:t>
            </a:r>
            <a:r>
              <a:rPr lang="es-ES" dirty="0"/>
              <a:t> de referencia</a:t>
            </a:r>
            <a:endParaRPr lang="es-MX" dirty="0"/>
          </a:p>
        </p:txBody>
      </p:sp>
      <p:sp>
        <p:nvSpPr>
          <p:cNvPr id="13" name="Marcador de contenido 12">
            <a:extLst>
              <a:ext uri="{FF2B5EF4-FFF2-40B4-BE49-F238E27FC236}">
                <a16:creationId xmlns="" xmlns:a16="http://schemas.microsoft.com/office/drawing/2014/main" id="{62EEDFDA-3345-4B7C-9C24-ABEF776CBFC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2842294"/>
            <a:ext cx="10515600" cy="268211"/>
          </a:xfrm>
        </p:spPr>
        <p:txBody>
          <a:bodyPr/>
          <a:lstStyle>
            <a:lvl1pPr marL="0" indent="0">
              <a:buNone/>
              <a:defRPr lang="es-MX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s-ES" dirty="0"/>
              <a:t>Haga clic para modificar el texto del patrón</a:t>
            </a:r>
            <a:endParaRPr lang="es-MX" dirty="0"/>
          </a:p>
        </p:txBody>
      </p:sp>
      <p:sp>
        <p:nvSpPr>
          <p:cNvPr id="15" name="Marcador de contenido 14">
            <a:extLst>
              <a:ext uri="{FF2B5EF4-FFF2-40B4-BE49-F238E27FC236}">
                <a16:creationId xmlns="" xmlns:a16="http://schemas.microsoft.com/office/drawing/2014/main" id="{B4622099-75E9-4B21-88E9-CC7919B72EC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38200" y="3635163"/>
            <a:ext cx="10515600" cy="268288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lang="es-MX" sz="1800" b="1" kern="1200" dirty="0">
                <a:solidFill>
                  <a:srgbClr val="E71B7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dirty="0"/>
              <a:t>Haga clic para modificar </a:t>
            </a:r>
            <a:r>
              <a:rPr lang="es-ES" dirty="0" err="1"/>
              <a:t>n°</a:t>
            </a:r>
            <a:r>
              <a:rPr lang="es-ES" dirty="0"/>
              <a:t> de referencia</a:t>
            </a:r>
            <a:endParaRPr lang="es-MX" dirty="0"/>
          </a:p>
        </p:txBody>
      </p:sp>
      <p:sp>
        <p:nvSpPr>
          <p:cNvPr id="17" name="Marcador de contenido 16">
            <a:extLst>
              <a:ext uri="{FF2B5EF4-FFF2-40B4-BE49-F238E27FC236}">
                <a16:creationId xmlns="" xmlns:a16="http://schemas.microsoft.com/office/drawing/2014/main" id="{397DEC50-06EE-4242-B17F-667F624CE98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8200" y="3973969"/>
            <a:ext cx="10515600" cy="268288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None/>
              <a:defRPr lang="es-MX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s-ES" dirty="0"/>
              <a:t>Haga clic para modificar el texto del patrón</a:t>
            </a:r>
            <a:endParaRPr lang="es-MX" dirty="0"/>
          </a:p>
        </p:txBody>
      </p:sp>
      <p:sp>
        <p:nvSpPr>
          <p:cNvPr id="19" name="Marcador de contenido 18">
            <a:extLst>
              <a:ext uri="{FF2B5EF4-FFF2-40B4-BE49-F238E27FC236}">
                <a16:creationId xmlns="" xmlns:a16="http://schemas.microsoft.com/office/drawing/2014/main" id="{2BEA9F53-F35C-4A66-BB29-059E5A573FC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38200" y="4807824"/>
            <a:ext cx="10515600" cy="268287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E71B7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s-ES" dirty="0"/>
              <a:t>Haga clic para modificar </a:t>
            </a:r>
            <a:r>
              <a:rPr lang="es-ES" dirty="0" err="1"/>
              <a:t>n°</a:t>
            </a:r>
            <a:r>
              <a:rPr lang="es-ES" dirty="0"/>
              <a:t> de referencia</a:t>
            </a:r>
            <a:endParaRPr lang="es-MX" dirty="0"/>
          </a:p>
          <a:p>
            <a:pPr lvl="4"/>
            <a:endParaRPr lang="es-MX" dirty="0"/>
          </a:p>
        </p:txBody>
      </p:sp>
      <p:sp>
        <p:nvSpPr>
          <p:cNvPr id="21" name="Marcador de contenido 20">
            <a:extLst>
              <a:ext uri="{FF2B5EF4-FFF2-40B4-BE49-F238E27FC236}">
                <a16:creationId xmlns="" xmlns:a16="http://schemas.microsoft.com/office/drawing/2014/main" id="{F1457542-4BAF-4FA4-9AF5-9ABB8A67737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38200" y="5159139"/>
            <a:ext cx="10515600" cy="2413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None/>
              <a:defRPr lang="es-MX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s-ES" dirty="0"/>
              <a:t>Haga clic para modificar el texto del patrón</a:t>
            </a:r>
            <a:endParaRPr lang="es-MX" dirty="0"/>
          </a:p>
          <a:p>
            <a:pPr lvl="4"/>
            <a:endParaRPr lang="es-MX" dirty="0"/>
          </a:p>
        </p:txBody>
      </p:sp>
      <p:pic>
        <p:nvPicPr>
          <p:cNvPr id="22" name="Imagen 21">
            <a:extLst>
              <a:ext uri="{FF2B5EF4-FFF2-40B4-BE49-F238E27FC236}">
                <a16:creationId xmlns="" xmlns:a16="http://schemas.microsoft.com/office/drawing/2014/main" id="{07363C51-E4C0-4495-B6CF-3BF2E33E77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 flipH="1">
            <a:off x="1" y="5384442"/>
            <a:ext cx="1767704" cy="148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88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DFB4E2B0-91F6-4C17-A160-63414869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0646-CEA4-4EB0-A170-448FEBC78CEE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407528CE-28D8-4ECE-B776-45F11276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61F1F912-E5A3-4F6A-BD1A-51ACD5C92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7A27-5DB6-43C1-898D-00C544DCE06F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860536CA-09F8-45AF-98B8-77BD0629E175}"/>
              </a:ext>
            </a:extLst>
          </p:cNvPr>
          <p:cNvSpPr/>
          <p:nvPr userDrawn="1"/>
        </p:nvSpPr>
        <p:spPr>
          <a:xfrm>
            <a:off x="0" y="6262240"/>
            <a:ext cx="12192000" cy="611436"/>
          </a:xfrm>
          <a:prstGeom prst="rect">
            <a:avLst/>
          </a:prstGeom>
          <a:solidFill>
            <a:srgbClr val="E97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Marcador de texto 6">
            <a:extLst>
              <a:ext uri="{FF2B5EF4-FFF2-40B4-BE49-F238E27FC236}">
                <a16:creationId xmlns="" xmlns:a16="http://schemas.microsoft.com/office/drawing/2014/main" id="{59DDAF17-62E7-4DF6-B3B5-EE88E5A72F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7750" y="1828800"/>
            <a:ext cx="10120313" cy="397668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9" name="Elipse 8">
            <a:extLst>
              <a:ext uri="{FF2B5EF4-FFF2-40B4-BE49-F238E27FC236}">
                <a16:creationId xmlns="" xmlns:a16="http://schemas.microsoft.com/office/drawing/2014/main" id="{D3908CEA-EBCF-43F1-8943-BB8F57667B45}"/>
              </a:ext>
            </a:extLst>
          </p:cNvPr>
          <p:cNvSpPr/>
          <p:nvPr userDrawn="1"/>
        </p:nvSpPr>
        <p:spPr>
          <a:xfrm rot="7571380">
            <a:off x="11174278" y="412749"/>
            <a:ext cx="617349" cy="617349"/>
          </a:xfrm>
          <a:prstGeom prst="ellipse">
            <a:avLst/>
          </a:prstGeom>
          <a:solidFill>
            <a:srgbClr val="24B2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282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k object 17">
            <a:extLst>
              <a:ext uri="{FF2B5EF4-FFF2-40B4-BE49-F238E27FC236}">
                <a16:creationId xmlns="" xmlns:a16="http://schemas.microsoft.com/office/drawing/2014/main" id="{DF22ACD1-0D31-4974-88A5-2D06720C75FB}"/>
              </a:ext>
            </a:extLst>
          </p:cNvPr>
          <p:cNvSpPr/>
          <p:nvPr userDrawn="1"/>
        </p:nvSpPr>
        <p:spPr>
          <a:xfrm>
            <a:off x="0" y="-25400"/>
            <a:ext cx="5287108" cy="6883400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D3EAE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4C1722D2-C45E-426C-9982-8DB761DD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7A27-5DB6-43C1-898D-00C544DCE06F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Elipse 8">
            <a:extLst>
              <a:ext uri="{FF2B5EF4-FFF2-40B4-BE49-F238E27FC236}">
                <a16:creationId xmlns="" xmlns:a16="http://schemas.microsoft.com/office/drawing/2014/main" id="{5754EA05-CEC0-4B88-8464-5F2E8E266494}"/>
              </a:ext>
            </a:extLst>
          </p:cNvPr>
          <p:cNvSpPr/>
          <p:nvPr userDrawn="1"/>
        </p:nvSpPr>
        <p:spPr>
          <a:xfrm>
            <a:off x="340963" y="6164666"/>
            <a:ext cx="309966" cy="309966"/>
          </a:xfrm>
          <a:prstGeom prst="ellipse">
            <a:avLst/>
          </a:prstGeom>
          <a:solidFill>
            <a:srgbClr val="24B2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Elipse 9">
            <a:extLst>
              <a:ext uri="{FF2B5EF4-FFF2-40B4-BE49-F238E27FC236}">
                <a16:creationId xmlns="" xmlns:a16="http://schemas.microsoft.com/office/drawing/2014/main" id="{50A95394-308A-4E05-9A3F-FA9C00B4FCCE}"/>
              </a:ext>
            </a:extLst>
          </p:cNvPr>
          <p:cNvSpPr/>
          <p:nvPr userDrawn="1"/>
        </p:nvSpPr>
        <p:spPr>
          <a:xfrm>
            <a:off x="11174278" y="412749"/>
            <a:ext cx="617349" cy="617349"/>
          </a:xfrm>
          <a:prstGeom prst="ellipse">
            <a:avLst/>
          </a:prstGeom>
          <a:solidFill>
            <a:srgbClr val="E97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Título 3">
            <a:extLst>
              <a:ext uri="{FF2B5EF4-FFF2-40B4-BE49-F238E27FC236}">
                <a16:creationId xmlns="" xmlns:a16="http://schemas.microsoft.com/office/drawing/2014/main" id="{DA07F6C8-12F0-4703-B9A5-AA339B215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01261"/>
            <a:ext cx="3932237" cy="486508"/>
          </a:xfrm>
        </p:spPr>
        <p:txBody>
          <a:bodyPr>
            <a:normAutofit/>
          </a:bodyPr>
          <a:lstStyle/>
          <a:p>
            <a:endParaRPr lang="es-MX" sz="2600" b="1" dirty="0">
              <a:solidFill>
                <a:srgbClr val="24B2A6"/>
              </a:solidFill>
            </a:endParaRPr>
          </a:p>
        </p:txBody>
      </p:sp>
      <p:sp>
        <p:nvSpPr>
          <p:cNvPr id="12" name="Marcador de texto 7">
            <a:extLst>
              <a:ext uri="{FF2B5EF4-FFF2-40B4-BE49-F238E27FC236}">
                <a16:creationId xmlns="" xmlns:a16="http://schemas.microsoft.com/office/drawing/2014/main" id="{6B2A138E-2283-46ED-A2A0-B0647C1C6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2525"/>
            <a:ext cx="3932237" cy="1101963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>
              <a:lnSpc>
                <a:spcPts val="1680"/>
              </a:lnSpc>
            </a:pPr>
            <a:endParaRPr lang="es-MX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="" xmlns:a16="http://schemas.microsoft.com/office/drawing/2014/main" id="{DB8D5A00-DD3A-4484-A3C7-45107F07D93A}"/>
              </a:ext>
            </a:extLst>
          </p:cNvPr>
          <p:cNvSpPr txBox="1">
            <a:spLocks/>
          </p:cNvSpPr>
          <p:nvPr userDrawn="1"/>
        </p:nvSpPr>
        <p:spPr>
          <a:xfrm>
            <a:off x="6002216" y="4889231"/>
            <a:ext cx="5349996" cy="1101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80"/>
              </a:lnSpc>
            </a:pPr>
            <a:endParaRPr lang="es-MX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="" xmlns:a16="http://schemas.microsoft.com/office/drawing/2014/main" id="{BC725474-4398-447A-BA16-5CD0A5921B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8" y="4397375"/>
            <a:ext cx="3932238" cy="1158875"/>
          </a:xfrm>
        </p:spPr>
        <p:txBody>
          <a:bodyPr>
            <a:noAutofit/>
          </a:bodyPr>
          <a:lstStyle>
            <a:lvl1pPr marL="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MX" sz="14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agregar texto</a:t>
            </a:r>
            <a:endParaRPr lang="es-MX" dirty="0"/>
          </a:p>
        </p:txBody>
      </p:sp>
      <p:sp>
        <p:nvSpPr>
          <p:cNvPr id="23" name="Marcador de texto 22">
            <a:extLst>
              <a:ext uri="{FF2B5EF4-FFF2-40B4-BE49-F238E27FC236}">
                <a16:creationId xmlns="" xmlns:a16="http://schemas.microsoft.com/office/drawing/2014/main" id="{CB9EDA41-C2F3-47D8-A723-ADB20E37EF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97575" y="1489075"/>
            <a:ext cx="5351462" cy="14541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MX" sz="14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agregar texto</a:t>
            </a:r>
            <a:endParaRPr lang="es-MX" dirty="0"/>
          </a:p>
        </p:txBody>
      </p:sp>
      <p:sp>
        <p:nvSpPr>
          <p:cNvPr id="25" name="Marcador de texto 24">
            <a:extLst>
              <a:ext uri="{FF2B5EF4-FFF2-40B4-BE49-F238E27FC236}">
                <a16:creationId xmlns="" xmlns:a16="http://schemas.microsoft.com/office/drawing/2014/main" id="{FBCB8E17-71E2-461C-81D1-81FED88CED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7575" y="3678238"/>
            <a:ext cx="5349996" cy="615950"/>
          </a:xfrm>
        </p:spPr>
        <p:txBody>
          <a:bodyPr/>
          <a:lstStyle>
            <a:lvl1pPr marL="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MX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agregar texto</a:t>
            </a:r>
            <a:endParaRPr lang="es-MX" dirty="0"/>
          </a:p>
        </p:txBody>
      </p:sp>
      <p:sp>
        <p:nvSpPr>
          <p:cNvPr id="27" name="Marcador de texto 26">
            <a:extLst>
              <a:ext uri="{FF2B5EF4-FFF2-40B4-BE49-F238E27FC236}">
                <a16:creationId xmlns="" xmlns:a16="http://schemas.microsoft.com/office/drawing/2014/main" id="{2FD9CA51-7764-4654-9A9F-40E313D24CB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997575" y="4889500"/>
            <a:ext cx="5351463" cy="1025624"/>
          </a:xfrm>
        </p:spPr>
        <p:txBody>
          <a:bodyPr/>
          <a:lstStyle>
            <a:lvl1pPr marL="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MX" sz="140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agregar texto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88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k object 17">
            <a:extLst>
              <a:ext uri="{FF2B5EF4-FFF2-40B4-BE49-F238E27FC236}">
                <a16:creationId xmlns="" xmlns:a16="http://schemas.microsoft.com/office/drawing/2014/main" id="{1D24DB01-E75F-4CE1-A1BC-831B1C27D52F}"/>
              </a:ext>
            </a:extLst>
          </p:cNvPr>
          <p:cNvSpPr/>
          <p:nvPr userDrawn="1"/>
        </p:nvSpPr>
        <p:spPr>
          <a:xfrm>
            <a:off x="0" y="-25400"/>
            <a:ext cx="5251938" cy="6883400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24B2A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D6849D8-68BC-475C-BDE3-AF458BA64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0B5B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49792A2A-8FD6-422B-BE9F-72237A339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53279" y="1129937"/>
            <a:ext cx="5823296" cy="4598127"/>
          </a:xfrm>
        </p:spPr>
        <p:txBody>
          <a:bodyPr/>
          <a:lstStyle>
            <a:lvl1pPr marL="0" indent="0">
              <a:buNone/>
              <a:defRPr sz="3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1B0A32B3-B4FF-422E-8BCC-DFBB2B5F9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9" name="Marcador de número de diapositiva 6">
            <a:extLst>
              <a:ext uri="{FF2B5EF4-FFF2-40B4-BE49-F238E27FC236}">
                <a16:creationId xmlns="" xmlns:a16="http://schemas.microsoft.com/office/drawing/2014/main" id="{4741B103-C4CB-4671-A146-D7209E39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0B87A27-5DB6-43C1-898D-00C544DCE06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0" name="Elipse 9">
            <a:extLst>
              <a:ext uri="{FF2B5EF4-FFF2-40B4-BE49-F238E27FC236}">
                <a16:creationId xmlns="" xmlns:a16="http://schemas.microsoft.com/office/drawing/2014/main" id="{9AEBD85B-8183-4005-988F-72747205535C}"/>
              </a:ext>
            </a:extLst>
          </p:cNvPr>
          <p:cNvSpPr/>
          <p:nvPr userDrawn="1"/>
        </p:nvSpPr>
        <p:spPr>
          <a:xfrm>
            <a:off x="340963" y="6164666"/>
            <a:ext cx="309966" cy="309966"/>
          </a:xfrm>
          <a:prstGeom prst="ellipse">
            <a:avLst/>
          </a:prstGeom>
          <a:solidFill>
            <a:srgbClr val="FAB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Elipse 10">
            <a:extLst>
              <a:ext uri="{FF2B5EF4-FFF2-40B4-BE49-F238E27FC236}">
                <a16:creationId xmlns="" xmlns:a16="http://schemas.microsoft.com/office/drawing/2014/main" id="{7906CB8F-8A92-45A6-AF9C-8444CCDF913C}"/>
              </a:ext>
            </a:extLst>
          </p:cNvPr>
          <p:cNvSpPr/>
          <p:nvPr userDrawn="1"/>
        </p:nvSpPr>
        <p:spPr>
          <a:xfrm>
            <a:off x="11174278" y="412749"/>
            <a:ext cx="617349" cy="617349"/>
          </a:xfrm>
          <a:prstGeom prst="ellipse">
            <a:avLst/>
          </a:prstGeom>
          <a:solidFill>
            <a:srgbClr val="24B2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565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k object 17">
            <a:extLst>
              <a:ext uri="{FF2B5EF4-FFF2-40B4-BE49-F238E27FC236}">
                <a16:creationId xmlns="" xmlns:a16="http://schemas.microsoft.com/office/drawing/2014/main" id="{1D24DB01-E75F-4CE1-A1BC-831B1C27D52F}"/>
              </a:ext>
            </a:extLst>
          </p:cNvPr>
          <p:cNvSpPr/>
          <p:nvPr userDrawn="1"/>
        </p:nvSpPr>
        <p:spPr>
          <a:xfrm>
            <a:off x="0" y="-25400"/>
            <a:ext cx="5251938" cy="6883400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D6E8E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D6849D8-68BC-475C-BDE3-AF458BA64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0B5B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49792A2A-8FD6-422B-BE9F-72237A339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53279" y="1129937"/>
            <a:ext cx="5823296" cy="4598127"/>
          </a:xfrm>
        </p:spPr>
        <p:txBody>
          <a:bodyPr/>
          <a:lstStyle>
            <a:lvl1pPr marL="0" indent="0">
              <a:buNone/>
              <a:defRPr sz="3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1B0A32B3-B4FF-422E-8BCC-DFBB2B5F9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9" name="Marcador de número de diapositiva 6">
            <a:extLst>
              <a:ext uri="{FF2B5EF4-FFF2-40B4-BE49-F238E27FC236}">
                <a16:creationId xmlns="" xmlns:a16="http://schemas.microsoft.com/office/drawing/2014/main" id="{4741B103-C4CB-4671-A146-D7209E39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0B87A27-5DB6-43C1-898D-00C544DCE06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0" name="Elipse 9">
            <a:extLst>
              <a:ext uri="{FF2B5EF4-FFF2-40B4-BE49-F238E27FC236}">
                <a16:creationId xmlns="" xmlns:a16="http://schemas.microsoft.com/office/drawing/2014/main" id="{9AEBD85B-8183-4005-988F-72747205535C}"/>
              </a:ext>
            </a:extLst>
          </p:cNvPr>
          <p:cNvSpPr/>
          <p:nvPr userDrawn="1"/>
        </p:nvSpPr>
        <p:spPr>
          <a:xfrm>
            <a:off x="340963" y="6164666"/>
            <a:ext cx="309966" cy="309966"/>
          </a:xfrm>
          <a:prstGeom prst="ellipse">
            <a:avLst/>
          </a:prstGeom>
          <a:solidFill>
            <a:srgbClr val="FAB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Elipse 10">
            <a:extLst>
              <a:ext uri="{FF2B5EF4-FFF2-40B4-BE49-F238E27FC236}">
                <a16:creationId xmlns="" xmlns:a16="http://schemas.microsoft.com/office/drawing/2014/main" id="{7906CB8F-8A92-45A6-AF9C-8444CCDF913C}"/>
              </a:ext>
            </a:extLst>
          </p:cNvPr>
          <p:cNvSpPr/>
          <p:nvPr userDrawn="1"/>
        </p:nvSpPr>
        <p:spPr>
          <a:xfrm>
            <a:off x="11455229" y="412750"/>
            <a:ext cx="336398" cy="336398"/>
          </a:xfrm>
          <a:prstGeom prst="ellipse">
            <a:avLst/>
          </a:prstGeom>
          <a:solidFill>
            <a:srgbClr val="24B2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483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B89F5DF2-6D60-4FFF-A9EB-58E6521D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E88CDB30-7B02-44D7-A3B5-380DA4D7C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5657E4C-0C0F-42ED-B227-8EDEB41714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E0646-CEA4-4EB0-A170-448FEBC78CEE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EAAD82A-1271-44AA-BFF3-DB4384D6E4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760EF98-24EB-41CA-9FB3-FF0D6B7C3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87A27-5DB6-43C1-898D-00C544DCE0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692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5">
            <a:extLst>
              <a:ext uri="{FF2B5EF4-FFF2-40B4-BE49-F238E27FC236}">
                <a16:creationId xmlns="" xmlns:a16="http://schemas.microsoft.com/office/drawing/2014/main" id="{B8611CBC-354C-4598-8A85-163766F1B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ubtítulo 5">
            <a:extLst>
              <a:ext uri="{FF2B5EF4-FFF2-40B4-BE49-F238E27FC236}">
                <a16:creationId xmlns="" xmlns:a16="http://schemas.microsoft.com/office/drawing/2014/main" id="{F5D4D9BF-3E46-4262-B20B-AF015854E2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</p:txBody>
      </p:sp>
      <p:sp>
        <p:nvSpPr>
          <p:cNvPr id="17" name="Marcador de texto 16">
            <a:extLst>
              <a:ext uri="{FF2B5EF4-FFF2-40B4-BE49-F238E27FC236}">
                <a16:creationId xmlns="" xmlns:a16="http://schemas.microsoft.com/office/drawing/2014/main" id="{0A8EEA20-7496-43B3-821B-F753E182D7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EE068852-B973-4343-BDDF-5A570D0297F8}"/>
              </a:ext>
            </a:extLst>
          </p:cNvPr>
          <p:cNvSpPr txBox="1"/>
          <p:nvPr/>
        </p:nvSpPr>
        <p:spPr>
          <a:xfrm>
            <a:off x="2543908" y="515815"/>
            <a:ext cx="7104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n-US" sz="1600" b="1" dirty="0">
                <a:solidFill>
                  <a:srgbClr val="D6E8E3"/>
                </a:solidFill>
              </a:rPr>
              <a:t>Actividad Autogestión</a:t>
            </a:r>
            <a:endParaRPr lang="es-MX" sz="1600" b="1" dirty="0">
              <a:solidFill>
                <a:srgbClr val="D6E8E3"/>
              </a:solidFill>
              <a:latin typeface="Open Sans bold" panose="020B0806030504020204" pitchFamily="34" charset="0"/>
              <a:ea typeface="Open Sans bold" panose="020B0806030504020204" pitchFamily="34" charset="0"/>
              <a:cs typeface="Open Sans bold" panose="020B0806030504020204" pitchFamily="34" charset="0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="" xmlns:a16="http://schemas.microsoft.com/office/drawing/2014/main" id="{062267F3-34F8-43C9-97A6-1BD0C4591C92}"/>
              </a:ext>
            </a:extLst>
          </p:cNvPr>
          <p:cNvCxnSpPr/>
          <p:nvPr/>
        </p:nvCxnSpPr>
        <p:spPr>
          <a:xfrm>
            <a:off x="4078605" y="3509962"/>
            <a:ext cx="4034790" cy="0"/>
          </a:xfrm>
          <a:prstGeom prst="line">
            <a:avLst/>
          </a:prstGeom>
          <a:ln>
            <a:solidFill>
              <a:srgbClr val="D4D6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Marcador de contenido 33">
            <a:extLst>
              <a:ext uri="{FF2B5EF4-FFF2-40B4-BE49-F238E27FC236}">
                <a16:creationId xmlns="" xmlns:a16="http://schemas.microsoft.com/office/drawing/2014/main" id="{C793505A-6F55-4D48-8756-A434AF37509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869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76492EF3-1D96-494D-BB1C-4F4287D59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b="1" dirty="0">
                <a:solidFill>
                  <a:srgbClr val="173254"/>
                </a:solidFill>
              </a:rPr>
              <a:t>Identificación y manejo del estrés</a:t>
            </a:r>
            <a:endParaRPr lang="es-MX" b="1" dirty="0">
              <a:solidFill>
                <a:srgbClr val="173254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8DE8BDE7-7060-4A38-BF18-6189D45C6376}"/>
              </a:ext>
            </a:extLst>
          </p:cNvPr>
          <p:cNvSpPr txBox="1"/>
          <p:nvPr/>
        </p:nvSpPr>
        <p:spPr>
          <a:xfrm>
            <a:off x="1225062" y="2344615"/>
            <a:ext cx="97418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sz="1600" dirty="0">
                <a:latin typeface="+mj-lt"/>
              </a:rPr>
              <a:t>Para lograr tus objetivos, identifica las posibles fuentes de estrés, sus efectos y propón la forma para manejarlos.</a:t>
            </a:r>
          </a:p>
          <a:p>
            <a:endParaRPr lang="es-MX" dirty="0"/>
          </a:p>
        </p:txBody>
      </p:sp>
      <p:graphicFrame>
        <p:nvGraphicFramePr>
          <p:cNvPr id="13" name="Tabla 9">
            <a:extLst>
              <a:ext uri="{FF2B5EF4-FFF2-40B4-BE49-F238E27FC236}">
                <a16:creationId xmlns="" xmlns:a16="http://schemas.microsoft.com/office/drawing/2014/main" id="{14347EDE-D1D1-435C-837E-7F1913937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21517"/>
              </p:ext>
            </p:extLst>
          </p:nvPr>
        </p:nvGraphicFramePr>
        <p:xfrm>
          <a:off x="1735014" y="2960168"/>
          <a:ext cx="8651631" cy="29706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3877">
                  <a:extLst>
                    <a:ext uri="{9D8B030D-6E8A-4147-A177-3AD203B41FA5}">
                      <a16:colId xmlns="" xmlns:a16="http://schemas.microsoft.com/office/drawing/2014/main" val="357484493"/>
                    </a:ext>
                  </a:extLst>
                </a:gridCol>
                <a:gridCol w="2883877">
                  <a:extLst>
                    <a:ext uri="{9D8B030D-6E8A-4147-A177-3AD203B41FA5}">
                      <a16:colId xmlns="" xmlns:a16="http://schemas.microsoft.com/office/drawing/2014/main" val="3423549826"/>
                    </a:ext>
                  </a:extLst>
                </a:gridCol>
                <a:gridCol w="2883877">
                  <a:extLst>
                    <a:ext uri="{9D8B030D-6E8A-4147-A177-3AD203B41FA5}">
                      <a16:colId xmlns="" xmlns:a16="http://schemas.microsoft.com/office/drawing/2014/main" val="729568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effectLst/>
                        </a:rPr>
                        <a:t>Fuentes de estrés</a:t>
                      </a:r>
                    </a:p>
                  </a:txBody>
                  <a:tcPr anchor="ctr">
                    <a:solidFill>
                      <a:srgbClr val="24B2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800" dirty="0">
                          <a:effectLst/>
                        </a:rPr>
                        <a:t>Efecto en ti</a:t>
                      </a:r>
                    </a:p>
                  </a:txBody>
                  <a:tcPr>
                    <a:solidFill>
                      <a:srgbClr val="24B2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800" dirty="0">
                          <a:effectLst/>
                        </a:rPr>
                        <a:t>Estrategia para manejarlo</a:t>
                      </a:r>
                    </a:p>
                  </a:txBody>
                  <a:tcPr>
                    <a:solidFill>
                      <a:srgbClr val="24B2A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5542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400" b="1" kern="1200" dirty="0">
                          <a:solidFill>
                            <a:srgbClr val="1480A2"/>
                          </a:solidFill>
                          <a:latin typeface="+mn-lt"/>
                          <a:ea typeface="+mn-ea"/>
                          <a:cs typeface="+mn-cs"/>
                        </a:rPr>
                        <a:t>Por ejemplo: </a:t>
                      </a:r>
                      <a:r>
                        <a:rPr lang="es-MX" sz="1400" dirty="0"/>
                        <a:t>saturación de actividades.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="1" kern="1200" dirty="0">
                          <a:solidFill>
                            <a:srgbClr val="1480A2"/>
                          </a:solidFill>
                          <a:latin typeface="+mn-lt"/>
                          <a:ea typeface="+mn-ea"/>
                          <a:cs typeface="+mn-cs"/>
                        </a:rPr>
                        <a:t>Por ejemplo: </a:t>
                      </a:r>
                      <a:r>
                        <a:rPr lang="es-MX" sz="1400" dirty="0"/>
                        <a:t>ansiedad e insomnio.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="1" kern="1200" dirty="0">
                          <a:solidFill>
                            <a:srgbClr val="1480A2"/>
                          </a:solidFill>
                          <a:latin typeface="+mn-lt"/>
                          <a:ea typeface="+mn-ea"/>
                          <a:cs typeface="+mn-cs"/>
                        </a:rPr>
                        <a:t>Por ejemplo: </a:t>
                      </a:r>
                      <a:r>
                        <a:rPr lang="es-MX" sz="1400" dirty="0"/>
                        <a:t>elaborar una lista de prioridades y renunciar o posponer actividades no relevantes.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0646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56178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207609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47519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24289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87078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981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788359C2-67D1-4613-BB0C-37FCD8804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US" sz="2400" b="1" dirty="0">
                <a:solidFill>
                  <a:srgbClr val="0B5B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Define el objetivo 1</a:t>
            </a:r>
            <a:endParaRPr lang="es-MX" sz="2400" b="1" dirty="0">
              <a:solidFill>
                <a:srgbClr val="0B5B7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Marcador de texto 7">
            <a:extLst>
              <a:ext uri="{FF2B5EF4-FFF2-40B4-BE49-F238E27FC236}">
                <a16:creationId xmlns="" xmlns:a16="http://schemas.microsoft.com/office/drawing/2014/main" id="{228EE6D5-E352-438B-B381-FBA88DD24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ts val="1680"/>
              </a:lnSpc>
            </a:pPr>
            <a:r>
              <a:rPr lang="es-MX" sz="1400" dirty="0">
                <a:solidFill>
                  <a:schemeClr val="bg1">
                    <a:lumMod val="65000"/>
                  </a:schemeClr>
                </a:solidFill>
              </a:rPr>
              <a:t>(recuerda que esta parte de tu objetivo se presenta habitualmente como una tarea, empleando un verbo que implique una acción; por ejemplo, redactar o elaborar).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801F69D-3253-4289-BF32-1E9CBC0568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MX" dirty="0"/>
              <a:t>(debe indicar una cantidad, la cual sea útil para medir el progreso alcanzado; por ejemplo: una hora todos los días laborales a lo largo de cuatro semanas).</a:t>
            </a:r>
          </a:p>
          <a:p>
            <a:endParaRPr lang="es-MX" dirty="0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D95DDDB3-9168-4356-B997-946A4227EF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7575" y="1489075"/>
            <a:ext cx="5351462" cy="1453425"/>
          </a:xfrm>
        </p:spPr>
        <p:txBody>
          <a:bodyPr/>
          <a:lstStyle/>
          <a:p>
            <a:r>
              <a:rPr lang="es-MX" dirty="0"/>
              <a:t>(recuerda que los objetivos deben definirse con base en los recursos con los que se cuenta y establecerse en un nivel de dificultad apropiado, es decir, que representen un reto y no una contrariedad; por ejemplo, si has entrenado natación a lo largo de un año, un objetivo alcanzable y realista sería nadar </a:t>
            </a:r>
            <a:r>
              <a:rPr lang="es-MX" dirty="0" smtClean="0"/>
              <a:t>1 000 </a:t>
            </a:r>
            <a:r>
              <a:rPr lang="es-MX" dirty="0"/>
              <a:t>metros en media hora o menos tiempo).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="" xmlns:a16="http://schemas.microsoft.com/office/drawing/2014/main" id="{15CA179E-A51E-4A83-8163-139C10104D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97575" y="3678238"/>
            <a:ext cx="5349996" cy="615950"/>
          </a:xfrm>
        </p:spPr>
        <p:txBody>
          <a:bodyPr/>
          <a:lstStyle/>
          <a:p>
            <a:r>
              <a:rPr lang="es-MX" dirty="0"/>
              <a:t>(no olvides que tu objetivo debe tener una delimitación clara; por ejemplo, se cumplirá al final del periodo).</a:t>
            </a:r>
          </a:p>
          <a:p>
            <a:endParaRPr lang="es-MX" dirty="0"/>
          </a:p>
        </p:txBody>
      </p:sp>
      <p:sp>
        <p:nvSpPr>
          <p:cNvPr id="16" name="Marcador de texto 15">
            <a:extLst>
              <a:ext uri="{FF2B5EF4-FFF2-40B4-BE49-F238E27FC236}">
                <a16:creationId xmlns="" xmlns:a16="http://schemas.microsoft.com/office/drawing/2014/main" id="{FB36B0B0-63F1-400D-94BC-718A1B0487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10" name="Marcador de texto 7">
            <a:extLst>
              <a:ext uri="{FF2B5EF4-FFF2-40B4-BE49-F238E27FC236}">
                <a16:creationId xmlns="" xmlns:a16="http://schemas.microsoft.com/office/drawing/2014/main" id="{49220A37-F5BC-477E-A640-6BC7DACFB66B}"/>
              </a:ext>
            </a:extLst>
          </p:cNvPr>
          <p:cNvSpPr txBox="1">
            <a:spLocks/>
          </p:cNvSpPr>
          <p:nvPr/>
        </p:nvSpPr>
        <p:spPr>
          <a:xfrm>
            <a:off x="5997942" y="1488840"/>
            <a:ext cx="5354270" cy="1453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80"/>
              </a:lnSpc>
            </a:pPr>
            <a:endParaRPr lang="es-MX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="" xmlns:a16="http://schemas.microsoft.com/office/drawing/2014/main" id="{F037978F-6E78-498A-8BF1-95ED06B0783D}"/>
              </a:ext>
            </a:extLst>
          </p:cNvPr>
          <p:cNvSpPr txBox="1">
            <a:spLocks/>
          </p:cNvSpPr>
          <p:nvPr/>
        </p:nvSpPr>
        <p:spPr>
          <a:xfrm>
            <a:off x="6002216" y="4889231"/>
            <a:ext cx="5349996" cy="1101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80"/>
              </a:lnSpc>
            </a:pPr>
            <a:endParaRPr lang="es-MX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="" xmlns:a16="http://schemas.microsoft.com/office/drawing/2014/main" id="{05A6EDE3-CB38-41B7-B5BF-EE296BF2CCE3}"/>
              </a:ext>
            </a:extLst>
          </p:cNvPr>
          <p:cNvSpPr txBox="1"/>
          <p:nvPr/>
        </p:nvSpPr>
        <p:spPr>
          <a:xfrm>
            <a:off x="839788" y="2110154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9B1B7D"/>
                </a:solidFill>
              </a:rPr>
              <a:t>Para que sea específico dirá… </a:t>
            </a:r>
            <a:endParaRPr lang="es-MX" sz="1400" dirty="0">
              <a:solidFill>
                <a:srgbClr val="9B1B7D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="" xmlns:a16="http://schemas.microsoft.com/office/drawing/2014/main" id="{0D43E473-B1AB-4DA6-96F9-766A739931B2}"/>
              </a:ext>
            </a:extLst>
          </p:cNvPr>
          <p:cNvSpPr txBox="1"/>
          <p:nvPr/>
        </p:nvSpPr>
        <p:spPr>
          <a:xfrm>
            <a:off x="839788" y="3916211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MX" sz="1600" b="1" dirty="0">
                <a:solidFill>
                  <a:srgbClr val="9B1B7D"/>
                </a:solidFill>
              </a:rPr>
              <a:t>Para que sea medible dirá… </a:t>
            </a:r>
            <a:endParaRPr lang="es-MX" altLang="es-MX" sz="1400" dirty="0">
              <a:solidFill>
                <a:srgbClr val="9B1B7D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="" xmlns:a16="http://schemas.microsoft.com/office/drawing/2014/main" id="{A63FC605-5FBC-427F-8A16-FE8CD27F038C}"/>
              </a:ext>
            </a:extLst>
          </p:cNvPr>
          <p:cNvSpPr txBox="1"/>
          <p:nvPr/>
        </p:nvSpPr>
        <p:spPr>
          <a:xfrm>
            <a:off x="5997942" y="996469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9B1B7D"/>
                </a:solidFill>
              </a:rPr>
              <a:t>Para que sea alcanzable y realista dirá…</a:t>
            </a:r>
            <a:endParaRPr lang="es-MX" sz="1400" dirty="0">
              <a:solidFill>
                <a:srgbClr val="9B1B7D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="" xmlns:a16="http://schemas.microsoft.com/office/drawing/2014/main" id="{8381008A-229F-4B6E-A432-C0B4DC833852}"/>
              </a:ext>
            </a:extLst>
          </p:cNvPr>
          <p:cNvSpPr txBox="1"/>
          <p:nvPr/>
        </p:nvSpPr>
        <p:spPr>
          <a:xfrm>
            <a:off x="6002216" y="3141080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9B1B7D"/>
                </a:solidFill>
              </a:rPr>
              <a:t>Para que sea </a:t>
            </a:r>
            <a:r>
              <a:rPr lang="es-MX" sz="1600" b="1" dirty="0" smtClean="0">
                <a:solidFill>
                  <a:srgbClr val="9B1B7D"/>
                </a:solidFill>
              </a:rPr>
              <a:t>a tiempo </a:t>
            </a:r>
            <a:r>
              <a:rPr lang="es-MX" sz="1600" b="1" dirty="0">
                <a:solidFill>
                  <a:srgbClr val="9B1B7D"/>
                </a:solidFill>
              </a:rPr>
              <a:t>dirá… </a:t>
            </a:r>
            <a:endParaRPr lang="es-MX" sz="1400" dirty="0">
              <a:solidFill>
                <a:srgbClr val="9B1B7D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="" xmlns:a16="http://schemas.microsoft.com/office/drawing/2014/main" id="{A52A1CFD-25CF-4F33-B96B-B7AD94A866C3}"/>
              </a:ext>
            </a:extLst>
          </p:cNvPr>
          <p:cNvSpPr txBox="1"/>
          <p:nvPr/>
        </p:nvSpPr>
        <p:spPr>
          <a:xfrm>
            <a:off x="6002216" y="4396860"/>
            <a:ext cx="5732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24B2A6"/>
                </a:solidFill>
              </a:rPr>
              <a:t>Con base en los términos SMART previos, mi primer objetivo es:</a:t>
            </a:r>
          </a:p>
        </p:txBody>
      </p:sp>
    </p:spTree>
    <p:extLst>
      <p:ext uri="{BB962C8B-B14F-4D97-AF65-F5344CB8AC3E}">
        <p14:creationId xmlns:p14="http://schemas.microsoft.com/office/powerpoint/2010/main" val="410404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788359C2-67D1-4613-BB0C-37FCD8804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US" sz="2400" b="1" dirty="0">
                <a:solidFill>
                  <a:srgbClr val="24B2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Define el objetivo 2</a:t>
            </a:r>
            <a:endParaRPr lang="es-MX" sz="2400" b="1" dirty="0">
              <a:solidFill>
                <a:srgbClr val="24B2A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Marcador de texto 7">
            <a:extLst>
              <a:ext uri="{FF2B5EF4-FFF2-40B4-BE49-F238E27FC236}">
                <a16:creationId xmlns="" xmlns:a16="http://schemas.microsoft.com/office/drawing/2014/main" id="{228EE6D5-E352-438B-B381-FBA88DD24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ts val="1680"/>
              </a:lnSpc>
            </a:pPr>
            <a:r>
              <a:rPr lang="es-MX" sz="1400" dirty="0">
                <a:solidFill>
                  <a:schemeClr val="bg1">
                    <a:lumMod val="65000"/>
                  </a:schemeClr>
                </a:solidFill>
              </a:rPr>
              <a:t>(recuerda que esta parte de tu objetivo se presenta habitualmente como una tarea, empleando un verbo que implique una acción; por ejemplo, redactar o elaborar).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801F69D-3253-4289-BF32-1E9CBC0568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MX" dirty="0"/>
              <a:t>(debe indicar una cantidad, la cual sea útil para medir el progreso alcanzado; por ejemplo: una hora todos los días laborales a lo largo de cuatro semanas).</a:t>
            </a:r>
          </a:p>
          <a:p>
            <a:endParaRPr lang="es-MX" dirty="0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D95DDDB3-9168-4356-B997-946A4227EF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7575" y="1489075"/>
            <a:ext cx="5351462" cy="1453425"/>
          </a:xfrm>
        </p:spPr>
        <p:txBody>
          <a:bodyPr/>
          <a:lstStyle/>
          <a:p>
            <a:r>
              <a:rPr lang="es-MX" dirty="0"/>
              <a:t>(recuerda que los objetivos deben </a:t>
            </a:r>
            <a:r>
              <a:rPr lang="es-MX" dirty="0" smtClean="0"/>
              <a:t>definirse </a:t>
            </a:r>
            <a:r>
              <a:rPr lang="es-MX" dirty="0"/>
              <a:t>con base en los recursos con los que se cuenta y </a:t>
            </a:r>
            <a:r>
              <a:rPr lang="es-MX" dirty="0" smtClean="0"/>
              <a:t>establecerse en </a:t>
            </a:r>
            <a:r>
              <a:rPr lang="es-MX" dirty="0"/>
              <a:t>un nivel de dificultad apropiado, es decir, que representen un reto y no una contrariedad; por ejemplo, si has entrenado natación a lo largo de un año, un objetivo alcanzable y realista sería nadar </a:t>
            </a:r>
            <a:r>
              <a:rPr lang="es-MX" dirty="0" smtClean="0"/>
              <a:t>1 000 </a:t>
            </a:r>
            <a:r>
              <a:rPr lang="es-MX" dirty="0"/>
              <a:t>metros en media hora o menos tiempo).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="" xmlns:a16="http://schemas.microsoft.com/office/drawing/2014/main" id="{15CA179E-A51E-4A83-8163-139C10104D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97575" y="3678238"/>
            <a:ext cx="5349996" cy="615950"/>
          </a:xfrm>
        </p:spPr>
        <p:txBody>
          <a:bodyPr/>
          <a:lstStyle/>
          <a:p>
            <a:r>
              <a:rPr lang="es-MX" dirty="0"/>
              <a:t>(no olvides que tu objetivo debe tener una delimitación clara; por ejemplo, se cumplirá al final del periodo).</a:t>
            </a:r>
          </a:p>
          <a:p>
            <a:endParaRPr lang="es-MX" dirty="0"/>
          </a:p>
        </p:txBody>
      </p:sp>
      <p:sp>
        <p:nvSpPr>
          <p:cNvPr id="16" name="Marcador de texto 15">
            <a:extLst>
              <a:ext uri="{FF2B5EF4-FFF2-40B4-BE49-F238E27FC236}">
                <a16:creationId xmlns="" xmlns:a16="http://schemas.microsoft.com/office/drawing/2014/main" id="{FB36B0B0-63F1-400D-94BC-718A1B0487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10" name="Marcador de texto 7">
            <a:extLst>
              <a:ext uri="{FF2B5EF4-FFF2-40B4-BE49-F238E27FC236}">
                <a16:creationId xmlns="" xmlns:a16="http://schemas.microsoft.com/office/drawing/2014/main" id="{49220A37-F5BC-477E-A640-6BC7DACFB66B}"/>
              </a:ext>
            </a:extLst>
          </p:cNvPr>
          <p:cNvSpPr txBox="1">
            <a:spLocks/>
          </p:cNvSpPr>
          <p:nvPr/>
        </p:nvSpPr>
        <p:spPr>
          <a:xfrm>
            <a:off x="5997942" y="1488840"/>
            <a:ext cx="5354270" cy="1453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80"/>
              </a:lnSpc>
            </a:pPr>
            <a:endParaRPr lang="es-MX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="" xmlns:a16="http://schemas.microsoft.com/office/drawing/2014/main" id="{F037978F-6E78-498A-8BF1-95ED06B0783D}"/>
              </a:ext>
            </a:extLst>
          </p:cNvPr>
          <p:cNvSpPr txBox="1">
            <a:spLocks/>
          </p:cNvSpPr>
          <p:nvPr/>
        </p:nvSpPr>
        <p:spPr>
          <a:xfrm>
            <a:off x="6002216" y="4889231"/>
            <a:ext cx="5349996" cy="1101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80"/>
              </a:lnSpc>
            </a:pPr>
            <a:endParaRPr lang="es-MX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="" xmlns:a16="http://schemas.microsoft.com/office/drawing/2014/main" id="{05A6EDE3-CB38-41B7-B5BF-EE296BF2CCE3}"/>
              </a:ext>
            </a:extLst>
          </p:cNvPr>
          <p:cNvSpPr txBox="1"/>
          <p:nvPr/>
        </p:nvSpPr>
        <p:spPr>
          <a:xfrm>
            <a:off x="839788" y="2110154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0B5B70"/>
                </a:solidFill>
              </a:rPr>
              <a:t>Para que sea específico dirá… </a:t>
            </a:r>
            <a:endParaRPr lang="es-MX" sz="1400" dirty="0"/>
          </a:p>
        </p:txBody>
      </p:sp>
      <p:sp>
        <p:nvSpPr>
          <p:cNvPr id="18" name="CuadroTexto 17">
            <a:extLst>
              <a:ext uri="{FF2B5EF4-FFF2-40B4-BE49-F238E27FC236}">
                <a16:creationId xmlns="" xmlns:a16="http://schemas.microsoft.com/office/drawing/2014/main" id="{0D43E473-B1AB-4DA6-96F9-766A739931B2}"/>
              </a:ext>
            </a:extLst>
          </p:cNvPr>
          <p:cNvSpPr txBox="1"/>
          <p:nvPr/>
        </p:nvSpPr>
        <p:spPr>
          <a:xfrm>
            <a:off x="839788" y="3916211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MX" sz="1600" b="1" dirty="0">
                <a:solidFill>
                  <a:srgbClr val="0B5B70"/>
                </a:solidFill>
              </a:rPr>
              <a:t>Para que sea medible dirá… </a:t>
            </a:r>
            <a:endParaRPr lang="es-MX" altLang="es-MX" sz="1400" dirty="0"/>
          </a:p>
        </p:txBody>
      </p:sp>
      <p:sp>
        <p:nvSpPr>
          <p:cNvPr id="19" name="CuadroTexto 18">
            <a:extLst>
              <a:ext uri="{FF2B5EF4-FFF2-40B4-BE49-F238E27FC236}">
                <a16:creationId xmlns="" xmlns:a16="http://schemas.microsoft.com/office/drawing/2014/main" id="{A63FC605-5FBC-427F-8A16-FE8CD27F038C}"/>
              </a:ext>
            </a:extLst>
          </p:cNvPr>
          <p:cNvSpPr txBox="1"/>
          <p:nvPr/>
        </p:nvSpPr>
        <p:spPr>
          <a:xfrm>
            <a:off x="5997942" y="996469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0B5B70"/>
                </a:solidFill>
              </a:rPr>
              <a:t>Para que sea alcanzable y realista dirá…</a:t>
            </a:r>
            <a:endParaRPr lang="es-MX" sz="1400" dirty="0"/>
          </a:p>
        </p:txBody>
      </p:sp>
      <p:sp>
        <p:nvSpPr>
          <p:cNvPr id="20" name="CuadroTexto 19">
            <a:extLst>
              <a:ext uri="{FF2B5EF4-FFF2-40B4-BE49-F238E27FC236}">
                <a16:creationId xmlns="" xmlns:a16="http://schemas.microsoft.com/office/drawing/2014/main" id="{8381008A-229F-4B6E-A432-C0B4DC833852}"/>
              </a:ext>
            </a:extLst>
          </p:cNvPr>
          <p:cNvSpPr txBox="1"/>
          <p:nvPr/>
        </p:nvSpPr>
        <p:spPr>
          <a:xfrm>
            <a:off x="6002216" y="3141080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0B5B70"/>
                </a:solidFill>
              </a:rPr>
              <a:t>Para que sea </a:t>
            </a:r>
            <a:r>
              <a:rPr lang="es-MX" sz="1600" b="1" dirty="0" smtClean="0">
                <a:solidFill>
                  <a:srgbClr val="0B5B70"/>
                </a:solidFill>
              </a:rPr>
              <a:t>a tiempo </a:t>
            </a:r>
            <a:r>
              <a:rPr lang="es-MX" sz="1600" b="1" dirty="0">
                <a:solidFill>
                  <a:srgbClr val="0B5B70"/>
                </a:solidFill>
              </a:rPr>
              <a:t>dirá… </a:t>
            </a:r>
            <a:endParaRPr lang="es-MX" sz="1400" dirty="0"/>
          </a:p>
        </p:txBody>
      </p:sp>
      <p:sp>
        <p:nvSpPr>
          <p:cNvPr id="21" name="CuadroTexto 20">
            <a:extLst>
              <a:ext uri="{FF2B5EF4-FFF2-40B4-BE49-F238E27FC236}">
                <a16:creationId xmlns="" xmlns:a16="http://schemas.microsoft.com/office/drawing/2014/main" id="{A52A1CFD-25CF-4F33-B96B-B7AD94A866C3}"/>
              </a:ext>
            </a:extLst>
          </p:cNvPr>
          <p:cNvSpPr txBox="1"/>
          <p:nvPr/>
        </p:nvSpPr>
        <p:spPr>
          <a:xfrm>
            <a:off x="6002215" y="4396860"/>
            <a:ext cx="5873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9B1B7D"/>
                </a:solidFill>
              </a:rPr>
              <a:t>Con base en los términos SMART previos, mi  segundo objetivo es:</a:t>
            </a:r>
          </a:p>
        </p:txBody>
      </p:sp>
    </p:spTree>
    <p:extLst>
      <p:ext uri="{BB962C8B-B14F-4D97-AF65-F5344CB8AC3E}">
        <p14:creationId xmlns:p14="http://schemas.microsoft.com/office/powerpoint/2010/main" val="93697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788359C2-67D1-4613-BB0C-37FCD8804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US" sz="2400" b="1" dirty="0">
                <a:solidFill>
                  <a:srgbClr val="9B1B7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Define el objetivo 3</a:t>
            </a:r>
            <a:endParaRPr lang="es-MX" sz="2400" b="1" dirty="0">
              <a:solidFill>
                <a:srgbClr val="9B1B7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Marcador de texto 7">
            <a:extLst>
              <a:ext uri="{FF2B5EF4-FFF2-40B4-BE49-F238E27FC236}">
                <a16:creationId xmlns="" xmlns:a16="http://schemas.microsoft.com/office/drawing/2014/main" id="{228EE6D5-E352-438B-B381-FBA88DD24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ts val="1680"/>
              </a:lnSpc>
            </a:pPr>
            <a:r>
              <a:rPr lang="es-MX" sz="1400" dirty="0">
                <a:solidFill>
                  <a:schemeClr val="bg1">
                    <a:lumMod val="65000"/>
                  </a:schemeClr>
                </a:solidFill>
              </a:rPr>
              <a:t>(recuerda que esta parte de tu objetivo se presenta habitualmente como una tarea, empleando un verbo que implique una acción; por ejemplo, redactar o elaborar).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801F69D-3253-4289-BF32-1E9CBC0568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MX" dirty="0"/>
              <a:t>(debe indicar una cantidad, la cual sea útil para medir el progreso alcanzado; por ejemplo: una hora todos los días laborales a lo largo de cuatro semanas).</a:t>
            </a:r>
          </a:p>
          <a:p>
            <a:endParaRPr lang="es-MX" dirty="0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D95DDDB3-9168-4356-B997-946A4227EF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7575" y="1489075"/>
            <a:ext cx="5351462" cy="1453425"/>
          </a:xfrm>
        </p:spPr>
        <p:txBody>
          <a:bodyPr/>
          <a:lstStyle/>
          <a:p>
            <a:r>
              <a:rPr lang="es-MX" dirty="0"/>
              <a:t>(recuerda que los objetivos </a:t>
            </a:r>
            <a:r>
              <a:rPr lang="es-MX" dirty="0" smtClean="0"/>
              <a:t>deben definirse con </a:t>
            </a:r>
            <a:r>
              <a:rPr lang="es-MX" dirty="0"/>
              <a:t>base en los recursos con los que se cuenta y </a:t>
            </a:r>
            <a:r>
              <a:rPr lang="es-MX" dirty="0" smtClean="0"/>
              <a:t>establecerse en </a:t>
            </a:r>
            <a:r>
              <a:rPr lang="es-MX" dirty="0"/>
              <a:t>un nivel de dificultad apropiado, es decir, que representen un reto y no una contrariedad; por ejemplo, si has entrenado natación a lo largo de un año, un objetivo alcanzable y realista sería </a:t>
            </a:r>
            <a:r>
              <a:rPr lang="es-MX"/>
              <a:t>nadar </a:t>
            </a:r>
            <a:r>
              <a:rPr lang="es-MX" smtClean="0"/>
              <a:t>1 000 </a:t>
            </a:r>
            <a:r>
              <a:rPr lang="es-MX" dirty="0"/>
              <a:t>metros en media hora o menos tiempo).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="" xmlns:a16="http://schemas.microsoft.com/office/drawing/2014/main" id="{15CA179E-A51E-4A83-8163-139C10104D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97575" y="3678238"/>
            <a:ext cx="5349996" cy="615950"/>
          </a:xfrm>
        </p:spPr>
        <p:txBody>
          <a:bodyPr/>
          <a:lstStyle/>
          <a:p>
            <a:r>
              <a:rPr lang="es-MX" dirty="0"/>
              <a:t>(no olvides que tu objetivo debe tener una delimitación clara; por ejemplo, se cumplirá al final del periodo).</a:t>
            </a:r>
          </a:p>
          <a:p>
            <a:endParaRPr lang="es-MX" dirty="0"/>
          </a:p>
        </p:txBody>
      </p:sp>
      <p:sp>
        <p:nvSpPr>
          <p:cNvPr id="16" name="Marcador de texto 15">
            <a:extLst>
              <a:ext uri="{FF2B5EF4-FFF2-40B4-BE49-F238E27FC236}">
                <a16:creationId xmlns="" xmlns:a16="http://schemas.microsoft.com/office/drawing/2014/main" id="{FB36B0B0-63F1-400D-94BC-718A1B0487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10" name="Marcador de texto 7">
            <a:extLst>
              <a:ext uri="{FF2B5EF4-FFF2-40B4-BE49-F238E27FC236}">
                <a16:creationId xmlns="" xmlns:a16="http://schemas.microsoft.com/office/drawing/2014/main" id="{49220A37-F5BC-477E-A640-6BC7DACFB66B}"/>
              </a:ext>
            </a:extLst>
          </p:cNvPr>
          <p:cNvSpPr txBox="1">
            <a:spLocks/>
          </p:cNvSpPr>
          <p:nvPr/>
        </p:nvSpPr>
        <p:spPr>
          <a:xfrm>
            <a:off x="5997942" y="1488840"/>
            <a:ext cx="5354270" cy="1453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80"/>
              </a:lnSpc>
            </a:pPr>
            <a:endParaRPr lang="es-MX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="" xmlns:a16="http://schemas.microsoft.com/office/drawing/2014/main" id="{F037978F-6E78-498A-8BF1-95ED06B0783D}"/>
              </a:ext>
            </a:extLst>
          </p:cNvPr>
          <p:cNvSpPr txBox="1">
            <a:spLocks/>
          </p:cNvSpPr>
          <p:nvPr/>
        </p:nvSpPr>
        <p:spPr>
          <a:xfrm>
            <a:off x="6002216" y="4889231"/>
            <a:ext cx="5349996" cy="1101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80"/>
              </a:lnSpc>
            </a:pPr>
            <a:endParaRPr lang="es-MX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="" xmlns:a16="http://schemas.microsoft.com/office/drawing/2014/main" id="{05A6EDE3-CB38-41B7-B5BF-EE296BF2CCE3}"/>
              </a:ext>
            </a:extLst>
          </p:cNvPr>
          <p:cNvSpPr txBox="1"/>
          <p:nvPr/>
        </p:nvSpPr>
        <p:spPr>
          <a:xfrm>
            <a:off x="839788" y="2110154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1480A2"/>
                </a:solidFill>
              </a:rPr>
              <a:t>Para que sea específico dirá… </a:t>
            </a:r>
            <a:endParaRPr lang="es-MX" sz="1400" dirty="0">
              <a:solidFill>
                <a:srgbClr val="1480A2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="" xmlns:a16="http://schemas.microsoft.com/office/drawing/2014/main" id="{0D43E473-B1AB-4DA6-96F9-766A739931B2}"/>
              </a:ext>
            </a:extLst>
          </p:cNvPr>
          <p:cNvSpPr txBox="1"/>
          <p:nvPr/>
        </p:nvSpPr>
        <p:spPr>
          <a:xfrm>
            <a:off x="839788" y="3916211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MX" sz="1600" b="1" dirty="0">
                <a:solidFill>
                  <a:srgbClr val="1480A2"/>
                </a:solidFill>
              </a:rPr>
              <a:t>Para que sea medible dirá… </a:t>
            </a:r>
            <a:endParaRPr lang="es-MX" altLang="es-MX" sz="1400" dirty="0">
              <a:solidFill>
                <a:srgbClr val="1480A2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="" xmlns:a16="http://schemas.microsoft.com/office/drawing/2014/main" id="{A63FC605-5FBC-427F-8A16-FE8CD27F038C}"/>
              </a:ext>
            </a:extLst>
          </p:cNvPr>
          <p:cNvSpPr txBox="1"/>
          <p:nvPr/>
        </p:nvSpPr>
        <p:spPr>
          <a:xfrm>
            <a:off x="5997942" y="996469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1480A2"/>
                </a:solidFill>
              </a:rPr>
              <a:t>Para que sea alcanzable y realista dirá…</a:t>
            </a:r>
            <a:endParaRPr lang="es-MX" sz="1400" dirty="0">
              <a:solidFill>
                <a:srgbClr val="1480A2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="" xmlns:a16="http://schemas.microsoft.com/office/drawing/2014/main" id="{8381008A-229F-4B6E-A432-C0B4DC833852}"/>
              </a:ext>
            </a:extLst>
          </p:cNvPr>
          <p:cNvSpPr txBox="1"/>
          <p:nvPr/>
        </p:nvSpPr>
        <p:spPr>
          <a:xfrm>
            <a:off x="6002216" y="3141080"/>
            <a:ext cx="393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1480A2"/>
                </a:solidFill>
              </a:rPr>
              <a:t>Para que sea </a:t>
            </a:r>
            <a:r>
              <a:rPr lang="es-MX" sz="1600" b="1" dirty="0" smtClean="0">
                <a:solidFill>
                  <a:srgbClr val="1480A2"/>
                </a:solidFill>
              </a:rPr>
              <a:t>a tiempo </a:t>
            </a:r>
            <a:r>
              <a:rPr lang="es-MX" sz="1600" b="1" dirty="0">
                <a:solidFill>
                  <a:srgbClr val="1480A2"/>
                </a:solidFill>
              </a:rPr>
              <a:t>dirá… </a:t>
            </a:r>
            <a:endParaRPr lang="es-MX" sz="1400" dirty="0">
              <a:solidFill>
                <a:srgbClr val="1480A2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="" xmlns:a16="http://schemas.microsoft.com/office/drawing/2014/main" id="{A52A1CFD-25CF-4F33-B96B-B7AD94A866C3}"/>
              </a:ext>
            </a:extLst>
          </p:cNvPr>
          <p:cNvSpPr txBox="1"/>
          <p:nvPr/>
        </p:nvSpPr>
        <p:spPr>
          <a:xfrm>
            <a:off x="6002215" y="4396860"/>
            <a:ext cx="5873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E97621"/>
                </a:solidFill>
              </a:rPr>
              <a:t>Con base en los términos SMART previos, mi tercer objetivo es:</a:t>
            </a:r>
          </a:p>
        </p:txBody>
      </p:sp>
    </p:spTree>
    <p:extLst>
      <p:ext uri="{BB962C8B-B14F-4D97-AF65-F5344CB8AC3E}">
        <p14:creationId xmlns:p14="http://schemas.microsoft.com/office/powerpoint/2010/main" val="202596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>
            <a:extLst>
              <a:ext uri="{FF2B5EF4-FFF2-40B4-BE49-F238E27FC236}">
                <a16:creationId xmlns="" xmlns:a16="http://schemas.microsoft.com/office/drawing/2014/main" id="{49135C0A-FFCC-4C7D-951A-845F7F412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296" y="2804746"/>
            <a:ext cx="3450858" cy="1248508"/>
          </a:xfrm>
        </p:spPr>
        <p:txBody>
          <a:bodyPr>
            <a:normAutofit/>
          </a:bodyPr>
          <a:lstStyle/>
          <a:p>
            <a:r>
              <a:rPr lang="es-MX" altLang="en-US" b="1" dirty="0">
                <a:solidFill>
                  <a:srgbClr val="D6E8E3"/>
                </a:solidFill>
              </a:rPr>
              <a:t>Actividades </a:t>
            </a:r>
            <a:br>
              <a:rPr lang="es-MX" altLang="en-US" b="1" dirty="0">
                <a:solidFill>
                  <a:srgbClr val="D6E8E3"/>
                </a:solidFill>
              </a:rPr>
            </a:br>
            <a:r>
              <a:rPr lang="es-MX" altLang="en-US" b="1" dirty="0">
                <a:solidFill>
                  <a:srgbClr val="D6E8E3"/>
                </a:solidFill>
              </a:rPr>
              <a:t>y administración </a:t>
            </a:r>
            <a:br>
              <a:rPr lang="es-MX" altLang="en-US" b="1" dirty="0">
                <a:solidFill>
                  <a:srgbClr val="D6E8E3"/>
                </a:solidFill>
              </a:rPr>
            </a:br>
            <a:r>
              <a:rPr lang="es-MX" altLang="en-US" b="1" dirty="0">
                <a:solidFill>
                  <a:srgbClr val="D6E8E3"/>
                </a:solidFill>
              </a:rPr>
              <a:t>del tiempo</a:t>
            </a:r>
            <a:endParaRPr lang="es-MX" b="1" dirty="0">
              <a:solidFill>
                <a:srgbClr val="D6E8E3"/>
              </a:solidFill>
            </a:endParaRPr>
          </a:p>
        </p:txBody>
      </p:sp>
      <p:graphicFrame>
        <p:nvGraphicFramePr>
          <p:cNvPr id="9" name="Tabla 9">
            <a:extLst>
              <a:ext uri="{FF2B5EF4-FFF2-40B4-BE49-F238E27FC236}">
                <a16:creationId xmlns="" xmlns:a16="http://schemas.microsoft.com/office/drawing/2014/main" id="{F52F61CB-2816-49CC-B84B-E02649FBC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518930"/>
              </p:ext>
            </p:extLst>
          </p:nvPr>
        </p:nvGraphicFramePr>
        <p:xfrm>
          <a:off x="6025659" y="1203960"/>
          <a:ext cx="5439508" cy="46546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19754">
                  <a:extLst>
                    <a:ext uri="{9D8B030D-6E8A-4147-A177-3AD203B41FA5}">
                      <a16:colId xmlns="" xmlns:a16="http://schemas.microsoft.com/office/drawing/2014/main" val="357484493"/>
                    </a:ext>
                  </a:extLst>
                </a:gridCol>
                <a:gridCol w="2719754">
                  <a:extLst>
                    <a:ext uri="{9D8B030D-6E8A-4147-A177-3AD203B41FA5}">
                      <a16:colId xmlns="" xmlns:a16="http://schemas.microsoft.com/office/drawing/2014/main" val="3423549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effectLst/>
                        </a:rPr>
                        <a:t>Actividades</a:t>
                      </a:r>
                      <a:endParaRPr lang="es-MX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800" dirty="0">
                          <a:effectLst/>
                        </a:rPr>
                        <a:t>Tiempo planificado</a:t>
                      </a:r>
                      <a:endParaRPr lang="es-MX" sz="2400" dirty="0">
                        <a:effectLst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(horas a la semana)</a:t>
                      </a:r>
                      <a:endParaRPr lang="es-MX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5542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0646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56178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07609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47519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24289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707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97235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69755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5299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2168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>
                          <a:solidFill>
                            <a:schemeClr val="bg1"/>
                          </a:solidFill>
                        </a:rPr>
                        <a:t>Tiempo total</a:t>
                      </a:r>
                    </a:p>
                  </a:txBody>
                  <a:tcPr>
                    <a:solidFill>
                      <a:srgbClr val="24B2A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6618817"/>
                  </a:ext>
                </a:extLst>
              </a:tr>
            </a:tbl>
          </a:graphicData>
        </a:graphic>
      </p:graphicFrame>
      <p:pic>
        <p:nvPicPr>
          <p:cNvPr id="13" name="Gráfico 12">
            <a:extLst>
              <a:ext uri="{FF2B5EF4-FFF2-40B4-BE49-F238E27FC236}">
                <a16:creationId xmlns="" xmlns:a16="http://schemas.microsoft.com/office/drawing/2014/main" id="{E859E760-564B-418A-A124-685D4C1813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6651" y="2203939"/>
            <a:ext cx="685281" cy="58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542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68630291-6456-4958-8F4E-151EF016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368061"/>
            <a:ext cx="3932237" cy="1271954"/>
          </a:xfrm>
        </p:spPr>
        <p:txBody>
          <a:bodyPr>
            <a:normAutofit/>
          </a:bodyPr>
          <a:lstStyle/>
          <a:p>
            <a:r>
              <a:rPr lang="es-MX" b="1">
                <a:solidFill>
                  <a:srgbClr val="173254"/>
                </a:solidFill>
              </a:rPr>
              <a:t>Equilibrio en las diferentes áreas </a:t>
            </a:r>
            <a:br>
              <a:rPr lang="es-MX" b="1">
                <a:solidFill>
                  <a:srgbClr val="173254"/>
                </a:solidFill>
              </a:rPr>
            </a:br>
            <a:r>
              <a:rPr lang="es-MX" b="1">
                <a:solidFill>
                  <a:srgbClr val="173254"/>
                </a:solidFill>
              </a:rPr>
              <a:t>de vida</a:t>
            </a:r>
            <a:endParaRPr lang="es-MX" b="1" dirty="0">
              <a:solidFill>
                <a:srgbClr val="173254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CCF532F8-D273-4803-82DA-7E913DF09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3640015"/>
            <a:ext cx="3767380" cy="580293"/>
          </a:xfrm>
        </p:spPr>
        <p:txBody>
          <a:bodyPr>
            <a:normAutofit/>
          </a:bodyPr>
          <a:lstStyle/>
          <a:p>
            <a:pPr>
              <a:lnSpc>
                <a:spcPts val="1900"/>
              </a:lnSpc>
            </a:pPr>
            <a:r>
              <a:rPr lang="es-MX" sz="1400" dirty="0">
                <a:solidFill>
                  <a:srgbClr val="1480A2"/>
                </a:solidFill>
              </a:rPr>
              <a:t>Para lograr mis objetivos, mantendré el equilibrio en mi vida de la siguiente forma:</a:t>
            </a:r>
          </a:p>
          <a:p>
            <a:endParaRPr lang="es-MX" dirty="0"/>
          </a:p>
        </p:txBody>
      </p:sp>
      <p:graphicFrame>
        <p:nvGraphicFramePr>
          <p:cNvPr id="8" name="Tabla 9">
            <a:extLst>
              <a:ext uri="{FF2B5EF4-FFF2-40B4-BE49-F238E27FC236}">
                <a16:creationId xmlns="" xmlns:a16="http://schemas.microsoft.com/office/drawing/2014/main" id="{798F5520-3DAF-4FC1-BAB4-4371CA3B8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80269"/>
              </p:ext>
            </p:extLst>
          </p:nvPr>
        </p:nvGraphicFramePr>
        <p:xfrm>
          <a:off x="6025659" y="1162780"/>
          <a:ext cx="5439508" cy="454545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19754">
                  <a:extLst>
                    <a:ext uri="{9D8B030D-6E8A-4147-A177-3AD203B41FA5}">
                      <a16:colId xmlns="" xmlns:a16="http://schemas.microsoft.com/office/drawing/2014/main" val="357484493"/>
                    </a:ext>
                  </a:extLst>
                </a:gridCol>
                <a:gridCol w="2719754">
                  <a:extLst>
                    <a:ext uri="{9D8B030D-6E8A-4147-A177-3AD203B41FA5}">
                      <a16:colId xmlns="" xmlns:a16="http://schemas.microsoft.com/office/drawing/2014/main" val="3423549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effectLst/>
                        </a:rPr>
                        <a:t>Área física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800" dirty="0">
                          <a:effectLst/>
                        </a:rPr>
                        <a:t>Acciones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5542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rgbClr val="1480A2"/>
                          </a:solidFill>
                        </a:rPr>
                        <a:t>Por ejemplo: </a:t>
                      </a:r>
                      <a:r>
                        <a:rPr lang="es-MX" sz="1600" dirty="0"/>
                        <a:t>hacer ejercicio.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rgbClr val="1480A2"/>
                          </a:solidFill>
                        </a:rPr>
                        <a:t>Por ejemplo: </a:t>
                      </a:r>
                      <a:r>
                        <a:rPr lang="es-MX" sz="1600" dirty="0"/>
                        <a:t>saldré a correr al menos 20 minutos tres veces a la semana.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0646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56178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207609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47519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24289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8707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497235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69755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5299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42168646"/>
                  </a:ext>
                </a:extLst>
              </a:tr>
            </a:tbl>
          </a:graphicData>
        </a:graphic>
      </p:graphicFrame>
      <p:pic>
        <p:nvPicPr>
          <p:cNvPr id="4" name="Gráfico 3">
            <a:extLst>
              <a:ext uri="{FF2B5EF4-FFF2-40B4-BE49-F238E27FC236}">
                <a16:creationId xmlns="" xmlns:a16="http://schemas.microsoft.com/office/drawing/2014/main" id="{AE346B9A-14F9-4B34-B42E-5B66CA549C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877" y="1787768"/>
            <a:ext cx="625714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526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68630291-6456-4958-8F4E-151EF016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368061"/>
            <a:ext cx="3932237" cy="1271954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173254"/>
                </a:solidFill>
              </a:rPr>
              <a:t>Equilibrio en las diferentes áreas </a:t>
            </a:r>
            <a:br>
              <a:rPr lang="es-MX" b="1" dirty="0">
                <a:solidFill>
                  <a:srgbClr val="173254"/>
                </a:solidFill>
              </a:rPr>
            </a:br>
            <a:r>
              <a:rPr lang="es-MX" b="1" dirty="0">
                <a:solidFill>
                  <a:srgbClr val="173254"/>
                </a:solidFill>
              </a:rPr>
              <a:t>de vida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CCF532F8-D273-4803-82DA-7E913DF09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3640015"/>
            <a:ext cx="3767380" cy="580293"/>
          </a:xfrm>
        </p:spPr>
        <p:txBody>
          <a:bodyPr>
            <a:normAutofit/>
          </a:bodyPr>
          <a:lstStyle/>
          <a:p>
            <a:pPr>
              <a:lnSpc>
                <a:spcPts val="1900"/>
              </a:lnSpc>
            </a:pPr>
            <a:r>
              <a:rPr lang="es-MX" sz="1400" dirty="0">
                <a:solidFill>
                  <a:srgbClr val="1480A2"/>
                </a:solidFill>
              </a:rPr>
              <a:t>Para lograr mis objetivos, mantendré el equilibrio en mi vida de la siguiente forma:</a:t>
            </a:r>
          </a:p>
          <a:p>
            <a:endParaRPr lang="es-MX" dirty="0"/>
          </a:p>
        </p:txBody>
      </p:sp>
      <p:graphicFrame>
        <p:nvGraphicFramePr>
          <p:cNvPr id="8" name="Tabla 9">
            <a:extLst>
              <a:ext uri="{FF2B5EF4-FFF2-40B4-BE49-F238E27FC236}">
                <a16:creationId xmlns="" xmlns:a16="http://schemas.microsoft.com/office/drawing/2014/main" id="{798F5520-3DAF-4FC1-BAB4-4371CA3B8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84438"/>
              </p:ext>
            </p:extLst>
          </p:nvPr>
        </p:nvGraphicFramePr>
        <p:xfrm>
          <a:off x="6025659" y="1162780"/>
          <a:ext cx="5439508" cy="43016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19754">
                  <a:extLst>
                    <a:ext uri="{9D8B030D-6E8A-4147-A177-3AD203B41FA5}">
                      <a16:colId xmlns="" xmlns:a16="http://schemas.microsoft.com/office/drawing/2014/main" val="357484493"/>
                    </a:ext>
                  </a:extLst>
                </a:gridCol>
                <a:gridCol w="2719754">
                  <a:extLst>
                    <a:ext uri="{9D8B030D-6E8A-4147-A177-3AD203B41FA5}">
                      <a16:colId xmlns="" xmlns:a16="http://schemas.microsoft.com/office/drawing/2014/main" val="3423549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effectLst/>
                        </a:rPr>
                        <a:t>Área mental</a:t>
                      </a:r>
                    </a:p>
                  </a:txBody>
                  <a:tcPr anchor="ctr">
                    <a:solidFill>
                      <a:srgbClr val="1480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800" dirty="0">
                          <a:effectLst/>
                        </a:rPr>
                        <a:t>Acciones</a:t>
                      </a:r>
                    </a:p>
                  </a:txBody>
                  <a:tcPr>
                    <a:solidFill>
                      <a:srgbClr val="1480A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5542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rgbClr val="1480A2"/>
                          </a:solidFill>
                        </a:rPr>
                        <a:t>Por ejemplo: 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aprender una técnica de estudio.</a:t>
                      </a:r>
                    </a:p>
                  </a:txBody>
                  <a:tcPr>
                    <a:solidFill>
                      <a:srgbClr val="B4E6F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rgbClr val="1480A2"/>
                          </a:solidFill>
                        </a:rPr>
                        <a:t>Por ejemplo: </a:t>
                      </a:r>
                      <a:r>
                        <a:rPr lang="es-MX" sz="1600" dirty="0"/>
                        <a:t>buscaré y leeré un artículo sobre el tema.</a:t>
                      </a:r>
                    </a:p>
                  </a:txBody>
                  <a:tcPr>
                    <a:solidFill>
                      <a:srgbClr val="B4E6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0646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D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DF4F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6178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4E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4E6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7609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D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DF4F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7519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4E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4E6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4289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D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DF4F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707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4E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4E6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7235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D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DF4F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9755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4E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4E6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299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D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DF4F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2168646"/>
                  </a:ext>
                </a:extLst>
              </a:tr>
            </a:tbl>
          </a:graphicData>
        </a:graphic>
      </p:graphicFrame>
      <p:pic>
        <p:nvPicPr>
          <p:cNvPr id="2" name="Gráfico 1">
            <a:extLst>
              <a:ext uri="{FF2B5EF4-FFF2-40B4-BE49-F238E27FC236}">
                <a16:creationId xmlns="" xmlns:a16="http://schemas.microsoft.com/office/drawing/2014/main" id="{752B64DB-0FD0-4806-BB39-1BCC5C9871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1075" y="1787768"/>
            <a:ext cx="58609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253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68630291-6456-4958-8F4E-151EF016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368061"/>
            <a:ext cx="3932237" cy="1271954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173254"/>
                </a:solidFill>
              </a:rPr>
              <a:t>Equilibrio en las diferentes áreas </a:t>
            </a:r>
            <a:br>
              <a:rPr lang="es-MX" b="1" dirty="0">
                <a:solidFill>
                  <a:srgbClr val="173254"/>
                </a:solidFill>
              </a:rPr>
            </a:br>
            <a:r>
              <a:rPr lang="es-MX" b="1" dirty="0">
                <a:solidFill>
                  <a:srgbClr val="173254"/>
                </a:solidFill>
              </a:rPr>
              <a:t>de vida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CCF532F8-D273-4803-82DA-7E913DF09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3640015"/>
            <a:ext cx="3767380" cy="580293"/>
          </a:xfrm>
        </p:spPr>
        <p:txBody>
          <a:bodyPr>
            <a:normAutofit/>
          </a:bodyPr>
          <a:lstStyle/>
          <a:p>
            <a:pPr>
              <a:lnSpc>
                <a:spcPts val="1900"/>
              </a:lnSpc>
            </a:pPr>
            <a:r>
              <a:rPr lang="es-MX" sz="1400" dirty="0">
                <a:solidFill>
                  <a:srgbClr val="1480A2"/>
                </a:solidFill>
              </a:rPr>
              <a:t>Para lograr mis objetivos, mantendré el equilibrio en mi vida de la siguiente forma:</a:t>
            </a:r>
          </a:p>
          <a:p>
            <a:endParaRPr lang="es-MX" dirty="0"/>
          </a:p>
        </p:txBody>
      </p:sp>
      <p:graphicFrame>
        <p:nvGraphicFramePr>
          <p:cNvPr id="8" name="Tabla 9">
            <a:extLst>
              <a:ext uri="{FF2B5EF4-FFF2-40B4-BE49-F238E27FC236}">
                <a16:creationId xmlns="" xmlns:a16="http://schemas.microsoft.com/office/drawing/2014/main" id="{798F5520-3DAF-4FC1-BAB4-4371CA3B8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7179"/>
              </p:ext>
            </p:extLst>
          </p:nvPr>
        </p:nvGraphicFramePr>
        <p:xfrm>
          <a:off x="6025659" y="1162780"/>
          <a:ext cx="5439508" cy="47842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19754">
                  <a:extLst>
                    <a:ext uri="{9D8B030D-6E8A-4147-A177-3AD203B41FA5}">
                      <a16:colId xmlns="" xmlns:a16="http://schemas.microsoft.com/office/drawing/2014/main" val="357484493"/>
                    </a:ext>
                  </a:extLst>
                </a:gridCol>
                <a:gridCol w="2719754">
                  <a:extLst>
                    <a:ext uri="{9D8B030D-6E8A-4147-A177-3AD203B41FA5}">
                      <a16:colId xmlns="" xmlns:a16="http://schemas.microsoft.com/office/drawing/2014/main" val="3423549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effectLst/>
                        </a:rPr>
                        <a:t>Área espiritual</a:t>
                      </a:r>
                    </a:p>
                  </a:txBody>
                  <a:tcPr anchor="ctr">
                    <a:solidFill>
                      <a:srgbClr val="24B2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800" dirty="0">
                          <a:effectLst/>
                        </a:rPr>
                        <a:t>Acciones</a:t>
                      </a:r>
                    </a:p>
                  </a:txBody>
                  <a:tcPr>
                    <a:solidFill>
                      <a:srgbClr val="24B2A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5542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rgbClr val="1480A2"/>
                          </a:solidFill>
                        </a:rPr>
                        <a:t>Por ejemplo: 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practicar  meditación.</a:t>
                      </a:r>
                    </a:p>
                  </a:txBody>
                  <a:tcPr>
                    <a:solidFill>
                      <a:srgbClr val="B6F0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rgbClr val="1480A2"/>
                          </a:solidFill>
                        </a:rPr>
                        <a:t>Por ejemplo: </a:t>
                      </a:r>
                      <a:r>
                        <a:rPr lang="es-MX" sz="1600" dirty="0"/>
                        <a:t>buscaré meditaciones guiadas en Internet y las haré al menos una vez a la semana.</a:t>
                      </a:r>
                    </a:p>
                  </a:txBody>
                  <a:tcPr>
                    <a:solidFill>
                      <a:srgbClr val="B6F0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0646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9F7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6178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6F0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6F0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7609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9F7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7519713"/>
                  </a:ext>
                </a:extLst>
              </a:tr>
              <a:tr h="166318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6F0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6F0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4289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9F7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707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6F0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6F0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7235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9F7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9755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solidFill>
                      <a:srgbClr val="B6F0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B6F0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299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9F7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rgbClr val="D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2168646"/>
                  </a:ext>
                </a:extLst>
              </a:tr>
            </a:tbl>
          </a:graphicData>
        </a:graphic>
      </p:graphicFrame>
      <p:pic>
        <p:nvPicPr>
          <p:cNvPr id="4" name="Gráfico 3">
            <a:extLst>
              <a:ext uri="{FF2B5EF4-FFF2-40B4-BE49-F238E27FC236}">
                <a16:creationId xmlns="" xmlns:a16="http://schemas.microsoft.com/office/drawing/2014/main" id="{8B92F90E-543F-4159-89A4-48CCA05D64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5431" y="1787768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3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68630291-6456-4958-8F4E-151EF016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368061"/>
            <a:ext cx="3932237" cy="1271954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173254"/>
                </a:solidFill>
              </a:rPr>
              <a:t>Equilibrio en las diferentes áreas </a:t>
            </a:r>
            <a:br>
              <a:rPr lang="es-MX" b="1" dirty="0">
                <a:solidFill>
                  <a:srgbClr val="173254"/>
                </a:solidFill>
              </a:rPr>
            </a:br>
            <a:r>
              <a:rPr lang="es-MX" b="1" dirty="0">
                <a:solidFill>
                  <a:srgbClr val="173254"/>
                </a:solidFill>
              </a:rPr>
              <a:t>de vida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CCF532F8-D273-4803-82DA-7E913DF09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3640015"/>
            <a:ext cx="3767380" cy="580293"/>
          </a:xfrm>
        </p:spPr>
        <p:txBody>
          <a:bodyPr>
            <a:normAutofit/>
          </a:bodyPr>
          <a:lstStyle/>
          <a:p>
            <a:pPr>
              <a:lnSpc>
                <a:spcPts val="1900"/>
              </a:lnSpc>
            </a:pPr>
            <a:r>
              <a:rPr lang="es-MX" sz="1400" dirty="0">
                <a:solidFill>
                  <a:srgbClr val="1480A2"/>
                </a:solidFill>
              </a:rPr>
              <a:t>Para lograr mis objetivos, mantendré el equilibrio en mi vida de la siguiente forma:</a:t>
            </a:r>
          </a:p>
          <a:p>
            <a:endParaRPr lang="es-MX" dirty="0"/>
          </a:p>
        </p:txBody>
      </p:sp>
      <p:graphicFrame>
        <p:nvGraphicFramePr>
          <p:cNvPr id="8" name="Tabla 9">
            <a:extLst>
              <a:ext uri="{FF2B5EF4-FFF2-40B4-BE49-F238E27FC236}">
                <a16:creationId xmlns="" xmlns:a16="http://schemas.microsoft.com/office/drawing/2014/main" id="{798F5520-3DAF-4FC1-BAB4-4371CA3B8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306984"/>
              </p:ext>
            </p:extLst>
          </p:nvPr>
        </p:nvGraphicFramePr>
        <p:xfrm>
          <a:off x="6025659" y="1162780"/>
          <a:ext cx="5439508" cy="47892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19754">
                  <a:extLst>
                    <a:ext uri="{9D8B030D-6E8A-4147-A177-3AD203B41FA5}">
                      <a16:colId xmlns="" xmlns:a16="http://schemas.microsoft.com/office/drawing/2014/main" val="357484493"/>
                    </a:ext>
                  </a:extLst>
                </a:gridCol>
                <a:gridCol w="2719754">
                  <a:extLst>
                    <a:ext uri="{9D8B030D-6E8A-4147-A177-3AD203B41FA5}">
                      <a16:colId xmlns="" xmlns:a16="http://schemas.microsoft.com/office/drawing/2014/main" val="3423549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effectLst/>
                        </a:rPr>
                        <a:t>Área social-emocional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MX" sz="1800" dirty="0">
                          <a:effectLst/>
                        </a:rPr>
                        <a:t>Acciones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5542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rgbClr val="1480A2"/>
                          </a:solidFill>
                        </a:rPr>
                        <a:t>Por ejemplo: 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salir con un amigo o amiga.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rgbClr val="1480A2"/>
                          </a:solidFill>
                        </a:rPr>
                        <a:t>Por ejemplo</a:t>
                      </a:r>
                      <a:r>
                        <a:rPr lang="es-MX" sz="1600" b="1">
                          <a:solidFill>
                            <a:srgbClr val="1480A2"/>
                          </a:solidFill>
                        </a:rPr>
                        <a:t>: </a:t>
                      </a:r>
                      <a:r>
                        <a:rPr lang="es-MX" sz="1600" smtClean="0"/>
                        <a:t>quedaré de verme con alguien para </a:t>
                      </a:r>
                      <a:r>
                        <a:rPr lang="es-MX" sz="1600" smtClean="0"/>
                        <a:t>salir </a:t>
                      </a:r>
                      <a:r>
                        <a:rPr lang="es-MX" sz="1600" smtClean="0"/>
                        <a:t>a tomar un café y conversar al menos una vez a la semana.</a:t>
                      </a:r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0646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56178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207609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47519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24289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8707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497235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69755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5299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42168646"/>
                  </a:ext>
                </a:extLst>
              </a:tr>
            </a:tbl>
          </a:graphicData>
        </a:graphic>
      </p:graphicFrame>
      <p:pic>
        <p:nvPicPr>
          <p:cNvPr id="2" name="Gráfico 1">
            <a:extLst>
              <a:ext uri="{FF2B5EF4-FFF2-40B4-BE49-F238E27FC236}">
                <a16:creationId xmlns="" xmlns:a16="http://schemas.microsoft.com/office/drawing/2014/main" id="{C737FDB7-9296-4890-B3B3-EB17BD6507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9568" y="1804615"/>
            <a:ext cx="576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984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</TotalTime>
  <Words>873</Words>
  <Application>Microsoft Office PowerPoint</Application>
  <PresentationFormat>Panorámica</PresentationFormat>
  <Paragraphs>73</Paragraphs>
  <Slides>10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Open Sans bold</vt:lpstr>
      <vt:lpstr>Playfair Display</vt:lpstr>
      <vt:lpstr>Times New Roman</vt:lpstr>
      <vt:lpstr>Tema de Office</vt:lpstr>
      <vt:lpstr>Presentación de PowerPoint</vt:lpstr>
      <vt:lpstr>Define el objetivo 1</vt:lpstr>
      <vt:lpstr>Define el objetivo 2</vt:lpstr>
      <vt:lpstr>Define el objetivo 3</vt:lpstr>
      <vt:lpstr>Actividades  y administración  del tiempo</vt:lpstr>
      <vt:lpstr>Equilibrio en las diferentes áreas  de vida</vt:lpstr>
      <vt:lpstr>Equilibrio en las diferentes áreas  de vida</vt:lpstr>
      <vt:lpstr>Equilibrio en las diferentes áreas  de vida</vt:lpstr>
      <vt:lpstr>Equilibrio en las diferentes áreas  de vida</vt:lpstr>
      <vt:lpstr>Identificación y manejo del estrés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 Flors</dc:creator>
  <cp:lastModifiedBy>Cuenta Microsoft</cp:lastModifiedBy>
  <cp:revision>101</cp:revision>
  <dcterms:created xsi:type="dcterms:W3CDTF">2019-10-02T17:46:59Z</dcterms:created>
  <dcterms:modified xsi:type="dcterms:W3CDTF">2020-10-14T17:52:46Z</dcterms:modified>
</cp:coreProperties>
</file>