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7" r:id="rId8"/>
    <p:sldId id="268" r:id="rId9"/>
    <p:sldId id="262" r:id="rId10"/>
    <p:sldId id="269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42259AF7-894C-4A63-A39A-BE2CC3313994}">
          <p14:sldIdLst>
            <p14:sldId id="256"/>
          </p14:sldIdLst>
        </p14:section>
        <p14:section name="Sección sin título" id="{830D52B4-F1FB-4C1A-A909-C81289127147}">
          <p14:sldIdLst>
            <p14:sldId id="261"/>
            <p14:sldId id="257"/>
            <p14:sldId id="258"/>
            <p14:sldId id="259"/>
            <p14:sldId id="260"/>
            <p14:sldId id="267"/>
            <p14:sldId id="268"/>
            <p14:sldId id="262"/>
            <p14:sldId id="26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no Aparicio" initials="CA" lastIdx="7" clrIdx="0">
    <p:extLst>
      <p:ext uri="{19B8F6BF-5375-455C-9EA6-DF929625EA0E}">
        <p15:presenceInfo xmlns:p15="http://schemas.microsoft.com/office/powerpoint/2012/main" userId="edfcb30bba6f55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0A6"/>
    <a:srgbClr val="003057"/>
    <a:srgbClr val="BBE0FA"/>
    <a:srgbClr val="D6E8E3"/>
    <a:srgbClr val="14809F"/>
    <a:srgbClr val="69CFBD"/>
    <a:srgbClr val="173254"/>
    <a:srgbClr val="0687A7"/>
    <a:srgbClr val="FFB01C"/>
    <a:srgbClr val="D4D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89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26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531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272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4B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003057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08455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D6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D6E8E3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7" y="5183604"/>
            <a:ext cx="132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Docente: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9471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38463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A030C2A6-F988-4EEB-9A80-C180FF9312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10504851" y="5362804"/>
            <a:ext cx="1699199" cy="150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00305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4736335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480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4736335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345185" y="2624805"/>
            <a:ext cx="515254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480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45185" y="2946403"/>
            <a:ext cx="515254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FF9ED-B5D8-4AE9-8980-D4293FA2129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8200" y="4362450"/>
            <a:ext cx="4736336" cy="1946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s-MX" dirty="0"/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A2604152-4626-45E5-88D0-5ED0FD59679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345715" y="4362450"/>
            <a:ext cx="5152547" cy="1946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s-MX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BDB21D22-DD0F-446E-865A-3DA0A0C8E8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472290" y="5401068"/>
            <a:ext cx="1735963" cy="148411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4B1FA2A-6734-4317-83DF-160990AA7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8313" y="-24939"/>
            <a:ext cx="1735963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480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B0E6738-8A5D-45B6-A267-D3F4F19B79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9068" y="5401068"/>
            <a:ext cx="1735963" cy="148411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A2BF4D29-975C-4586-ADE3-A11A0A0966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4350" y="-21734"/>
            <a:ext cx="1735963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69CF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32370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6625" y="-8313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480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-16625" y="-16626"/>
            <a:ext cx="12224123" cy="6891251"/>
            <a:chOff x="-16625" y="-33252"/>
            <a:chExt cx="12224123" cy="6891251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16625" y="-33252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24B0A6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BBE0FA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-16625" y="-16626"/>
            <a:ext cx="12232436" cy="6882938"/>
            <a:chOff x="-8312" y="-16626"/>
            <a:chExt cx="12232436" cy="6882938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6420" y="5215744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8312" y="-16626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617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24B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D4D649"/>
              </a:solidFill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24B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68517"/>
            <a:ext cx="3932237" cy="1120966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24B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4BCEC5CF-0DFC-4D24-A6F5-CEE8A3F1F6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41376" y="937141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3" name="Marcador de texto 5">
            <a:extLst>
              <a:ext uri="{FF2B5EF4-FFF2-40B4-BE49-F238E27FC236}">
                <a16:creationId xmlns:a16="http://schemas.microsoft.com/office/drawing/2014/main" id="{5CE6B406-1E39-413F-AFFB-C30FD5C02E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41988" y="1443841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9859EED5-A98B-496D-BD1E-D2CFC8D09D6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41376" y="2593095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5" name="Marcador de texto 5">
            <a:extLst>
              <a:ext uri="{FF2B5EF4-FFF2-40B4-BE49-F238E27FC236}">
                <a16:creationId xmlns:a16="http://schemas.microsoft.com/office/drawing/2014/main" id="{1C238D60-6780-45CB-B9D6-C38BBC69F4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41988" y="3099795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AAD61805-42AE-4D0C-B0ED-211B7C99AEA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738202" y="4261789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62332001-DBD1-4896-910F-B7A7C5C4E4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38814" y="4768489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9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4822"/>
            <a:ext cx="9144000" cy="160404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Demuestra tus habilidades de liderazgo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1732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2487645"/>
            <a:ext cx="10394950" cy="618970"/>
          </a:xfrm>
        </p:spPr>
        <p:txBody>
          <a:bodyPr>
            <a:normAutofit/>
          </a:bodyPr>
          <a:lstStyle/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es-MX" sz="1300" dirty="0">
                <a:solidFill>
                  <a:srgbClr val="173254"/>
                </a:solidFill>
              </a:rPr>
              <a:t>El tiempo programado de la junta se ha agotado pero un número importante de los asistentes aún está exponiendo inquietudes o aportaciones: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Situaciones inesperadas a </a:t>
            </a:r>
            <a:br>
              <a:rPr lang="es-MX" b="1" dirty="0"/>
            </a:br>
            <a:r>
              <a:rPr lang="es-MX" b="1" dirty="0"/>
              <a:t>resolver durante la junta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055067"/>
            <a:ext cx="10394950" cy="96404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5EF6DA5E-7805-422A-AB43-BB81D82EB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4363942"/>
            <a:ext cx="9841523" cy="292468"/>
          </a:xfrm>
        </p:spPr>
        <p:txBody>
          <a:bodyPr>
            <a:normAutofit/>
          </a:bodyPr>
          <a:lstStyle/>
          <a:p>
            <a:pPr>
              <a:lnSpc>
                <a:spcPts val="1400"/>
              </a:lnSpc>
            </a:pPr>
            <a:r>
              <a:rPr lang="es-MX" sz="1300" dirty="0">
                <a:solidFill>
                  <a:srgbClr val="173254"/>
                </a:solidFill>
              </a:rPr>
              <a:t>Algunos de los participantes solicitan mayores atribuciones o responsabilidades de las que habías decidido delegar: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4B624C9-F52C-4330-8D6E-76BD1E565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4747846"/>
            <a:ext cx="10394950" cy="96403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96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24B0A6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309446"/>
            <a:ext cx="10120313" cy="349604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6EFF10C-57B7-455F-B2FA-DEACF0F69724}"/>
              </a:ext>
            </a:extLst>
          </p:cNvPr>
          <p:cNvSpPr txBox="1"/>
          <p:nvPr/>
        </p:nvSpPr>
        <p:spPr>
          <a:xfrm>
            <a:off x="1047750" y="1770185"/>
            <a:ext cx="1007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Escribe al menos tres reflexiones finales sobre la aplicación de tus habilidades de liderazgo.</a:t>
            </a:r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Define tu posición de liderazgo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173254"/>
                </a:solidFill>
              </a:rPr>
              <a:t>Puesto / Cargo a desempeñar: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B0223FA3-6305-4B6E-93EF-B1285DC3A4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Personal a cargo: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3FD360B3-4D2D-402B-8032-6820ED88DA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A660E8AD-DB9D-49A4-BE0E-E86D6844FDD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843EA3F3-E172-442E-843C-731890DC77E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811" y="2868517"/>
            <a:ext cx="3932237" cy="1120966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s-MX" b="1" dirty="0">
                <a:solidFill>
                  <a:srgbClr val="0687A7"/>
                </a:solidFill>
                <a:sym typeface="Calibri"/>
              </a:rPr>
              <a:t>Situación actual </a:t>
            </a:r>
            <a:br>
              <a:rPr lang="es-MX" b="1" dirty="0">
                <a:solidFill>
                  <a:srgbClr val="0687A7"/>
                </a:solidFill>
                <a:sym typeface="Calibri"/>
              </a:rPr>
            </a:br>
            <a:r>
              <a:rPr lang="es-MX" b="1" dirty="0">
                <a:solidFill>
                  <a:srgbClr val="0687A7"/>
                </a:solidFill>
                <a:sym typeface="Calibri"/>
              </a:rPr>
              <a:t>del Proyecto / Organización / Equipo</a:t>
            </a:r>
            <a:endParaRPr lang="es-MX" b="1" dirty="0">
              <a:solidFill>
                <a:srgbClr val="0687A7"/>
              </a:solidFill>
            </a:endParaRP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2B4E905-4A7E-434C-BF09-8745464DD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Descripción general:</a:t>
            </a:r>
          </a:p>
          <a:p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D0D750-299E-4CBA-A22C-F9A766A08E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6421648-0076-4154-B3C4-409990ED5ACC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s-MX" dirty="0"/>
              <a:t>Fortalezas:</a:t>
            </a:r>
          </a:p>
          <a:p>
            <a:endParaRPr lang="es-MX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142B90E-7792-4C1A-B7F8-A0332BE701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3803848-FC8D-438A-A644-EEE33F80C1E7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s-MX" dirty="0"/>
              <a:t>Debilidades o retos:</a:t>
            </a:r>
          </a:p>
          <a:p>
            <a:endParaRPr lang="es-MX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D3026CED-579A-4DFF-A247-01D8B237BC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08892"/>
          </a:xfrm>
        </p:spPr>
        <p:txBody>
          <a:bodyPr/>
          <a:lstStyle/>
          <a:p>
            <a:pPr lvl="0" algn="ctr">
              <a:spcBef>
                <a:spcPts val="0"/>
              </a:spcBef>
            </a:pPr>
            <a:r>
              <a:rPr lang="es-MX" sz="2500" b="1" dirty="0">
                <a:solidFill>
                  <a:srgbClr val="173254"/>
                </a:solidFill>
                <a:sym typeface="Calibri"/>
              </a:rPr>
              <a:t>Redacta tu visión</a:t>
            </a:r>
            <a:endParaRPr lang="es-MX" sz="2500" b="1" dirty="0">
              <a:solidFill>
                <a:srgbClr val="173254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41376" y="2743200"/>
            <a:ext cx="5614011" cy="2977662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213965E9-22F9-4875-AC82-CF26D6286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2977662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491ED3B-1574-4A92-BB9A-E5DF11B4ADD6}"/>
              </a:ext>
            </a:extLst>
          </p:cNvPr>
          <p:cNvSpPr txBox="1"/>
          <p:nvPr/>
        </p:nvSpPr>
        <p:spPr>
          <a:xfrm>
            <a:off x="836613" y="1828801"/>
            <a:ext cx="3932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687A7"/>
                </a:solidFill>
              </a:rPr>
              <a:t>Breve historia que conecte la situación presente y la expectativa a futuro: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E4A2586-656B-4C0E-A643-424FE7969D17}"/>
              </a:ext>
            </a:extLst>
          </p:cNvPr>
          <p:cNvSpPr txBox="1"/>
          <p:nvPr/>
        </p:nvSpPr>
        <p:spPr>
          <a:xfrm>
            <a:off x="5741376" y="2105800"/>
            <a:ext cx="56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24B0A6"/>
                </a:solidFill>
              </a:rPr>
              <a:t>Visión:</a:t>
            </a:r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</a:t>
            </a:r>
            <a:br>
              <a:rPr lang="es-MX" b="1" dirty="0">
                <a:sym typeface="Calibri"/>
              </a:rPr>
            </a:br>
            <a:r>
              <a:rPr lang="es-MX" b="1" dirty="0">
                <a:sym typeface="Calibri"/>
              </a:rPr>
              <a:t>para comunicar tu visión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/>
              <a:t>¿A quiénes comunicarás tu visión?</a:t>
            </a:r>
            <a:r>
              <a:rPr lang="es-MX" b="0" dirty="0"/>
              <a:t> Justifica por qué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8200" y="3588271"/>
            <a:ext cx="10515600" cy="268288"/>
          </a:xfrm>
        </p:spPr>
        <p:txBody>
          <a:bodyPr/>
          <a:lstStyle/>
          <a:p>
            <a:r>
              <a:rPr lang="es-MX" dirty="0"/>
              <a:t>¿Por qué medios harás llegar tu enunciado de visión a todos los interesados?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0" y="3927077"/>
            <a:ext cx="10515600" cy="268288"/>
          </a:xfrm>
        </p:spPr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38200" y="4714040"/>
            <a:ext cx="10515600" cy="268287"/>
          </a:xfrm>
        </p:spPr>
        <p:txBody>
          <a:bodyPr>
            <a:noAutofit/>
          </a:bodyPr>
          <a:lstStyle/>
          <a:p>
            <a:r>
              <a:rPr lang="es-MX" dirty="0"/>
              <a:t>¿Qué líneas de acción generales representa esta visión para tu equipo</a:t>
            </a:r>
            <a:r>
              <a:rPr lang="es-MX" b="0" dirty="0"/>
              <a:t>? (Escribe al menos una por área o encargado de área)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38200" y="5346706"/>
            <a:ext cx="10515600" cy="889971"/>
          </a:xfrm>
        </p:spPr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76603"/>
              </p:ext>
            </p:extLst>
          </p:nvPr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BBE0FA"/>
                          </a:solidFill>
                        </a:rPr>
                        <a:t>Pautas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BBE0FA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BBE0FA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BBE0FA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BBE0FA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BBE0FA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pic>
        <p:nvPicPr>
          <p:cNvPr id="9" name="Gráfico 8">
            <a:extLst>
              <a:ext uri="{FF2B5EF4-FFF2-40B4-BE49-F238E27FC236}">
                <a16:creationId xmlns:a16="http://schemas.microsoft.com/office/drawing/2014/main" id="{740E6E36-F594-47CD-B5BE-A83F17D8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2600" y="1607717"/>
            <a:ext cx="1066800" cy="10668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601308" y="2784663"/>
            <a:ext cx="29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Preparar la reunión</a:t>
            </a:r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86FE2462-F193-4F5E-8CC1-8545CD6E68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51149" y="1596266"/>
            <a:ext cx="1089702" cy="1089702"/>
          </a:xfrm>
          <a:prstGeom prst="rect">
            <a:avLst/>
          </a:prstGeom>
        </p:spPr>
      </p:pic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628968"/>
              </p:ext>
            </p:extLst>
          </p:nvPr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BBE0FA"/>
                          </a:solidFill>
                        </a:rPr>
                        <a:t>Pautas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BBE0FA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BBE0FA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BBE0FA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BBE0FA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BBE0FA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601308" y="2784663"/>
            <a:ext cx="29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Liderar la reunión</a:t>
            </a:r>
          </a:p>
        </p:txBody>
      </p:sp>
    </p:spTree>
    <p:extLst>
      <p:ext uri="{BB962C8B-B14F-4D97-AF65-F5344CB8AC3E}">
        <p14:creationId xmlns:p14="http://schemas.microsoft.com/office/powerpoint/2010/main" val="351101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908981"/>
              </p:ext>
            </p:extLst>
          </p:nvPr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BBE0FA"/>
                          </a:solidFill>
                        </a:rPr>
                        <a:t>Pautas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BBE0FA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BBE0FA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BBE0FA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BBE0FA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BBE0FA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BBE0FA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pic>
        <p:nvPicPr>
          <p:cNvPr id="9" name="Gráfico 8">
            <a:extLst>
              <a:ext uri="{FF2B5EF4-FFF2-40B4-BE49-F238E27FC236}">
                <a16:creationId xmlns:a16="http://schemas.microsoft.com/office/drawing/2014/main" id="{740E6E36-F594-47CD-B5BE-A83F17D8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2600" y="1607717"/>
            <a:ext cx="1066800" cy="10668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117731" y="2784663"/>
            <a:ext cx="3956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Dar seguimiento a la reunión</a:t>
            </a:r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C6456199-0DD1-42B4-B936-64B6EFA2EA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3200" y="1612595"/>
            <a:ext cx="1065600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3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173254"/>
                </a:solidFill>
              </a:rPr>
              <a:t>Uno de los participantes que debía presentar información durante la junta no llega a la reunión: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Situaciones inesperadas a </a:t>
            </a:r>
            <a:br>
              <a:rPr lang="es-MX" b="1" dirty="0"/>
            </a:br>
            <a:r>
              <a:rPr lang="es-MX" b="1" dirty="0"/>
              <a:t>resolver durante la junta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5EF6DA5E-7805-422A-AB43-BB81D82EB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4363941"/>
            <a:ext cx="9841523" cy="559751"/>
          </a:xfrm>
        </p:spPr>
        <p:txBody>
          <a:bodyPr>
            <a:normAutofit/>
          </a:bodyPr>
          <a:lstStyle/>
          <a:p>
            <a:r>
              <a:rPr lang="es-MX" sz="1300" dirty="0">
                <a:solidFill>
                  <a:srgbClr val="173254"/>
                </a:solidFill>
              </a:rPr>
              <a:t>Uno de los miembros del equipo expresa desacuerdo con la visión propuesta y muestra gran influencia en una parte de los asistentes:</a:t>
            </a:r>
          </a:p>
          <a:p>
            <a:endParaRPr lang="es-MX" dirty="0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4B624C9-F52C-4330-8D6E-76BD1E565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4923691"/>
            <a:ext cx="10394950" cy="96403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292</Words>
  <Application>Microsoft Office PowerPoint</Application>
  <PresentationFormat>Panorámica</PresentationFormat>
  <Paragraphs>48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tu posición de liderazgo</vt:lpstr>
      <vt:lpstr>Situación actual  del Proyecto / Organización / Equipo</vt:lpstr>
      <vt:lpstr>Redacta tu visión</vt:lpstr>
      <vt:lpstr>Planea una junta efectiva para comunicar tu visión</vt:lpstr>
      <vt:lpstr>Planea una junta efectiva para comunicar tu visión</vt:lpstr>
      <vt:lpstr>Planea una junta efectiva para comunicar tu visión</vt:lpstr>
      <vt:lpstr>Planea una junta efectiva para comunicar tu visión</vt:lpstr>
      <vt:lpstr>Situaciones inesperadas a  resolver durante la junta</vt:lpstr>
      <vt:lpstr>Situaciones inesperadas a  resolver durante la junta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78</cp:revision>
  <dcterms:created xsi:type="dcterms:W3CDTF">2019-10-02T17:46:59Z</dcterms:created>
  <dcterms:modified xsi:type="dcterms:W3CDTF">2021-03-18T23:48:13Z</dcterms:modified>
</cp:coreProperties>
</file>